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80"/>
  </p:notesMasterIdLst>
  <p:sldIdLst>
    <p:sldId id="444" r:id="rId2"/>
    <p:sldId id="261" r:id="rId3"/>
    <p:sldId id="265" r:id="rId4"/>
    <p:sldId id="262" r:id="rId5"/>
    <p:sldId id="263" r:id="rId6"/>
    <p:sldId id="264" r:id="rId7"/>
    <p:sldId id="266" r:id="rId8"/>
    <p:sldId id="267" r:id="rId9"/>
    <p:sldId id="268" r:id="rId10"/>
    <p:sldId id="271" r:id="rId11"/>
    <p:sldId id="273" r:id="rId12"/>
    <p:sldId id="274" r:id="rId13"/>
    <p:sldId id="275" r:id="rId14"/>
    <p:sldId id="276" r:id="rId15"/>
    <p:sldId id="277" r:id="rId16"/>
    <p:sldId id="278" r:id="rId17"/>
    <p:sldId id="279" r:id="rId18"/>
    <p:sldId id="280" r:id="rId19"/>
    <p:sldId id="305"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6" r:id="rId45"/>
    <p:sldId id="328" r:id="rId46"/>
    <p:sldId id="309" r:id="rId47"/>
    <p:sldId id="308"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9" r:id="rId67"/>
    <p:sldId id="330" r:id="rId68"/>
    <p:sldId id="331" r:id="rId69"/>
    <p:sldId id="332" r:id="rId70"/>
    <p:sldId id="333" r:id="rId71"/>
    <p:sldId id="356" r:id="rId72"/>
    <p:sldId id="334" r:id="rId73"/>
    <p:sldId id="344" r:id="rId74"/>
    <p:sldId id="345" r:id="rId75"/>
    <p:sldId id="335" r:id="rId76"/>
    <p:sldId id="336" r:id="rId77"/>
    <p:sldId id="337" r:id="rId78"/>
    <p:sldId id="338" r:id="rId79"/>
    <p:sldId id="339" r:id="rId80"/>
    <p:sldId id="341" r:id="rId81"/>
    <p:sldId id="342" r:id="rId82"/>
    <p:sldId id="378" r:id="rId83"/>
    <p:sldId id="363" r:id="rId84"/>
    <p:sldId id="365" r:id="rId85"/>
    <p:sldId id="364" r:id="rId86"/>
    <p:sldId id="343" r:id="rId87"/>
    <p:sldId id="346" r:id="rId88"/>
    <p:sldId id="352" r:id="rId89"/>
    <p:sldId id="353" r:id="rId90"/>
    <p:sldId id="354" r:id="rId91"/>
    <p:sldId id="366" r:id="rId92"/>
    <p:sldId id="367" r:id="rId93"/>
    <p:sldId id="368" r:id="rId94"/>
    <p:sldId id="369" r:id="rId95"/>
    <p:sldId id="370" r:id="rId96"/>
    <p:sldId id="371" r:id="rId97"/>
    <p:sldId id="372" r:id="rId98"/>
    <p:sldId id="373" r:id="rId99"/>
    <p:sldId id="347" r:id="rId100"/>
    <p:sldId id="348" r:id="rId101"/>
    <p:sldId id="350" r:id="rId102"/>
    <p:sldId id="360" r:id="rId103"/>
    <p:sldId id="361" r:id="rId104"/>
    <p:sldId id="359" r:id="rId105"/>
    <p:sldId id="355" r:id="rId106"/>
    <p:sldId id="357" r:id="rId107"/>
    <p:sldId id="358" r:id="rId108"/>
    <p:sldId id="379" r:id="rId109"/>
    <p:sldId id="362" r:id="rId110"/>
    <p:sldId id="374" r:id="rId111"/>
    <p:sldId id="375" r:id="rId112"/>
    <p:sldId id="377" r:id="rId113"/>
    <p:sldId id="376" r:id="rId114"/>
    <p:sldId id="443" r:id="rId115"/>
    <p:sldId id="380" r:id="rId116"/>
    <p:sldId id="381" r:id="rId117"/>
    <p:sldId id="382" r:id="rId118"/>
    <p:sldId id="383" r:id="rId119"/>
    <p:sldId id="384" r:id="rId120"/>
    <p:sldId id="385" r:id="rId121"/>
    <p:sldId id="386" r:id="rId122"/>
    <p:sldId id="387" r:id="rId123"/>
    <p:sldId id="388" r:id="rId124"/>
    <p:sldId id="389" r:id="rId125"/>
    <p:sldId id="390" r:id="rId126"/>
    <p:sldId id="391" r:id="rId127"/>
    <p:sldId id="392" r:id="rId128"/>
    <p:sldId id="393" r:id="rId129"/>
    <p:sldId id="394" r:id="rId130"/>
    <p:sldId id="395" r:id="rId131"/>
    <p:sldId id="396" r:id="rId132"/>
    <p:sldId id="397" r:id="rId133"/>
    <p:sldId id="398" r:id="rId134"/>
    <p:sldId id="399" r:id="rId135"/>
    <p:sldId id="400" r:id="rId136"/>
    <p:sldId id="401" r:id="rId137"/>
    <p:sldId id="402" r:id="rId138"/>
    <p:sldId id="403" r:id="rId139"/>
    <p:sldId id="404" r:id="rId140"/>
    <p:sldId id="405" r:id="rId141"/>
    <p:sldId id="406" r:id="rId142"/>
    <p:sldId id="407" r:id="rId143"/>
    <p:sldId id="408" r:id="rId144"/>
    <p:sldId id="409" r:id="rId145"/>
    <p:sldId id="410" r:id="rId146"/>
    <p:sldId id="411" r:id="rId147"/>
    <p:sldId id="412" r:id="rId148"/>
    <p:sldId id="413" r:id="rId149"/>
    <p:sldId id="414" r:id="rId150"/>
    <p:sldId id="415" r:id="rId151"/>
    <p:sldId id="416" r:id="rId152"/>
    <p:sldId id="417" r:id="rId153"/>
    <p:sldId id="418" r:id="rId154"/>
    <p:sldId id="419" r:id="rId155"/>
    <p:sldId id="420" r:id="rId156"/>
    <p:sldId id="421" r:id="rId157"/>
    <p:sldId id="422" r:id="rId158"/>
    <p:sldId id="423" r:id="rId159"/>
    <p:sldId id="424" r:id="rId160"/>
    <p:sldId id="425" r:id="rId161"/>
    <p:sldId id="426" r:id="rId162"/>
    <p:sldId id="427" r:id="rId163"/>
    <p:sldId id="428" r:id="rId164"/>
    <p:sldId id="429" r:id="rId165"/>
    <p:sldId id="430" r:id="rId166"/>
    <p:sldId id="431" r:id="rId167"/>
    <p:sldId id="432" r:id="rId168"/>
    <p:sldId id="433" r:id="rId169"/>
    <p:sldId id="434" r:id="rId170"/>
    <p:sldId id="435" r:id="rId171"/>
    <p:sldId id="436" r:id="rId172"/>
    <p:sldId id="437" r:id="rId173"/>
    <p:sldId id="438" r:id="rId174"/>
    <p:sldId id="439" r:id="rId175"/>
    <p:sldId id="440" r:id="rId176"/>
    <p:sldId id="441" r:id="rId177"/>
    <p:sldId id="442" r:id="rId178"/>
    <p:sldId id="522" r:id="rId179"/>
  </p:sldIdLst>
  <p:sldSz cx="12192000" cy="6858000"/>
  <p:notesSz cx="6858000" cy="9144000"/>
  <p:embeddedFontLst>
    <p:embeddedFont>
      <p:font typeface="Calibri" panose="020F0502020204030204" pitchFamily="34" charset="0"/>
      <p:regular r:id="rId181"/>
      <p:bold r:id="rId182"/>
      <p:italic r:id="rId183"/>
      <p:boldItalic r:id="rId184"/>
    </p:embeddedFont>
    <p:embeddedFont>
      <p:font typeface="B Titr" panose="00000700000000000000" pitchFamily="2" charset="-78"/>
      <p:bold r:id="rId185"/>
    </p:embeddedFont>
    <p:embeddedFont>
      <p:font typeface="B Nazanin" panose="00000400000000000000" pitchFamily="2" charset="-78"/>
      <p:regular r:id="rId186"/>
      <p:bold r:id="rId187"/>
    </p:embeddedFont>
    <p:embeddedFont>
      <p:font typeface="Calibri Light" panose="020F0302020204030204" pitchFamily="34" charset="0"/>
      <p:regular r:id="rId188"/>
      <p:italic r:id="rId18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45"/>
    <p:restoredTop sz="94624"/>
  </p:normalViewPr>
  <p:slideViewPr>
    <p:cSldViewPr snapToGrid="0" snapToObjects="1">
      <p:cViewPr varScale="1">
        <p:scale>
          <a:sx n="85" d="100"/>
          <a:sy n="85" d="100"/>
        </p:scale>
        <p:origin x="120"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font" Target="fonts/font1.fntdata"/><Relationship Id="rId186" Type="http://schemas.openxmlformats.org/officeDocument/2006/relationships/font" Target="fonts/font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font" Target="fonts/font2.fntdata"/><Relationship Id="rId187"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font" Target="fonts/font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font" Target="fonts/font4.fntdata"/><Relationship Id="rId189" Type="http://schemas.openxmlformats.org/officeDocument/2006/relationships/font" Target="fonts/font9.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42318-E9E4-3D47-BEAB-919BA550F049}" type="datetimeFigureOut">
              <a:rPr lang="en-US" smtClean="0"/>
              <a:t>9/17/2019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3A0BB4-D452-BB44-B440-F2F4C8E838B0}" type="slidenum">
              <a:rPr lang="en-US" smtClean="0"/>
              <a:t>‹#›</a:t>
            </a:fld>
            <a:endParaRPr lang="en-US"/>
          </a:p>
        </p:txBody>
      </p:sp>
    </p:spTree>
    <p:extLst>
      <p:ext uri="{BB962C8B-B14F-4D97-AF65-F5344CB8AC3E}">
        <p14:creationId xmlns:p14="http://schemas.microsoft.com/office/powerpoint/2010/main" val="185117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FDB133-7D4A-4571-BD36-5D0844076687}" type="slidenum">
              <a:rPr lang="en-US" smtClean="0"/>
              <a:t>2</a:t>
            </a:fld>
            <a:endParaRPr lang="en-US"/>
          </a:p>
        </p:txBody>
      </p:sp>
    </p:spTree>
    <p:extLst>
      <p:ext uri="{BB962C8B-B14F-4D97-AF65-F5344CB8AC3E}">
        <p14:creationId xmlns:p14="http://schemas.microsoft.com/office/powerpoint/2010/main" val="3462230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1" kern="1200" dirty="0">
                <a:solidFill>
                  <a:schemeClr val="tx1"/>
                </a:solidFill>
                <a:effectLst/>
                <a:latin typeface="+mn-lt"/>
                <a:ea typeface="+mn-ea"/>
                <a:cs typeface="B Nazanin" panose="00000400000000000000" pitchFamily="2" charset="-78"/>
              </a:rPr>
              <a:t>الف) از ایمنی و امنیت صحنه مطمئن شوید.</a:t>
            </a:r>
            <a:endParaRPr lang="en-US" sz="1200" kern="1200" dirty="0">
              <a:solidFill>
                <a:schemeClr val="tx1"/>
              </a:solidFill>
              <a:effectLst/>
              <a:latin typeface="+mn-lt"/>
              <a:ea typeface="+mn-ea"/>
              <a:cs typeface="+mn-cs"/>
            </a:endParaRPr>
          </a:p>
          <a:p>
            <a:pPr algn="r" rtl="1"/>
            <a:r>
              <a:rPr lang="fa-IR" sz="1200" kern="1200" dirty="0">
                <a:solidFill>
                  <a:schemeClr val="tx1"/>
                </a:solidFill>
                <a:effectLst/>
                <a:latin typeface="+mn-lt"/>
                <a:ea typeface="+mn-ea"/>
                <a:cs typeface="B Nazanin" panose="00000400000000000000" pitchFamily="2" charset="-78"/>
              </a:rPr>
              <a:t>در ارزیابی صحنه، ابتدا ایمنی خود و </a:t>
            </a:r>
            <a:r>
              <a:rPr lang="fa-IR" sz="1200" kern="1200" dirty="0" err="1">
                <a:solidFill>
                  <a:schemeClr val="tx1"/>
                </a:solidFill>
                <a:effectLst/>
                <a:latin typeface="+mn-lt"/>
                <a:ea typeface="+mn-ea"/>
                <a:cs typeface="B Nazanin" panose="00000400000000000000" pitchFamily="2" charset="-78"/>
              </a:rPr>
              <a:t>همکارتان</a:t>
            </a:r>
            <a:r>
              <a:rPr lang="fa-IR" sz="1200" kern="1200" dirty="0">
                <a:solidFill>
                  <a:schemeClr val="tx1"/>
                </a:solidFill>
                <a:effectLst/>
                <a:latin typeface="+mn-lt"/>
                <a:ea typeface="+mn-ea"/>
                <a:cs typeface="B Nazanin" panose="00000400000000000000" pitchFamily="2" charset="-78"/>
              </a:rPr>
              <a:t> و سپس ایمنی بیماران و افراد حاضر در صحنه  را به طور مداوم مد نظر داشته باشید. </a:t>
            </a:r>
            <a:endParaRPr lang="en-US" sz="1200" kern="1200" dirty="0">
              <a:solidFill>
                <a:schemeClr val="tx1"/>
              </a:solidFill>
              <a:effectLst/>
              <a:latin typeface="+mn-lt"/>
              <a:ea typeface="+mn-ea"/>
              <a:cs typeface="+mn-cs"/>
            </a:endParaRPr>
          </a:p>
          <a:p>
            <a:pPr algn="r" rtl="1"/>
            <a:r>
              <a:rPr lang="fa-IR" sz="1200" b="1" kern="1200" dirty="0">
                <a:solidFill>
                  <a:schemeClr val="tx1"/>
                </a:solidFill>
                <a:effectLst/>
                <a:latin typeface="+mn-lt"/>
                <a:ea typeface="+mn-ea"/>
                <a:cs typeface="B Nazanin" panose="00000400000000000000" pitchFamily="2" charset="-78"/>
              </a:rPr>
              <a:t>ب)</a:t>
            </a:r>
            <a:r>
              <a:rPr lang="fa-IR" sz="1200" kern="1200" dirty="0">
                <a:solidFill>
                  <a:schemeClr val="tx1"/>
                </a:solidFill>
                <a:effectLst/>
                <a:latin typeface="+mn-lt"/>
                <a:ea typeface="+mn-ea"/>
                <a:cs typeface="B Nazanin" panose="00000400000000000000" pitchFamily="2" charset="-78"/>
              </a:rPr>
              <a:t> </a:t>
            </a:r>
            <a:r>
              <a:rPr lang="fa-IR" sz="1200" b="1" kern="1200" dirty="0">
                <a:solidFill>
                  <a:schemeClr val="tx1"/>
                </a:solidFill>
                <a:effectLst/>
                <a:latin typeface="+mn-lt"/>
                <a:ea typeface="+mn-ea"/>
                <a:cs typeface="B Nazanin" panose="00000400000000000000" pitchFamily="2" charset="-78"/>
              </a:rPr>
              <a:t>با انجام یک برداشت کلی از وضعیت بیمار، ماهیت بیماری  یا مکانیسم آسیب را مشخص کنید.</a:t>
            </a:r>
            <a:endParaRPr lang="en-US" sz="1200" kern="1200" dirty="0">
              <a:solidFill>
                <a:schemeClr val="tx1"/>
              </a:solidFill>
              <a:effectLst/>
              <a:latin typeface="+mn-lt"/>
              <a:ea typeface="+mn-ea"/>
              <a:cs typeface="+mn-cs"/>
            </a:endParaRPr>
          </a:p>
          <a:p>
            <a:pPr marL="0" marR="0" algn="just" rtl="1">
              <a:lnSpc>
                <a:spcPct val="115000"/>
              </a:lnSpc>
              <a:spcBef>
                <a:spcPts val="0"/>
              </a:spcBef>
              <a:spcAft>
                <a:spcPts val="1000"/>
              </a:spcAft>
            </a:pPr>
            <a:r>
              <a:rPr lang="fa-IR" sz="1200" kern="1200" dirty="0">
                <a:solidFill>
                  <a:schemeClr val="tx1"/>
                </a:solidFill>
                <a:effectLst/>
                <a:latin typeface="+mn-lt"/>
                <a:ea typeface="+mn-ea"/>
                <a:cs typeface="B Nazanin" panose="00000400000000000000" pitchFamily="2" charset="-78"/>
              </a:rPr>
              <a:t>فورا یک ارزیابی از محیط اطراف و بیمار انجام دهید. ماهیت بیماری یا مکانیسم آسیب را تعیین کنید. یک برداشت کلی از بیمار  و  اوضاع، به تعیین ماهیت بیماری یا مکانیسم آسیب کمک می کند.. همچنین به  ظاهر، سن و جنس  بیمار توجه </a:t>
            </a:r>
            <a:r>
              <a:rPr lang="fa-IR" sz="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کنید. زمانیکه به یک مورد اورژانسی پاسخ می دهید، به خاطر داشته باشید تفاوت های </a:t>
            </a:r>
            <a:r>
              <a:rPr lang="fa-IR" sz="1200" dirty="0" err="1">
                <a:solidFill>
                  <a:srgbClr val="000000"/>
                </a:solidFill>
                <a:effectLst/>
                <a:latin typeface="Calibri" panose="020F0502020204030204" pitchFamily="34" charset="0"/>
                <a:ea typeface="Calibri" panose="020F0502020204030204" pitchFamily="34" charset="0"/>
                <a:cs typeface="B Nazanin" panose="00000400000000000000" pitchFamily="2" charset="-78"/>
              </a:rPr>
              <a:t>آناتومیکی</a:t>
            </a:r>
            <a:r>
              <a:rPr lang="fa-IR" sz="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بدن کودک، الگوهای </a:t>
            </a:r>
            <a:r>
              <a:rPr lang="fa-IR" sz="1200" dirty="0" err="1">
                <a:solidFill>
                  <a:srgbClr val="000000"/>
                </a:solidFill>
                <a:effectLst/>
                <a:latin typeface="Calibri" panose="020F0502020204030204" pitchFamily="34" charset="0"/>
                <a:ea typeface="Calibri" panose="020F0502020204030204" pitchFamily="34" charset="0"/>
                <a:cs typeface="B Nazanin" panose="00000400000000000000" pitchFamily="2" charset="-78"/>
              </a:rPr>
              <a:t>ترومایی</a:t>
            </a:r>
            <a:r>
              <a:rPr lang="fa-IR" sz="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که باید به آن توجه کنید را تغییر می دهد. سر بزرگ است و نقطه اصلی است که هنگام سقوط آسیب می بیند؛ اندام ها در مقایسه با بزرگسالان کمتر حفاظت می شوند و استخوان ها انعطاف پذیری بیشتری </a:t>
            </a:r>
            <a:r>
              <a:rPr lang="fa-IR" sz="1200" dirty="0" err="1">
                <a:solidFill>
                  <a:srgbClr val="000000"/>
                </a:solidFill>
                <a:effectLst/>
                <a:latin typeface="Calibri" panose="020F0502020204030204" pitchFamily="34" charset="0"/>
                <a:ea typeface="Calibri" panose="020F0502020204030204" pitchFamily="34" charset="0"/>
                <a:cs typeface="B Nazanin" panose="00000400000000000000" pitchFamily="2" charset="-78"/>
              </a:rPr>
              <a:t>دارندو</a:t>
            </a:r>
            <a:r>
              <a:rPr lang="fa-IR" sz="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این بدان معناست که آسیب به اندام ها ممکن است بدون هیچ شکستگی اتفاق بیفتد. </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15000"/>
              </a:lnSpc>
              <a:spcBef>
                <a:spcPts val="0"/>
              </a:spcBef>
              <a:spcAft>
                <a:spcPts val="1000"/>
              </a:spcAft>
            </a:pPr>
            <a:r>
              <a:rPr lang="fa-IR" sz="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کود آزاری یا بی توجهی به کودک از موارد نیاز به </a:t>
            </a:r>
            <a:r>
              <a:rPr lang="en-US" sz="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EMS</a:t>
            </a:r>
            <a:r>
              <a:rPr lang="fa-IR" sz="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است. شواهد کودک آزاری و بی توجهی در آغاز ارزیابی صحنه قابل مشاهده </a:t>
            </a:r>
            <a:r>
              <a:rPr lang="fa-IR" sz="1200" dirty="0" err="1">
                <a:solidFill>
                  <a:srgbClr val="000000"/>
                </a:solidFill>
                <a:effectLst/>
                <a:latin typeface="Calibri" panose="020F0502020204030204" pitchFamily="34" charset="0"/>
                <a:ea typeface="Calibri" panose="020F0502020204030204" pitchFamily="34" charset="0"/>
                <a:cs typeface="B Nazanin" panose="00000400000000000000" pitchFamily="2" charset="-78"/>
              </a:rPr>
              <a:t>اند</a:t>
            </a:r>
            <a:r>
              <a:rPr lang="fa-IR" sz="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پلیس باید در صحنه </a:t>
            </a:r>
            <a:r>
              <a:rPr lang="fa-IR" sz="1200" dirty="0" err="1">
                <a:solidFill>
                  <a:srgbClr val="000000"/>
                </a:solidFill>
                <a:effectLst/>
                <a:latin typeface="Calibri" panose="020F0502020204030204" pitchFamily="34" charset="0"/>
                <a:ea typeface="Calibri" panose="020F0502020204030204" pitchFamily="34" charset="0"/>
                <a:cs typeface="B Nazanin" panose="00000400000000000000" pitchFamily="2" charset="-78"/>
              </a:rPr>
              <a:t>هایی</a:t>
            </a:r>
            <a:r>
              <a:rPr lang="fa-IR" sz="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که در آن ها کودک آزاری یا بی توجهی وجود دارد، وارد شود. به خاطر داشته باشید که حضور پلیس باید غیر محسوس باشد تا مانع از خشونت احتمالی شود. وقتی با کودک آزاری، بی توجهی به کودک یا سندروم مرگ ناگهانی نوزاد (</a:t>
            </a:r>
            <a:r>
              <a:rPr lang="en-US" sz="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SIDS</a:t>
            </a:r>
            <a:r>
              <a:rPr lang="fa-IR" sz="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مشکوک می شوید، باید شواهد خاصی را مشاهده و ضبط نمایید.   </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15000"/>
              </a:lnSpc>
              <a:spcBef>
                <a:spcPts val="0"/>
              </a:spcBef>
              <a:spcAft>
                <a:spcPts val="1000"/>
              </a:spcAft>
            </a:pPr>
            <a:r>
              <a:rPr lang="fa-IR" sz="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15000"/>
              </a:lnSpc>
              <a:spcBef>
                <a:spcPts val="0"/>
              </a:spcBef>
              <a:spcAft>
                <a:spcPts val="1000"/>
              </a:spcAft>
            </a:pPr>
            <a:r>
              <a:rPr lang="fa-IR" sz="12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ج)از وجود منابع و امکانات کافی در اختیار مطمئن شوید.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15000"/>
              </a:lnSpc>
              <a:spcBef>
                <a:spcPts val="0"/>
              </a:spcBef>
              <a:spcAft>
                <a:spcPts val="1000"/>
              </a:spcAft>
            </a:pPr>
            <a:r>
              <a:rPr lang="fa-IR" sz="12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در صورتیکه احتمال تعداد بیماران بیشتر و عدم ارائه سرویس به آنها و یا احتمال نیاز به عوامل کمکی دیگر را می دهید، درخواست آمبولانس اضافه و یا عوامل امدادی دیگر کنید.</a:t>
            </a:r>
            <a:endParaRPr lang="en-US" sz="1200" dirty="0">
              <a:effectLst/>
              <a:latin typeface="Calibri" panose="020F0502020204030204" pitchFamily="34" charset="0"/>
              <a:ea typeface="Calibri" panose="020F0502020204030204" pitchFamily="34" charset="0"/>
              <a:cs typeface="B Nazanin" panose="00000400000000000000" pitchFamily="2" charset="-78"/>
            </a:endParaRPr>
          </a:p>
          <a:p>
            <a:pPr algn="r" rtl="1"/>
            <a:endParaRPr lang="en-US" dirty="0"/>
          </a:p>
        </p:txBody>
      </p:sp>
      <p:sp>
        <p:nvSpPr>
          <p:cNvPr id="4" name="Slide Number Placeholder 3"/>
          <p:cNvSpPr>
            <a:spLocks noGrp="1"/>
          </p:cNvSpPr>
          <p:nvPr>
            <p:ph type="sldNum" sz="quarter" idx="10"/>
          </p:nvPr>
        </p:nvSpPr>
        <p:spPr/>
        <p:txBody>
          <a:bodyPr/>
          <a:lstStyle/>
          <a:p>
            <a:fld id="{04FDB133-7D4A-4571-BD36-5D0844076687}" type="slidenum">
              <a:rPr lang="en-US" smtClean="0"/>
              <a:t>43</a:t>
            </a:fld>
            <a:endParaRPr lang="en-US"/>
          </a:p>
        </p:txBody>
      </p:sp>
    </p:spTree>
    <p:extLst>
      <p:ext uri="{BB962C8B-B14F-4D97-AF65-F5344CB8AC3E}">
        <p14:creationId xmlns:p14="http://schemas.microsoft.com/office/powerpoint/2010/main" val="2581436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kern="1200" dirty="0">
                <a:solidFill>
                  <a:schemeClr val="tx1"/>
                </a:solidFill>
                <a:effectLst/>
                <a:latin typeface="+mn-lt"/>
                <a:ea typeface="+mn-ea"/>
                <a:cs typeface="B Nazanin" panose="00000400000000000000" pitchFamily="2" charset="-78"/>
              </a:rPr>
              <a:t>در صورتیکه بیمار علائم گردش خون </a:t>
            </a:r>
            <a:r>
              <a:rPr lang="fa-IR" sz="1200" kern="1200" dirty="0" err="1">
                <a:solidFill>
                  <a:schemeClr val="tx1"/>
                </a:solidFill>
                <a:effectLst/>
                <a:latin typeface="+mn-lt"/>
                <a:ea typeface="+mn-ea"/>
                <a:cs typeface="B Nazanin" panose="00000400000000000000" pitchFamily="2" charset="-78"/>
              </a:rPr>
              <a:t>ناپایداری</a:t>
            </a:r>
            <a:r>
              <a:rPr lang="fa-IR" sz="1200" kern="1200" dirty="0">
                <a:solidFill>
                  <a:schemeClr val="tx1"/>
                </a:solidFill>
                <a:effectLst/>
                <a:latin typeface="+mn-lt"/>
                <a:ea typeface="+mn-ea"/>
                <a:cs typeface="B Nazanin" panose="00000400000000000000" pitchFamily="2" charset="-78"/>
              </a:rPr>
              <a:t> نظیر نبض رادیال ضعیف، پوست سرد و رنگ پریده و افت فشار خون کمتر از 90 میلی متر جیوه دارد، می توان با هماهنگی پزشک مرکز،  محلول را با دوز اولیه 20 میلی لیتر بر کیلو گرم( </a:t>
            </a:r>
            <a:r>
              <a:rPr lang="en-US" sz="1200" kern="1200" dirty="0">
                <a:solidFill>
                  <a:schemeClr val="tx1"/>
                </a:solidFill>
                <a:effectLst/>
                <a:latin typeface="+mn-lt"/>
                <a:ea typeface="+mn-ea"/>
                <a:cs typeface="+mn-cs"/>
              </a:rPr>
              <a:t>ml/kg</a:t>
            </a:r>
            <a:r>
              <a:rPr lang="fa-IR" sz="1200" kern="1200" dirty="0">
                <a:solidFill>
                  <a:schemeClr val="tx1"/>
                </a:solidFill>
                <a:effectLst/>
                <a:latin typeface="+mn-lt"/>
                <a:ea typeface="+mn-ea"/>
                <a:cs typeface="B Nazanin" panose="00000400000000000000" pitchFamily="2" charset="-78"/>
              </a:rPr>
              <a:t> 20)  به صورت  </a:t>
            </a:r>
            <a:r>
              <a:rPr lang="fa-IR" sz="1200" kern="1200" dirty="0" err="1">
                <a:solidFill>
                  <a:schemeClr val="tx1"/>
                </a:solidFill>
                <a:effectLst/>
                <a:latin typeface="+mn-lt"/>
                <a:ea typeface="+mn-ea"/>
                <a:cs typeface="B Nazanin" panose="00000400000000000000" pitchFamily="2" charset="-78"/>
              </a:rPr>
              <a:t>بولوس</a:t>
            </a:r>
            <a:r>
              <a:rPr lang="fa-IR" sz="1200" kern="1200" dirty="0">
                <a:solidFill>
                  <a:schemeClr val="tx1"/>
                </a:solidFill>
                <a:effectLst/>
                <a:latin typeface="+mn-lt"/>
                <a:ea typeface="+mn-ea"/>
                <a:cs typeface="B Nazanin" panose="00000400000000000000" pitchFamily="2" charset="-78"/>
              </a:rPr>
              <a:t> تجویز کرد. پس از </a:t>
            </a:r>
            <a:r>
              <a:rPr lang="fa-IR" sz="1200" kern="1200" dirty="0" err="1">
                <a:solidFill>
                  <a:schemeClr val="tx1"/>
                </a:solidFill>
                <a:effectLst/>
                <a:latin typeface="+mn-lt"/>
                <a:ea typeface="+mn-ea"/>
                <a:cs typeface="B Nazanin" panose="00000400000000000000" pitchFamily="2" charset="-78"/>
              </a:rPr>
              <a:t>انفوزیون</a:t>
            </a:r>
            <a:r>
              <a:rPr lang="fa-IR" sz="1200" kern="1200" dirty="0">
                <a:solidFill>
                  <a:schemeClr val="tx1"/>
                </a:solidFill>
                <a:effectLst/>
                <a:latin typeface="+mn-lt"/>
                <a:ea typeface="+mn-ea"/>
                <a:cs typeface="B Nazanin" panose="00000400000000000000" pitchFamily="2" charset="-78"/>
              </a:rPr>
              <a:t> باید کودک را مجدد معاینه کرد و اگر همچنان گردش خون کافی نیست مجددا </a:t>
            </a:r>
            <a:r>
              <a:rPr lang="en-US" sz="1200" kern="1200" dirty="0">
                <a:solidFill>
                  <a:schemeClr val="tx1"/>
                </a:solidFill>
                <a:effectLst/>
                <a:latin typeface="+mn-lt"/>
                <a:ea typeface="+mn-ea"/>
                <a:cs typeface="+mn-cs"/>
              </a:rPr>
              <a:t>ml/kg</a:t>
            </a:r>
            <a:r>
              <a:rPr lang="fa-IR" sz="1200" kern="1200" dirty="0">
                <a:solidFill>
                  <a:schemeClr val="tx1"/>
                </a:solidFill>
                <a:effectLst/>
                <a:latin typeface="+mn-lt"/>
                <a:ea typeface="+mn-ea"/>
                <a:cs typeface="B Nazanin" panose="00000400000000000000" pitchFamily="2" charset="-78"/>
              </a:rPr>
              <a:t> 20 مایع تجویز شود. کودک مبتلا به شوک </a:t>
            </a:r>
            <a:r>
              <a:rPr lang="fa-IR" sz="1200" kern="1200" dirty="0" err="1">
                <a:solidFill>
                  <a:schemeClr val="tx1"/>
                </a:solidFill>
                <a:effectLst/>
                <a:latin typeface="+mn-lt"/>
                <a:ea typeface="+mn-ea"/>
                <a:cs typeface="B Nazanin" panose="00000400000000000000" pitchFamily="2" charset="-78"/>
              </a:rPr>
              <a:t>هیپولومیک</a:t>
            </a:r>
            <a:r>
              <a:rPr lang="fa-IR" sz="1200" kern="1200" dirty="0">
                <a:solidFill>
                  <a:schemeClr val="tx1"/>
                </a:solidFill>
                <a:effectLst/>
                <a:latin typeface="+mn-lt"/>
                <a:ea typeface="+mn-ea"/>
                <a:cs typeface="B Nazanin" panose="00000400000000000000" pitchFamily="2" charset="-78"/>
              </a:rPr>
              <a:t> ممکن است به 40 تا 60 میلی لیتر بر کیلوگرم مایع نیاز داشته باشد. </a:t>
            </a:r>
            <a:endParaRPr lang="en-US" sz="1200" kern="1200" dirty="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04FDB133-7D4A-4571-BD36-5D0844076687}" type="slidenum">
              <a:rPr lang="en-US" smtClean="0"/>
              <a:t>65</a:t>
            </a:fld>
            <a:endParaRPr lang="en-US"/>
          </a:p>
        </p:txBody>
      </p:sp>
    </p:spTree>
    <p:extLst>
      <p:ext uri="{BB962C8B-B14F-4D97-AF65-F5344CB8AC3E}">
        <p14:creationId xmlns:p14="http://schemas.microsoft.com/office/powerpoint/2010/main" val="2496748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endParaRPr lang="en-US"/>
          </a:p>
        </p:txBody>
      </p:sp>
      <p:sp>
        <p:nvSpPr>
          <p:cNvPr id="4" name="Slide Number Placeholder 3"/>
          <p:cNvSpPr>
            <a:spLocks noGrp="1"/>
          </p:cNvSpPr>
          <p:nvPr>
            <p:ph type="sldNum" sz="quarter" idx="10"/>
          </p:nvPr>
        </p:nvSpPr>
        <p:spPr/>
        <p:txBody>
          <a:bodyPr/>
          <a:lstStyle/>
          <a:p>
            <a:fld id="{E2D02CF9-EF36-964D-84A3-2FD511FA871B}"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18690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fa-IR" sz="1200" dirty="0">
                <a:latin typeface="B Nazanin" pitchFamily="2" charset="-78"/>
                <a:cs typeface="B Nazanin" pitchFamily="2" charset="-78"/>
              </a:rPr>
              <a:t>وضعیت قلبی عروقی را کنترل کنید و مایعات وریدی را به دقت تجویز </a:t>
            </a:r>
            <a:r>
              <a:rPr lang="fa-IR" sz="1200" dirty="0" err="1">
                <a:latin typeface="B Nazanin" pitchFamily="2" charset="-78"/>
                <a:cs typeface="B Nazanin" pitchFamily="2" charset="-78"/>
              </a:rPr>
              <a:t>کنید</a:t>
            </a:r>
            <a:r>
              <a:rPr lang="fa-IR" sz="1200" dirty="0" err="1">
                <a:cs typeface="B Nazanin" panose="00000400000000000000" pitchFamily="2" charset="-78"/>
              </a:rPr>
              <a:t>بسیاری</a:t>
            </a:r>
            <a:r>
              <a:rPr lang="fa-IR" sz="1200" dirty="0">
                <a:cs typeface="B Nazanin" panose="00000400000000000000" pitchFamily="2" charset="-78"/>
              </a:rPr>
              <a:t> از بیماران مسن مبتلا به بیماری تنفسی دچار بیماری قلبی زمینه ای </a:t>
            </a:r>
            <a:r>
              <a:rPr lang="fa-IR" sz="1200" dirty="0" err="1">
                <a:cs typeface="B Nazanin" panose="00000400000000000000" pitchFamily="2" charset="-78"/>
              </a:rPr>
              <a:t>نیزهستند</a:t>
            </a:r>
            <a:r>
              <a:rPr lang="en-US" sz="1200" dirty="0"/>
              <a:t> </a:t>
            </a:r>
            <a:endParaRPr lang="fa-IR" sz="1200" dirty="0">
              <a:latin typeface="B Nazanin" pitchFamily="2" charset="-78"/>
              <a:cs typeface="B Nazanin" pitchFamily="2" charset="-78"/>
            </a:endParaRPr>
          </a:p>
          <a:p>
            <a:pPr marL="0" algn="r" defTabSz="914400" rtl="1" eaLnBrk="1" latinLnBrk="0" hangingPunct="1"/>
            <a:endParaRPr lang="en-US" dirty="0"/>
          </a:p>
        </p:txBody>
      </p:sp>
      <p:sp>
        <p:nvSpPr>
          <p:cNvPr id="4" name="Slide Number Placeholder 3"/>
          <p:cNvSpPr>
            <a:spLocks noGrp="1"/>
          </p:cNvSpPr>
          <p:nvPr>
            <p:ph type="sldNum" sz="quarter" idx="10"/>
          </p:nvPr>
        </p:nvSpPr>
        <p:spPr/>
        <p:txBody>
          <a:bodyPr/>
          <a:lstStyle/>
          <a:p>
            <a:fld id="{E2D02CF9-EF36-964D-84A3-2FD511FA871B}" type="slidenum">
              <a:rPr lang="en-US" smtClean="0">
                <a:solidFill>
                  <a:prstClr val="black"/>
                </a:solidFill>
              </a:rPr>
              <a:pPr/>
              <a:t>137</a:t>
            </a:fld>
            <a:endParaRPr lang="en-US">
              <a:solidFill>
                <a:prstClr val="black"/>
              </a:solidFill>
            </a:endParaRPr>
          </a:p>
        </p:txBody>
      </p:sp>
    </p:spTree>
    <p:extLst>
      <p:ext uri="{BB962C8B-B14F-4D97-AF65-F5344CB8AC3E}">
        <p14:creationId xmlns:p14="http://schemas.microsoft.com/office/powerpoint/2010/main" val="1124146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r" defTabSz="914400" rtl="1" eaLnBrk="1" latinLnBrk="0" hangingPunct="1"/>
            <a:r>
              <a:rPr lang="fa-IR" dirty="0">
                <a:latin typeface="B Nazanin" pitchFamily="2" charset="-78"/>
                <a:cs typeface="B Nazanin" pitchFamily="2" charset="-78"/>
              </a:rPr>
              <a:t>سرگیجه احساس حرکت دورانی فضای اطراف است در حالیکه فرد ثابت است. غش کردن معمولا شامل از دست دادن موقت بینایی، صداها دور می شوند و شخص احساسی مثل «مردن» یا «از حال رفتن» دارد</a:t>
            </a:r>
            <a:endParaRPr lang="en-US" dirty="0"/>
          </a:p>
        </p:txBody>
      </p:sp>
      <p:sp>
        <p:nvSpPr>
          <p:cNvPr id="4" name="Slide Number Placeholder 3"/>
          <p:cNvSpPr>
            <a:spLocks noGrp="1"/>
          </p:cNvSpPr>
          <p:nvPr>
            <p:ph type="sldNum" sz="quarter" idx="10"/>
          </p:nvPr>
        </p:nvSpPr>
        <p:spPr/>
        <p:txBody>
          <a:bodyPr/>
          <a:lstStyle/>
          <a:p>
            <a:fld id="{E2D02CF9-EF36-964D-84A3-2FD511FA871B}" type="slidenum">
              <a:rPr lang="en-US" smtClean="0">
                <a:solidFill>
                  <a:prstClr val="black"/>
                </a:solidFill>
              </a:rPr>
              <a:pPr/>
              <a:t>158</a:t>
            </a:fld>
            <a:endParaRPr lang="en-US">
              <a:solidFill>
                <a:prstClr val="black"/>
              </a:solidFill>
            </a:endParaRPr>
          </a:p>
        </p:txBody>
      </p:sp>
    </p:spTree>
    <p:extLst>
      <p:ext uri="{BB962C8B-B14F-4D97-AF65-F5344CB8AC3E}">
        <p14:creationId xmlns:p14="http://schemas.microsoft.com/office/powerpoint/2010/main" val="144786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None/>
            </a:pPr>
            <a:r>
              <a:rPr lang="fa-IR" dirty="0">
                <a:latin typeface="B Nazanin" pitchFamily="2" charset="-78"/>
                <a:cs typeface="B Nazanin" pitchFamily="2" charset="-78"/>
              </a:rPr>
              <a:t> این بیماری با حضور رسوبات </a:t>
            </a:r>
            <a:r>
              <a:rPr lang="fa-IR" dirty="0" err="1">
                <a:latin typeface="B Nazanin" pitchFamily="2" charset="-78"/>
                <a:cs typeface="B Nazanin" pitchFamily="2" charset="-78"/>
              </a:rPr>
              <a:t>آمیلوئید</a:t>
            </a:r>
            <a:r>
              <a:rPr lang="fa-IR" dirty="0">
                <a:latin typeface="B Nazanin" pitchFamily="2" charset="-78"/>
                <a:cs typeface="B Nazanin" pitchFamily="2" charset="-78"/>
              </a:rPr>
              <a:t> (نوع خاصی از پروتئین) در مغز و از بین رفتن </a:t>
            </a:r>
            <a:r>
              <a:rPr lang="fa-IR" dirty="0" err="1">
                <a:latin typeface="B Nazanin" pitchFamily="2" charset="-78"/>
                <a:cs typeface="B Nazanin" pitchFamily="2" charset="-78"/>
              </a:rPr>
              <a:t>میکروتوبول</a:t>
            </a:r>
            <a:r>
              <a:rPr lang="fa-IR" dirty="0">
                <a:latin typeface="B Nazanin" pitchFamily="2" charset="-78"/>
                <a:cs typeface="B Nazanin" pitchFamily="2" charset="-78"/>
              </a:rPr>
              <a:t> های </a:t>
            </a:r>
            <a:r>
              <a:rPr lang="fa-IR" dirty="0" err="1">
                <a:latin typeface="B Nazanin" pitchFamily="2" charset="-78"/>
                <a:cs typeface="B Nazanin" pitchFamily="2" charset="-78"/>
              </a:rPr>
              <a:t>نورون</a:t>
            </a:r>
            <a:r>
              <a:rPr lang="fa-IR" dirty="0">
                <a:latin typeface="B Nazanin" pitchFamily="2" charset="-78"/>
                <a:cs typeface="B Nazanin" pitchFamily="2" charset="-78"/>
              </a:rPr>
              <a:t> های مغزی مشخص می گردد. </a:t>
            </a:r>
          </a:p>
          <a:p>
            <a:pPr marL="0" indent="0" algn="r" rtl="1">
              <a:buNone/>
            </a:pPr>
            <a:r>
              <a:rPr lang="fa-IR" dirty="0">
                <a:latin typeface="B Nazanin" pitchFamily="2" charset="-78"/>
                <a:cs typeface="B Nazanin" pitchFamily="2" charset="-78"/>
              </a:rPr>
              <a:t>مکانیسم این بیماری به طور کامل شناخته نشده است، اما در پاره ای موارد ناهنجاریهای ژنی وجود دارد که در آن یا مقدار بیش از حدی پروتئین </a:t>
            </a:r>
            <a:r>
              <a:rPr lang="fa-IR" dirty="0" err="1">
                <a:latin typeface="B Nazanin" pitchFamily="2" charset="-78"/>
                <a:cs typeface="B Nazanin" pitchFamily="2" charset="-78"/>
              </a:rPr>
              <a:t>آمیلوئید</a:t>
            </a:r>
            <a:r>
              <a:rPr lang="fa-IR" dirty="0">
                <a:latin typeface="B Nazanin" pitchFamily="2" charset="-78"/>
                <a:cs typeface="B Nazanin" pitchFamily="2" charset="-78"/>
              </a:rPr>
              <a:t> تولید می گردد یا این ماده به شکل نرمال از مغز زدوده </a:t>
            </a:r>
            <a:r>
              <a:rPr lang="fa-IR" dirty="0" err="1">
                <a:latin typeface="B Nazanin" pitchFamily="2" charset="-78"/>
                <a:cs typeface="B Nazanin" pitchFamily="2" charset="-78"/>
              </a:rPr>
              <a:t>نمی</a:t>
            </a:r>
            <a:r>
              <a:rPr lang="fa-IR" dirty="0">
                <a:latin typeface="B Nazanin" pitchFamily="2" charset="-78"/>
                <a:cs typeface="B Nazanin" pitchFamily="2" charset="-78"/>
              </a:rPr>
              <a:t> گردد. </a:t>
            </a:r>
            <a:endParaRPr lang="en-US" dirty="0">
              <a:latin typeface="B Nazanin" pitchFamily="2" charset="-78"/>
              <a:cs typeface="B Nazanin"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2D02CF9-EF36-964D-84A3-2FD511FA871B}" type="slidenum">
              <a:rPr lang="en-US" smtClean="0">
                <a:solidFill>
                  <a:prstClr val="black"/>
                </a:solidFill>
              </a:rPr>
              <a:pPr/>
              <a:t>161</a:t>
            </a:fld>
            <a:endParaRPr lang="en-US">
              <a:solidFill>
                <a:prstClr val="black"/>
              </a:solidFill>
            </a:endParaRPr>
          </a:p>
        </p:txBody>
      </p:sp>
    </p:spTree>
    <p:extLst>
      <p:ext uri="{BB962C8B-B14F-4D97-AF65-F5344CB8AC3E}">
        <p14:creationId xmlns:p14="http://schemas.microsoft.com/office/powerpoint/2010/main" val="189970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FDBD77-DABB-5740-B9CD-9A9D321BB1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6CCFD32B-B8B6-7A47-AED3-747C60734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3F73C28-6B01-F04C-9D14-9974A3583074}"/>
              </a:ext>
            </a:extLst>
          </p:cNvPr>
          <p:cNvSpPr>
            <a:spLocks noGrp="1"/>
          </p:cNvSpPr>
          <p:nvPr>
            <p:ph type="dt" sz="half" idx="10"/>
          </p:nvPr>
        </p:nvSpPr>
        <p:spPr/>
        <p:txBody>
          <a:bodyPr/>
          <a:lstStyle/>
          <a:p>
            <a:fld id="{11B172F2-F610-4249-AA7F-F2DEB3425815}" type="datetimeFigureOut">
              <a:rPr lang="en-US" smtClean="0"/>
              <a:t>9/17/2019</a:t>
            </a:fld>
            <a:endParaRPr lang="en-US"/>
          </a:p>
        </p:txBody>
      </p:sp>
      <p:sp>
        <p:nvSpPr>
          <p:cNvPr id="5" name="Footer Placeholder 4">
            <a:extLst>
              <a:ext uri="{FF2B5EF4-FFF2-40B4-BE49-F238E27FC236}">
                <a16:creationId xmlns:a16="http://schemas.microsoft.com/office/drawing/2014/main" xmlns="" id="{ED127D7E-7CED-104D-B6B2-D7B8166B0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ED8A42-96ED-0C41-A9E7-A080D7B354B4}"/>
              </a:ext>
            </a:extLst>
          </p:cNvPr>
          <p:cNvSpPr>
            <a:spLocks noGrp="1"/>
          </p:cNvSpPr>
          <p:nvPr>
            <p:ph type="sldNum" sz="quarter" idx="12"/>
          </p:nvPr>
        </p:nvSpPr>
        <p:spPr/>
        <p:txBody>
          <a:bodyPr/>
          <a:lstStyle/>
          <a:p>
            <a:fld id="{130637C0-1ED9-0145-8F90-7743985514C4}" type="slidenum">
              <a:rPr lang="en-US" smtClean="0"/>
              <a:t>‹#›</a:t>
            </a:fld>
            <a:endParaRPr lang="en-US"/>
          </a:p>
        </p:txBody>
      </p:sp>
    </p:spTree>
    <p:extLst>
      <p:ext uri="{BB962C8B-B14F-4D97-AF65-F5344CB8AC3E}">
        <p14:creationId xmlns:p14="http://schemas.microsoft.com/office/powerpoint/2010/main" val="139318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6F271D-5361-1F4E-AE86-BC468167CF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C3A65A0-4F0B-834F-A25E-DAB139036E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194E23-5770-B043-9A04-7020B41AAD68}"/>
              </a:ext>
            </a:extLst>
          </p:cNvPr>
          <p:cNvSpPr>
            <a:spLocks noGrp="1"/>
          </p:cNvSpPr>
          <p:nvPr>
            <p:ph type="dt" sz="half" idx="10"/>
          </p:nvPr>
        </p:nvSpPr>
        <p:spPr/>
        <p:txBody>
          <a:bodyPr/>
          <a:lstStyle/>
          <a:p>
            <a:fld id="{11B172F2-F610-4249-AA7F-F2DEB3425815}" type="datetimeFigureOut">
              <a:rPr lang="en-US" smtClean="0"/>
              <a:t>9/17/2019</a:t>
            </a:fld>
            <a:endParaRPr lang="en-US"/>
          </a:p>
        </p:txBody>
      </p:sp>
      <p:sp>
        <p:nvSpPr>
          <p:cNvPr id="5" name="Footer Placeholder 4">
            <a:extLst>
              <a:ext uri="{FF2B5EF4-FFF2-40B4-BE49-F238E27FC236}">
                <a16:creationId xmlns:a16="http://schemas.microsoft.com/office/drawing/2014/main" xmlns="" id="{6238E76B-EDB8-8C4D-943B-1314198F8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31F5589-69C6-DF43-B966-315F1BEEB7D5}"/>
              </a:ext>
            </a:extLst>
          </p:cNvPr>
          <p:cNvSpPr>
            <a:spLocks noGrp="1"/>
          </p:cNvSpPr>
          <p:nvPr>
            <p:ph type="sldNum" sz="quarter" idx="12"/>
          </p:nvPr>
        </p:nvSpPr>
        <p:spPr/>
        <p:txBody>
          <a:bodyPr/>
          <a:lstStyle/>
          <a:p>
            <a:fld id="{130637C0-1ED9-0145-8F90-7743985514C4}" type="slidenum">
              <a:rPr lang="en-US" smtClean="0"/>
              <a:t>‹#›</a:t>
            </a:fld>
            <a:endParaRPr lang="en-US"/>
          </a:p>
        </p:txBody>
      </p:sp>
    </p:spTree>
    <p:extLst>
      <p:ext uri="{BB962C8B-B14F-4D97-AF65-F5344CB8AC3E}">
        <p14:creationId xmlns:p14="http://schemas.microsoft.com/office/powerpoint/2010/main" val="1602190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8610090-3116-1745-98D4-7B6FC7C34F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3892359-6491-8140-B7C2-670BDEBA6EA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6C79681-DAD6-124B-A057-3702479D63B9}"/>
              </a:ext>
            </a:extLst>
          </p:cNvPr>
          <p:cNvSpPr>
            <a:spLocks noGrp="1"/>
          </p:cNvSpPr>
          <p:nvPr>
            <p:ph type="dt" sz="half" idx="10"/>
          </p:nvPr>
        </p:nvSpPr>
        <p:spPr/>
        <p:txBody>
          <a:bodyPr/>
          <a:lstStyle/>
          <a:p>
            <a:fld id="{11B172F2-F610-4249-AA7F-F2DEB3425815}" type="datetimeFigureOut">
              <a:rPr lang="en-US" smtClean="0"/>
              <a:t>9/17/2019</a:t>
            </a:fld>
            <a:endParaRPr lang="en-US"/>
          </a:p>
        </p:txBody>
      </p:sp>
      <p:sp>
        <p:nvSpPr>
          <p:cNvPr id="5" name="Footer Placeholder 4">
            <a:extLst>
              <a:ext uri="{FF2B5EF4-FFF2-40B4-BE49-F238E27FC236}">
                <a16:creationId xmlns:a16="http://schemas.microsoft.com/office/drawing/2014/main" xmlns="" id="{29E5E5FC-60DD-5849-A4BC-6D91F3AE0C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21CD0E-5D03-AC44-9ED8-B74CEBD0FD51}"/>
              </a:ext>
            </a:extLst>
          </p:cNvPr>
          <p:cNvSpPr>
            <a:spLocks noGrp="1"/>
          </p:cNvSpPr>
          <p:nvPr>
            <p:ph type="sldNum" sz="quarter" idx="12"/>
          </p:nvPr>
        </p:nvSpPr>
        <p:spPr/>
        <p:txBody>
          <a:bodyPr/>
          <a:lstStyle/>
          <a:p>
            <a:fld id="{130637C0-1ED9-0145-8F90-7743985514C4}" type="slidenum">
              <a:rPr lang="en-US" smtClean="0"/>
              <a:t>‹#›</a:t>
            </a:fld>
            <a:endParaRPr lang="en-US"/>
          </a:p>
        </p:txBody>
      </p:sp>
    </p:spTree>
    <p:extLst>
      <p:ext uri="{BB962C8B-B14F-4D97-AF65-F5344CB8AC3E}">
        <p14:creationId xmlns:p14="http://schemas.microsoft.com/office/powerpoint/2010/main" val="403909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7D933-47FA-C54B-8D9D-24B74D1661C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74FE4779-6F30-2446-B37D-9D4632EE7547}"/>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7A7A7FFC-1E15-2C40-93D1-EB136F3C9109}"/>
              </a:ext>
            </a:extLst>
          </p:cNvPr>
          <p:cNvSpPr>
            <a:spLocks noGrp="1"/>
          </p:cNvSpPr>
          <p:nvPr>
            <p:ph type="dt" sz="half" idx="10"/>
          </p:nvPr>
        </p:nvSpPr>
        <p:spPr/>
        <p:txBody>
          <a:bodyPr/>
          <a:lstStyle/>
          <a:p>
            <a:fld id="{11B172F2-F610-4249-AA7F-F2DEB3425815}" type="datetimeFigureOut">
              <a:rPr lang="en-US" smtClean="0"/>
              <a:t>9/17/2019</a:t>
            </a:fld>
            <a:endParaRPr lang="en-US"/>
          </a:p>
        </p:txBody>
      </p:sp>
      <p:sp>
        <p:nvSpPr>
          <p:cNvPr id="5" name="Footer Placeholder 4">
            <a:extLst>
              <a:ext uri="{FF2B5EF4-FFF2-40B4-BE49-F238E27FC236}">
                <a16:creationId xmlns:a16="http://schemas.microsoft.com/office/drawing/2014/main" xmlns="" id="{AB1D870B-0A1A-9640-90A6-815F8787B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F23730-4B73-FB47-A98C-F6166326EEE0}"/>
              </a:ext>
            </a:extLst>
          </p:cNvPr>
          <p:cNvSpPr>
            <a:spLocks noGrp="1"/>
          </p:cNvSpPr>
          <p:nvPr>
            <p:ph type="sldNum" sz="quarter" idx="12"/>
          </p:nvPr>
        </p:nvSpPr>
        <p:spPr/>
        <p:txBody>
          <a:bodyPr/>
          <a:lstStyle/>
          <a:p>
            <a:fld id="{130637C0-1ED9-0145-8F90-7743985514C4}" type="slidenum">
              <a:rPr lang="en-US" smtClean="0"/>
              <a:t>‹#›</a:t>
            </a:fld>
            <a:endParaRPr lang="en-US"/>
          </a:p>
        </p:txBody>
      </p:sp>
    </p:spTree>
    <p:extLst>
      <p:ext uri="{BB962C8B-B14F-4D97-AF65-F5344CB8AC3E}">
        <p14:creationId xmlns:p14="http://schemas.microsoft.com/office/powerpoint/2010/main" val="3651887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96F5D-7F44-794B-9DD8-10EAF5E577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B82B528-0560-C442-9B19-EE36D8FA57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3712FED-8B2F-E64F-80C5-AACC66CDA9DB}"/>
              </a:ext>
            </a:extLst>
          </p:cNvPr>
          <p:cNvSpPr>
            <a:spLocks noGrp="1"/>
          </p:cNvSpPr>
          <p:nvPr>
            <p:ph type="dt" sz="half" idx="10"/>
          </p:nvPr>
        </p:nvSpPr>
        <p:spPr/>
        <p:txBody>
          <a:bodyPr/>
          <a:lstStyle/>
          <a:p>
            <a:fld id="{11B172F2-F610-4249-AA7F-F2DEB3425815}" type="datetimeFigureOut">
              <a:rPr lang="en-US" smtClean="0"/>
              <a:t>9/17/2019</a:t>
            </a:fld>
            <a:endParaRPr lang="en-US"/>
          </a:p>
        </p:txBody>
      </p:sp>
      <p:sp>
        <p:nvSpPr>
          <p:cNvPr id="5" name="Footer Placeholder 4">
            <a:extLst>
              <a:ext uri="{FF2B5EF4-FFF2-40B4-BE49-F238E27FC236}">
                <a16:creationId xmlns:a16="http://schemas.microsoft.com/office/drawing/2014/main" xmlns="" id="{4EB7B7C1-9AE1-9642-93EB-3C425548F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29751B-46CD-5743-9F53-EABAC2EB011C}"/>
              </a:ext>
            </a:extLst>
          </p:cNvPr>
          <p:cNvSpPr>
            <a:spLocks noGrp="1"/>
          </p:cNvSpPr>
          <p:nvPr>
            <p:ph type="sldNum" sz="quarter" idx="12"/>
          </p:nvPr>
        </p:nvSpPr>
        <p:spPr/>
        <p:txBody>
          <a:bodyPr/>
          <a:lstStyle/>
          <a:p>
            <a:fld id="{130637C0-1ED9-0145-8F90-7743985514C4}" type="slidenum">
              <a:rPr lang="en-US" smtClean="0"/>
              <a:t>‹#›</a:t>
            </a:fld>
            <a:endParaRPr lang="en-US"/>
          </a:p>
        </p:txBody>
      </p:sp>
    </p:spTree>
    <p:extLst>
      <p:ext uri="{BB962C8B-B14F-4D97-AF65-F5344CB8AC3E}">
        <p14:creationId xmlns:p14="http://schemas.microsoft.com/office/powerpoint/2010/main" val="106500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B12305-AB36-E040-9B5E-208A3244E1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25B818B-8FC5-534C-982D-A8C7C137E2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049492F-5482-CB4E-AEC6-748E3510D95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185CD11-23DE-424F-A1AE-5A268EAD1810}"/>
              </a:ext>
            </a:extLst>
          </p:cNvPr>
          <p:cNvSpPr>
            <a:spLocks noGrp="1"/>
          </p:cNvSpPr>
          <p:nvPr>
            <p:ph type="dt" sz="half" idx="10"/>
          </p:nvPr>
        </p:nvSpPr>
        <p:spPr/>
        <p:txBody>
          <a:bodyPr/>
          <a:lstStyle/>
          <a:p>
            <a:fld id="{11B172F2-F610-4249-AA7F-F2DEB3425815}" type="datetimeFigureOut">
              <a:rPr lang="en-US" smtClean="0"/>
              <a:t>9/17/2019</a:t>
            </a:fld>
            <a:endParaRPr lang="en-US"/>
          </a:p>
        </p:txBody>
      </p:sp>
      <p:sp>
        <p:nvSpPr>
          <p:cNvPr id="6" name="Footer Placeholder 5">
            <a:extLst>
              <a:ext uri="{FF2B5EF4-FFF2-40B4-BE49-F238E27FC236}">
                <a16:creationId xmlns:a16="http://schemas.microsoft.com/office/drawing/2014/main" xmlns="" id="{A819EA58-253F-FA48-8544-74AC42ECC2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BDDAA6E-E2FE-C84C-B429-A2C14879F7D9}"/>
              </a:ext>
            </a:extLst>
          </p:cNvPr>
          <p:cNvSpPr>
            <a:spLocks noGrp="1"/>
          </p:cNvSpPr>
          <p:nvPr>
            <p:ph type="sldNum" sz="quarter" idx="12"/>
          </p:nvPr>
        </p:nvSpPr>
        <p:spPr/>
        <p:txBody>
          <a:bodyPr/>
          <a:lstStyle/>
          <a:p>
            <a:fld id="{130637C0-1ED9-0145-8F90-7743985514C4}" type="slidenum">
              <a:rPr lang="en-US" smtClean="0"/>
              <a:t>‹#›</a:t>
            </a:fld>
            <a:endParaRPr lang="en-US"/>
          </a:p>
        </p:txBody>
      </p:sp>
    </p:spTree>
    <p:extLst>
      <p:ext uri="{BB962C8B-B14F-4D97-AF65-F5344CB8AC3E}">
        <p14:creationId xmlns:p14="http://schemas.microsoft.com/office/powerpoint/2010/main" val="52630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9D6520-F815-1847-A3F1-E439FA94D6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02C2658-1081-994C-A184-1ACB89260C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8A8DC95-A682-EA41-A231-B45A864CDF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071B79D-F961-F94C-9E13-2FC5ECFAD3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E8EB2EAF-31D3-4647-A057-49F306D8FD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E3754B2-5087-734B-BF64-395B49428757}"/>
              </a:ext>
            </a:extLst>
          </p:cNvPr>
          <p:cNvSpPr>
            <a:spLocks noGrp="1"/>
          </p:cNvSpPr>
          <p:nvPr>
            <p:ph type="dt" sz="half" idx="10"/>
          </p:nvPr>
        </p:nvSpPr>
        <p:spPr/>
        <p:txBody>
          <a:bodyPr/>
          <a:lstStyle/>
          <a:p>
            <a:fld id="{11B172F2-F610-4249-AA7F-F2DEB3425815}" type="datetimeFigureOut">
              <a:rPr lang="en-US" smtClean="0"/>
              <a:t>9/17/2019</a:t>
            </a:fld>
            <a:endParaRPr lang="en-US"/>
          </a:p>
        </p:txBody>
      </p:sp>
      <p:sp>
        <p:nvSpPr>
          <p:cNvPr id="8" name="Footer Placeholder 7">
            <a:extLst>
              <a:ext uri="{FF2B5EF4-FFF2-40B4-BE49-F238E27FC236}">
                <a16:creationId xmlns:a16="http://schemas.microsoft.com/office/drawing/2014/main" xmlns="" id="{98D4464C-48AD-414F-9DC4-A40C6BEC26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F357B58-58A2-9647-AE02-048D59D37DEC}"/>
              </a:ext>
            </a:extLst>
          </p:cNvPr>
          <p:cNvSpPr>
            <a:spLocks noGrp="1"/>
          </p:cNvSpPr>
          <p:nvPr>
            <p:ph type="sldNum" sz="quarter" idx="12"/>
          </p:nvPr>
        </p:nvSpPr>
        <p:spPr/>
        <p:txBody>
          <a:bodyPr/>
          <a:lstStyle/>
          <a:p>
            <a:fld id="{130637C0-1ED9-0145-8F90-7743985514C4}" type="slidenum">
              <a:rPr lang="en-US" smtClean="0"/>
              <a:t>‹#›</a:t>
            </a:fld>
            <a:endParaRPr lang="en-US"/>
          </a:p>
        </p:txBody>
      </p:sp>
    </p:spTree>
    <p:extLst>
      <p:ext uri="{BB962C8B-B14F-4D97-AF65-F5344CB8AC3E}">
        <p14:creationId xmlns:p14="http://schemas.microsoft.com/office/powerpoint/2010/main" val="375995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BDDBF2-2C0A-4B40-BEC4-12FD103256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D448EF7-D624-5043-A24C-4BC545658FF8}"/>
              </a:ext>
            </a:extLst>
          </p:cNvPr>
          <p:cNvSpPr>
            <a:spLocks noGrp="1"/>
          </p:cNvSpPr>
          <p:nvPr>
            <p:ph type="dt" sz="half" idx="10"/>
          </p:nvPr>
        </p:nvSpPr>
        <p:spPr/>
        <p:txBody>
          <a:bodyPr/>
          <a:lstStyle/>
          <a:p>
            <a:fld id="{11B172F2-F610-4249-AA7F-F2DEB3425815}" type="datetimeFigureOut">
              <a:rPr lang="en-US" smtClean="0"/>
              <a:t>9/17/2019</a:t>
            </a:fld>
            <a:endParaRPr lang="en-US"/>
          </a:p>
        </p:txBody>
      </p:sp>
      <p:sp>
        <p:nvSpPr>
          <p:cNvPr id="4" name="Footer Placeholder 3">
            <a:extLst>
              <a:ext uri="{FF2B5EF4-FFF2-40B4-BE49-F238E27FC236}">
                <a16:creationId xmlns:a16="http://schemas.microsoft.com/office/drawing/2014/main" xmlns="" id="{086ADC3D-3B10-D246-AA15-354CA2F490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1761119-AC3E-5F4F-805B-B9845096ED8B}"/>
              </a:ext>
            </a:extLst>
          </p:cNvPr>
          <p:cNvSpPr>
            <a:spLocks noGrp="1"/>
          </p:cNvSpPr>
          <p:nvPr>
            <p:ph type="sldNum" sz="quarter" idx="12"/>
          </p:nvPr>
        </p:nvSpPr>
        <p:spPr/>
        <p:txBody>
          <a:bodyPr/>
          <a:lstStyle/>
          <a:p>
            <a:fld id="{130637C0-1ED9-0145-8F90-7743985514C4}" type="slidenum">
              <a:rPr lang="en-US" smtClean="0"/>
              <a:t>‹#›</a:t>
            </a:fld>
            <a:endParaRPr lang="en-US"/>
          </a:p>
        </p:txBody>
      </p:sp>
    </p:spTree>
    <p:extLst>
      <p:ext uri="{BB962C8B-B14F-4D97-AF65-F5344CB8AC3E}">
        <p14:creationId xmlns:p14="http://schemas.microsoft.com/office/powerpoint/2010/main" val="413431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256D385-DBC6-7745-A6C4-8931AE9E4309}"/>
              </a:ext>
            </a:extLst>
          </p:cNvPr>
          <p:cNvSpPr>
            <a:spLocks noGrp="1"/>
          </p:cNvSpPr>
          <p:nvPr>
            <p:ph type="dt" sz="half" idx="10"/>
          </p:nvPr>
        </p:nvSpPr>
        <p:spPr/>
        <p:txBody>
          <a:bodyPr/>
          <a:lstStyle/>
          <a:p>
            <a:fld id="{11B172F2-F610-4249-AA7F-F2DEB3425815}" type="datetimeFigureOut">
              <a:rPr lang="en-US" smtClean="0"/>
              <a:t>9/17/2019</a:t>
            </a:fld>
            <a:endParaRPr lang="en-US"/>
          </a:p>
        </p:txBody>
      </p:sp>
      <p:sp>
        <p:nvSpPr>
          <p:cNvPr id="3" name="Footer Placeholder 2">
            <a:extLst>
              <a:ext uri="{FF2B5EF4-FFF2-40B4-BE49-F238E27FC236}">
                <a16:creationId xmlns:a16="http://schemas.microsoft.com/office/drawing/2014/main" xmlns="" id="{710F79A1-A567-E747-B905-26EB97FC12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47A7DD7-7AF4-C040-BAEE-6AD95A30751D}"/>
              </a:ext>
            </a:extLst>
          </p:cNvPr>
          <p:cNvSpPr>
            <a:spLocks noGrp="1"/>
          </p:cNvSpPr>
          <p:nvPr>
            <p:ph type="sldNum" sz="quarter" idx="12"/>
          </p:nvPr>
        </p:nvSpPr>
        <p:spPr/>
        <p:txBody>
          <a:bodyPr/>
          <a:lstStyle/>
          <a:p>
            <a:fld id="{130637C0-1ED9-0145-8F90-7743985514C4}" type="slidenum">
              <a:rPr lang="en-US" smtClean="0"/>
              <a:t>‹#›</a:t>
            </a:fld>
            <a:endParaRPr lang="en-US"/>
          </a:p>
        </p:txBody>
      </p:sp>
    </p:spTree>
    <p:extLst>
      <p:ext uri="{BB962C8B-B14F-4D97-AF65-F5344CB8AC3E}">
        <p14:creationId xmlns:p14="http://schemas.microsoft.com/office/powerpoint/2010/main" val="1085215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E101BF-E971-5646-8112-8456D0D89C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D7FC2D9-F4A7-B44F-ADED-321C79F02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D082D93-40C4-1B45-884E-C024D8CE9E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1FE5C9B-21CD-B543-9F29-11745B945469}"/>
              </a:ext>
            </a:extLst>
          </p:cNvPr>
          <p:cNvSpPr>
            <a:spLocks noGrp="1"/>
          </p:cNvSpPr>
          <p:nvPr>
            <p:ph type="dt" sz="half" idx="10"/>
          </p:nvPr>
        </p:nvSpPr>
        <p:spPr/>
        <p:txBody>
          <a:bodyPr/>
          <a:lstStyle/>
          <a:p>
            <a:fld id="{11B172F2-F610-4249-AA7F-F2DEB3425815}" type="datetimeFigureOut">
              <a:rPr lang="en-US" smtClean="0"/>
              <a:t>9/17/2019</a:t>
            </a:fld>
            <a:endParaRPr lang="en-US"/>
          </a:p>
        </p:txBody>
      </p:sp>
      <p:sp>
        <p:nvSpPr>
          <p:cNvPr id="6" name="Footer Placeholder 5">
            <a:extLst>
              <a:ext uri="{FF2B5EF4-FFF2-40B4-BE49-F238E27FC236}">
                <a16:creationId xmlns:a16="http://schemas.microsoft.com/office/drawing/2014/main" xmlns="" id="{B25FE683-B3AE-BD41-B4DB-61F1E0A5D6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65779B5-C1CB-7D48-B576-D40D1A8AF798}"/>
              </a:ext>
            </a:extLst>
          </p:cNvPr>
          <p:cNvSpPr>
            <a:spLocks noGrp="1"/>
          </p:cNvSpPr>
          <p:nvPr>
            <p:ph type="sldNum" sz="quarter" idx="12"/>
          </p:nvPr>
        </p:nvSpPr>
        <p:spPr/>
        <p:txBody>
          <a:bodyPr/>
          <a:lstStyle/>
          <a:p>
            <a:fld id="{130637C0-1ED9-0145-8F90-7743985514C4}" type="slidenum">
              <a:rPr lang="en-US" smtClean="0"/>
              <a:t>‹#›</a:t>
            </a:fld>
            <a:endParaRPr lang="en-US"/>
          </a:p>
        </p:txBody>
      </p:sp>
    </p:spTree>
    <p:extLst>
      <p:ext uri="{BB962C8B-B14F-4D97-AF65-F5344CB8AC3E}">
        <p14:creationId xmlns:p14="http://schemas.microsoft.com/office/powerpoint/2010/main" val="208804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21A7AF-B4A0-2746-A7AC-6A445CF676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20485E6-6D57-AC41-8606-48CD6DF604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F38B009-EA7A-A049-8EB5-30ED8E2C6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5C6C1F4-9985-164D-BC33-7F8A67873AC3}"/>
              </a:ext>
            </a:extLst>
          </p:cNvPr>
          <p:cNvSpPr>
            <a:spLocks noGrp="1"/>
          </p:cNvSpPr>
          <p:nvPr>
            <p:ph type="dt" sz="half" idx="10"/>
          </p:nvPr>
        </p:nvSpPr>
        <p:spPr/>
        <p:txBody>
          <a:bodyPr/>
          <a:lstStyle/>
          <a:p>
            <a:fld id="{11B172F2-F610-4249-AA7F-F2DEB3425815}" type="datetimeFigureOut">
              <a:rPr lang="en-US" smtClean="0"/>
              <a:t>9/17/2019</a:t>
            </a:fld>
            <a:endParaRPr lang="en-US"/>
          </a:p>
        </p:txBody>
      </p:sp>
      <p:sp>
        <p:nvSpPr>
          <p:cNvPr id="6" name="Footer Placeholder 5">
            <a:extLst>
              <a:ext uri="{FF2B5EF4-FFF2-40B4-BE49-F238E27FC236}">
                <a16:creationId xmlns:a16="http://schemas.microsoft.com/office/drawing/2014/main" xmlns="" id="{6295F0AA-4256-9241-AF3A-0998348DA6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8215C10-3EC6-A14E-87C3-4C42CE1C45AC}"/>
              </a:ext>
            </a:extLst>
          </p:cNvPr>
          <p:cNvSpPr>
            <a:spLocks noGrp="1"/>
          </p:cNvSpPr>
          <p:nvPr>
            <p:ph type="sldNum" sz="quarter" idx="12"/>
          </p:nvPr>
        </p:nvSpPr>
        <p:spPr/>
        <p:txBody>
          <a:bodyPr/>
          <a:lstStyle/>
          <a:p>
            <a:fld id="{130637C0-1ED9-0145-8F90-7743985514C4}" type="slidenum">
              <a:rPr lang="en-US" smtClean="0"/>
              <a:t>‹#›</a:t>
            </a:fld>
            <a:endParaRPr lang="en-US"/>
          </a:p>
        </p:txBody>
      </p:sp>
    </p:spTree>
    <p:extLst>
      <p:ext uri="{BB962C8B-B14F-4D97-AF65-F5344CB8AC3E}">
        <p14:creationId xmlns:p14="http://schemas.microsoft.com/office/powerpoint/2010/main" val="1743280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839D4A6-5F6B-584E-8DE7-02025F67FC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9797334C-D14E-3440-A149-15C2060257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A6C30B-8EE6-F348-9976-AAA6A47C41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172F2-F610-4249-AA7F-F2DEB3425815}" type="datetimeFigureOut">
              <a:rPr lang="en-US" smtClean="0"/>
              <a:t>9/17/2019</a:t>
            </a:fld>
            <a:endParaRPr lang="en-US"/>
          </a:p>
        </p:txBody>
      </p:sp>
      <p:sp>
        <p:nvSpPr>
          <p:cNvPr id="5" name="Footer Placeholder 4">
            <a:extLst>
              <a:ext uri="{FF2B5EF4-FFF2-40B4-BE49-F238E27FC236}">
                <a16:creationId xmlns:a16="http://schemas.microsoft.com/office/drawing/2014/main" xmlns="" id="{36F669B1-2D26-944D-A3D0-F877DA01FA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A1414D2-4626-CF44-B9BD-8C95A8A66F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637C0-1ED9-0145-8F90-7743985514C4}" type="slidenum">
              <a:rPr lang="en-US" smtClean="0"/>
              <a:t>‹#›</a:t>
            </a:fld>
            <a:endParaRPr lang="en-US"/>
          </a:p>
        </p:txBody>
      </p:sp>
    </p:spTree>
    <p:extLst>
      <p:ext uri="{BB962C8B-B14F-4D97-AF65-F5344CB8AC3E}">
        <p14:creationId xmlns:p14="http://schemas.microsoft.com/office/powerpoint/2010/main" val="2211446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23283" y="164975"/>
            <a:ext cx="9144000" cy="1141769"/>
          </a:xfrm>
        </p:spPr>
        <p:txBody>
          <a:bodyPr>
            <a:normAutofit/>
          </a:bodyPr>
          <a:lstStyle/>
          <a:p>
            <a:r>
              <a:rPr lang="fa-IR" sz="3600" b="1" dirty="0">
                <a:solidFill>
                  <a:srgbClr val="0070C0"/>
                </a:solidFill>
                <a:effectLst>
                  <a:outerShdw blurRad="38100" dist="38100" dir="2700000" algn="tl">
                    <a:srgbClr val="000000">
                      <a:alpha val="43137"/>
                    </a:srgbClr>
                  </a:outerShdw>
                </a:effectLst>
                <a:cs typeface="B Titr" panose="00000700000000000000" pitchFamily="2" charset="-78"/>
              </a:rPr>
              <a:t> اورژانس های پیش بیمارستانی اطفال و سالمندان</a:t>
            </a:r>
            <a:r>
              <a:rPr lang="en-US" sz="3600" b="1" dirty="0">
                <a:solidFill>
                  <a:srgbClr val="0070C0"/>
                </a:solidFill>
                <a:effectLst>
                  <a:outerShdw blurRad="38100" dist="38100" dir="2700000" algn="tl">
                    <a:srgbClr val="000000">
                      <a:alpha val="43137"/>
                    </a:srgbClr>
                  </a:outerShdw>
                </a:effectLst>
                <a:cs typeface="B Titr" panose="00000700000000000000" pitchFamily="2" charset="-78"/>
              </a:rPr>
              <a:t> </a:t>
            </a:r>
          </a:p>
        </p:txBody>
      </p:sp>
      <p:pic>
        <p:nvPicPr>
          <p:cNvPr id="4" name="Picture 5" descr="page1image8058896">
            <a:extLst>
              <a:ext uri="{FF2B5EF4-FFF2-40B4-BE49-F238E27FC236}">
                <a16:creationId xmlns:a16="http://schemas.microsoft.com/office/drawing/2014/main" xmlns="" id="{EB9B8602-0CD0-FD4C-89AB-BE3626CAD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634" y="1306744"/>
            <a:ext cx="53213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xmlns="" id="{5E1291DB-2E41-8643-AFBC-51C7ACA981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0911" y="4509097"/>
            <a:ext cx="2297112"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41012" y="5170998"/>
            <a:ext cx="3108543" cy="523220"/>
          </a:xfrm>
          <a:prstGeom prst="rect">
            <a:avLst/>
          </a:prstGeom>
        </p:spPr>
        <p:txBody>
          <a:bodyPr wrap="none">
            <a:spAutoFit/>
          </a:bodyPr>
          <a:lstStyle/>
          <a:p>
            <a:pPr lvl="0" algn="ctr">
              <a:lnSpc>
                <a:spcPct val="200000"/>
              </a:lnSpc>
              <a:defRPr/>
            </a:pPr>
            <a:r>
              <a:rPr lang="fa-IR" sz="1400" dirty="0">
                <a:solidFill>
                  <a:prstClr val="black"/>
                </a:solidFill>
                <a:effectLst>
                  <a:reflection blurRad="6350" stA="55000" endA="50" endPos="85000" dist="60007" dir="5400000" sy="-100000" algn="bl" rotWithShape="0"/>
                </a:effectLst>
                <a:cs typeface="B Titr" panose="00000700000000000000" pitchFamily="2" charset="-78"/>
              </a:rPr>
              <a:t>مرکز مدیریت حوادث و فوریتهای پزشکی کشور</a:t>
            </a:r>
          </a:p>
        </p:txBody>
      </p:sp>
    </p:spTree>
    <p:extLst>
      <p:ext uri="{BB962C8B-B14F-4D97-AF65-F5344CB8AC3E}">
        <p14:creationId xmlns:p14="http://schemas.microsoft.com/office/powerpoint/2010/main" val="260035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1081" y="393551"/>
            <a:ext cx="6096000" cy="1415772"/>
          </a:xfrm>
          <a:prstGeom prst="rect">
            <a:avLst/>
          </a:prstGeom>
        </p:spPr>
        <p:txBody>
          <a:bodyPr wrap="square">
            <a:spAutoFit/>
          </a:bodyPr>
          <a:lstStyle/>
          <a:p>
            <a:pPr algn="r"/>
            <a:r>
              <a:rPr lang="fa-IR" sz="26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 </a:t>
            </a:r>
            <a:r>
              <a:rPr lang="en-US" sz="26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6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r>
              <a:rPr lang="en-US" sz="2600" b="1" kern="0" dirty="0">
                <a:solidFill>
                  <a:srgbClr val="5FCBEF">
                    <a:lumMod val="50000"/>
                  </a:srgbClr>
                </a:solidFill>
                <a:effectLst>
                  <a:outerShdw blurRad="38100" dist="38100" dir="2700000" algn="tl">
                    <a:srgbClr val="000000">
                      <a:alpha val="43137"/>
                    </a:srgbClr>
                  </a:outerShdw>
                </a:effectLst>
                <a:ea typeface="+mj-ea"/>
                <a:cs typeface="B Titr" panose="00000700000000000000" pitchFamily="2" charset="-78"/>
              </a:rPr>
              <a:t/>
            </a:r>
            <a:br>
              <a:rPr lang="en-US" sz="2600" b="1" kern="0" dirty="0">
                <a:solidFill>
                  <a:srgbClr val="5FCBEF">
                    <a:lumMod val="50000"/>
                  </a:srgbClr>
                </a:solidFill>
                <a:effectLst>
                  <a:outerShdw blurRad="38100" dist="38100" dir="2700000" algn="tl">
                    <a:srgbClr val="000000">
                      <a:alpha val="43137"/>
                    </a:srgbClr>
                  </a:outerShdw>
                </a:effectLst>
                <a:ea typeface="+mj-ea"/>
                <a:cs typeface="B Titr" panose="00000700000000000000" pitchFamily="2" charset="-78"/>
              </a:rPr>
            </a:br>
            <a:r>
              <a:rPr lang="en-US" sz="1600" dirty="0">
                <a:solidFill>
                  <a:prstClr val="black"/>
                </a:solidFill>
                <a:ea typeface="+mj-ea"/>
                <a:cs typeface="+mj-cs"/>
              </a:rPr>
              <a:t/>
            </a:r>
            <a:br>
              <a:rPr lang="en-US" sz="1600" dirty="0">
                <a:solidFill>
                  <a:prstClr val="black"/>
                </a:solidFill>
                <a:ea typeface="+mj-ea"/>
                <a:cs typeface="+mj-cs"/>
              </a:rPr>
            </a:br>
            <a:endParaRPr lang="en-US" dirty="0"/>
          </a:p>
        </p:txBody>
      </p:sp>
      <p:sp>
        <p:nvSpPr>
          <p:cNvPr id="3" name="Rectangle 2"/>
          <p:cNvSpPr/>
          <p:nvPr/>
        </p:nvSpPr>
        <p:spPr>
          <a:xfrm>
            <a:off x="1876301" y="2186509"/>
            <a:ext cx="9987149" cy="2462213"/>
          </a:xfrm>
          <a:prstGeom prst="rect">
            <a:avLst/>
          </a:prstGeom>
        </p:spPr>
        <p:txBody>
          <a:bodyPr wrap="square">
            <a:spAutoFit/>
          </a:bodyPr>
          <a:lstStyle/>
          <a:p>
            <a:pPr lvl="0" algn="r" rtl="1"/>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روند رشد و تکامل و همچنین بیماریهای شایع و ملاحظات در مراقبت از شیر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خواران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دو رده سنی</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lvl="0" algn="r" rtl="1"/>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شیرخواران (1 تا 5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ماهگی</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 </a:t>
            </a:r>
          </a:p>
          <a:p>
            <a:pPr marL="342900" lvl="0" indent="-342900" algn="just" rtl="1">
              <a:lnSpc>
                <a:spcPct val="115000"/>
              </a:lnSpc>
              <a:spcAft>
                <a:spcPts val="1000"/>
              </a:spcAft>
              <a:buFont typeface="Wingdings" panose="05000000000000000000" pitchFamily="2" charset="2"/>
              <a:buChar char=""/>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شیرخواران (6 ماهه تا 1 سالگی )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Wingdings" panose="05000000000000000000" pitchFamily="2" charset="2"/>
              <a:buChar char=""/>
            </a:pP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r" rtl="1"/>
            <a:endParaRPr lang="en-US" sz="2000" dirty="0">
              <a:solidFill>
                <a:prstClr val="black"/>
              </a:solidFill>
            </a:endParaRPr>
          </a:p>
        </p:txBody>
      </p:sp>
    </p:spTree>
    <p:extLst>
      <p:ext uri="{BB962C8B-B14F-4D97-AF65-F5344CB8AC3E}">
        <p14:creationId xmlns:p14="http://schemas.microsoft.com/office/powerpoint/2010/main" val="21221181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1EE5CFD-C730-854B-93A9-81A8E330FF9C}"/>
              </a:ext>
            </a:extLst>
          </p:cNvPr>
          <p:cNvSpPr/>
          <p:nvPr/>
        </p:nvSpPr>
        <p:spPr>
          <a:xfrm>
            <a:off x="640583" y="1178668"/>
            <a:ext cx="11183817" cy="5262979"/>
          </a:xfrm>
          <a:prstGeom prst="rect">
            <a:avLst/>
          </a:prstGeom>
        </p:spPr>
        <p:txBody>
          <a:bodyPr wrap="square">
            <a:spAutoFit/>
          </a:bodyPr>
          <a:lstStyle/>
          <a:p>
            <a:pPr marL="342900" indent="-342900" algn="r" rtl="1">
              <a:buFont typeface="Courier New" panose="02070309020205020404" pitchFamily="49" charset="0"/>
              <a:buChar char="o"/>
            </a:pPr>
            <a:endParaRPr lang="fa-IR" sz="2400" dirty="0">
              <a:solidFill>
                <a:srgbClr val="000000"/>
              </a:solidFill>
              <a:latin typeface="B Nazanin" pitchFamily="2" charset="-78"/>
              <a:ea typeface="Calibri" panose="020F0502020204030204" pitchFamily="34" charset="0"/>
              <a:cs typeface="B Nazanin" pitchFamily="2" charset="-78"/>
            </a:endParaRP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پره </a:t>
            </a:r>
            <a:r>
              <a:rPr lang="fa-IR" sz="2400" dirty="0" err="1">
                <a:solidFill>
                  <a:srgbClr val="000000"/>
                </a:solidFill>
                <a:latin typeface="B Nazanin" pitchFamily="2" charset="-78"/>
                <a:ea typeface="Calibri" panose="020F0502020204030204" pitchFamily="34" charset="0"/>
                <a:cs typeface="B Nazanin" pitchFamily="2" charset="-78"/>
              </a:rPr>
              <a:t>ماچوریتی</a:t>
            </a:r>
            <a:endParaRPr lang="fa-IR" sz="2400" dirty="0">
              <a:solidFill>
                <a:srgbClr val="000000"/>
              </a:solidFill>
              <a:latin typeface="B Nazanin" pitchFamily="2" charset="-78"/>
              <a:ea typeface="Calibri" panose="020F0502020204030204" pitchFamily="34" charset="0"/>
              <a:cs typeface="B Nazanin" pitchFamily="2" charset="-78"/>
            </a:endParaRP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 سابقه فامیلی</a:t>
            </a:r>
            <a:r>
              <a:rPr lang="en-US" sz="2400" dirty="0">
                <a:solidFill>
                  <a:srgbClr val="000000"/>
                </a:solidFill>
                <a:latin typeface="Calibri" panose="020F0502020204030204" pitchFamily="34" charset="0"/>
                <a:ea typeface="Calibri" panose="020F0502020204030204" pitchFamily="34" charset="0"/>
                <a:cs typeface="B Nazanin" pitchFamily="2" charset="-78"/>
              </a:rPr>
              <a:t> SIDS</a:t>
            </a:r>
            <a:endParaRPr lang="fa-IR" sz="2400" dirty="0">
              <a:solidFill>
                <a:srgbClr val="000000"/>
              </a:solidFill>
              <a:latin typeface="Calibri" panose="020F0502020204030204" pitchFamily="34" charset="0"/>
              <a:ea typeface="Calibri" panose="020F0502020204030204" pitchFamily="34" charset="0"/>
              <a:cs typeface="B Nazanin" pitchFamily="2" charset="-78"/>
            </a:endParaRP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 جنس مذکر</a:t>
            </a: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 فقر و نژاد </a:t>
            </a: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خوابیدن کودک به صورت یا پهلو</a:t>
            </a: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 وجود لباس خواب روی سر</a:t>
            </a: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 دمای بالا،</a:t>
            </a: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مواجه با دود سیگار پس از تولد، مواجه با سیگار، الکل یا دارو در پره </a:t>
            </a:r>
            <a:r>
              <a:rPr lang="fa-IR" sz="2400" dirty="0" err="1">
                <a:solidFill>
                  <a:srgbClr val="000000"/>
                </a:solidFill>
                <a:latin typeface="B Nazanin" pitchFamily="2" charset="-78"/>
                <a:ea typeface="Calibri" panose="020F0502020204030204" pitchFamily="34" charset="0"/>
                <a:cs typeface="B Nazanin" pitchFamily="2" charset="-78"/>
              </a:rPr>
              <a:t>ناتال</a:t>
            </a:r>
            <a:endParaRPr lang="fa-IR" sz="2400" dirty="0">
              <a:solidFill>
                <a:srgbClr val="000000"/>
              </a:solidFill>
              <a:latin typeface="B Nazanin" pitchFamily="2" charset="-78"/>
              <a:ea typeface="Calibri" panose="020F0502020204030204" pitchFamily="34" charset="0"/>
              <a:cs typeface="B Nazanin" pitchFamily="2" charset="-78"/>
            </a:endParaRP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 تخت خواب نرم،</a:t>
            </a: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خواب مشترک</a:t>
            </a: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 اضافه وزن کودک یا مادر </a:t>
            </a: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ریسک فاکتورهای مادری نظیر؛ سن زیر 20 سال، مجرد بودن، سیگار کشیدن، استفاده از داروها و معاینات کم قبل و پس از زایمان در مادر</a:t>
            </a:r>
            <a:endParaRPr lang="en-US" sz="2400" dirty="0">
              <a:latin typeface="B Nazanin" pitchFamily="2" charset="-78"/>
              <a:cs typeface="B Nazanin" pitchFamily="2" charset="-78"/>
            </a:endParaRPr>
          </a:p>
        </p:txBody>
      </p:sp>
      <p:sp>
        <p:nvSpPr>
          <p:cNvPr id="4" name="Rectangle 3">
            <a:extLst>
              <a:ext uri="{FF2B5EF4-FFF2-40B4-BE49-F238E27FC236}">
                <a16:creationId xmlns:a16="http://schemas.microsoft.com/office/drawing/2014/main" xmlns="" id="{29C7DAFD-B37C-8C41-9EBC-68899D8B4C48}"/>
              </a:ext>
            </a:extLst>
          </p:cNvPr>
          <p:cNvSpPr/>
          <p:nvPr/>
        </p:nvSpPr>
        <p:spPr>
          <a:xfrm>
            <a:off x="4204841" y="300638"/>
            <a:ext cx="3270447" cy="523220"/>
          </a:xfrm>
          <a:prstGeom prst="rect">
            <a:avLst/>
          </a:prstGeom>
        </p:spPr>
        <p:txBody>
          <a:bodyPr wrap="none">
            <a:spAutoFit/>
          </a:bodyPr>
          <a:lstStyle/>
          <a:p>
            <a:pPr algn="r" rtl="1"/>
            <a:r>
              <a:rPr lang="fa-IR" sz="2800" b="1" dirty="0">
                <a:solidFill>
                  <a:schemeClr val="accent1">
                    <a:lumMod val="50000"/>
                  </a:schemeClr>
                </a:solidFill>
                <a:latin typeface="B Nazanin" pitchFamily="2" charset="-78"/>
                <a:ea typeface="Calibri" panose="020F0502020204030204" pitchFamily="34" charset="0"/>
                <a:cs typeface="B Titr" panose="00000700000000000000" pitchFamily="2" charset="-78"/>
              </a:rPr>
              <a:t>ریسک فاکتورهای</a:t>
            </a:r>
            <a:r>
              <a:rPr lang="en-US" sz="2800" b="1" dirty="0">
                <a:solidFill>
                  <a:schemeClr val="accent1">
                    <a:lumMod val="50000"/>
                  </a:schemeClr>
                </a:solidFill>
                <a:latin typeface="B Nazanin" pitchFamily="2" charset="-78"/>
                <a:ea typeface="Calibri" panose="020F0502020204030204" pitchFamily="34" charset="0"/>
                <a:cs typeface="B Titr" panose="00000700000000000000" pitchFamily="2" charset="-78"/>
              </a:rPr>
              <a:t> </a:t>
            </a:r>
            <a:r>
              <a:rPr lang="en-US" sz="28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SIDS</a:t>
            </a:r>
            <a:r>
              <a:rPr lang="fa-IR" sz="2800" b="1" dirty="0">
                <a:solidFill>
                  <a:schemeClr val="accent1">
                    <a:lumMod val="50000"/>
                  </a:schemeClr>
                </a:solidFill>
                <a:latin typeface="B Nazanin" pitchFamily="2" charset="-78"/>
                <a:ea typeface="Calibri" panose="020F0502020204030204" pitchFamily="34" charset="0"/>
                <a:cs typeface="B Titr" panose="00000700000000000000" pitchFamily="2" charset="-78"/>
              </a:rPr>
              <a:t>:</a:t>
            </a:r>
          </a:p>
        </p:txBody>
      </p:sp>
    </p:spTree>
    <p:extLst>
      <p:ext uri="{BB962C8B-B14F-4D97-AF65-F5344CB8AC3E}">
        <p14:creationId xmlns:p14="http://schemas.microsoft.com/office/powerpoint/2010/main" val="40248089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5B82E-DE5D-AA49-BDC7-2117CD94EF09}"/>
              </a:ext>
            </a:extLst>
          </p:cNvPr>
          <p:cNvSpPr>
            <a:spLocks noGrp="1"/>
          </p:cNvSpPr>
          <p:nvPr>
            <p:ph type="title"/>
          </p:nvPr>
        </p:nvSpPr>
        <p:spPr>
          <a:xfrm>
            <a:off x="4343400" y="471854"/>
            <a:ext cx="3594171" cy="568569"/>
          </a:xfrm>
        </p:spPr>
        <p:txBody>
          <a:bodyPr>
            <a:normAutofit fontScale="90000"/>
          </a:bodyPr>
          <a:lstStyle/>
          <a:p>
            <a:pPr algn="ctr" rtl="1"/>
            <a:r>
              <a:rPr lang="en-US" b="1" dirty="0">
                <a:solidFill>
                  <a:schemeClr val="accent1">
                    <a:lumMod val="50000"/>
                  </a:schemeClr>
                </a:solidFill>
                <a:latin typeface="Calibri" panose="020F0502020204030204" pitchFamily="34" charset="0"/>
                <a:ea typeface="Calibri" panose="020F0502020204030204" pitchFamily="34" charset="0"/>
                <a:cs typeface="B Nazanin" pitchFamily="2" charset="-78"/>
              </a:rPr>
              <a:t>SIDS </a:t>
            </a:r>
            <a:r>
              <a:rPr lang="fa-IR" b="1" dirty="0">
                <a:solidFill>
                  <a:schemeClr val="accent1">
                    <a:lumMod val="50000"/>
                  </a:schemeClr>
                </a:solidFill>
                <a:latin typeface="Calibri" panose="020F0502020204030204" pitchFamily="34" charset="0"/>
                <a:ea typeface="Calibri" panose="020F0502020204030204" pitchFamily="34" charset="0"/>
                <a:cs typeface="B Nazanin" pitchFamily="2" charset="-78"/>
              </a:rPr>
              <a:t> :</a:t>
            </a:r>
            <a:r>
              <a:rPr lang="en-US" b="1" dirty="0">
                <a:solidFill>
                  <a:schemeClr val="accent1">
                    <a:lumMod val="50000"/>
                  </a:schemeClr>
                </a:solidFill>
                <a:latin typeface="Calibri" panose="020F0502020204030204" pitchFamily="34" charset="0"/>
                <a:ea typeface="Calibri" panose="020F0502020204030204" pitchFamily="34" charset="0"/>
                <a:cs typeface="B Nazanin" pitchFamily="2" charset="-78"/>
              </a:rPr>
              <a:t/>
            </a:r>
            <a:br>
              <a:rPr lang="en-US" b="1" dirty="0">
                <a:solidFill>
                  <a:schemeClr val="accent1">
                    <a:lumMod val="50000"/>
                  </a:schemeClr>
                </a:solidFill>
                <a:latin typeface="Calibri" panose="020F0502020204030204" pitchFamily="34" charset="0"/>
                <a:ea typeface="Calibri" panose="020F0502020204030204" pitchFamily="34" charset="0"/>
                <a:cs typeface="B Nazanin" pitchFamily="2" charset="-78"/>
              </a:rPr>
            </a:br>
            <a:endParaRPr lang="en-US" dirty="0">
              <a:solidFill>
                <a:schemeClr val="accent1">
                  <a:lumMod val="50000"/>
                </a:schemeClr>
              </a:solidFill>
              <a:latin typeface="Calibri" panose="020F0502020204030204" pitchFamily="34" charset="0"/>
            </a:endParaRPr>
          </a:p>
        </p:txBody>
      </p:sp>
      <p:sp>
        <p:nvSpPr>
          <p:cNvPr id="3" name="Rectangle 2">
            <a:extLst>
              <a:ext uri="{FF2B5EF4-FFF2-40B4-BE49-F238E27FC236}">
                <a16:creationId xmlns:a16="http://schemas.microsoft.com/office/drawing/2014/main" xmlns="" id="{8D3DFBF9-BD18-B643-948C-DB83E2F3BB81}"/>
              </a:ext>
            </a:extLst>
          </p:cNvPr>
          <p:cNvSpPr/>
          <p:nvPr/>
        </p:nvSpPr>
        <p:spPr>
          <a:xfrm>
            <a:off x="2176154" y="1398129"/>
            <a:ext cx="9460524" cy="4728474"/>
          </a:xfrm>
          <a:prstGeom prst="rect">
            <a:avLst/>
          </a:prstGeom>
        </p:spPr>
        <p:txBody>
          <a:bodyPr wrap="square">
            <a:spAutoFit/>
          </a:bodyPr>
          <a:lstStyle/>
          <a:p>
            <a:pPr marL="285750" indent="-28575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والدین باید کنار کودک خود باشند و در جریان کاری که روی آنها انجام می شود قرار گیرند. </a:t>
            </a:r>
            <a:endParaRPr lang="en-US" sz="2000" dirty="0">
              <a:solidFill>
                <a:srgbClr val="000000"/>
              </a:solidFill>
              <a:latin typeface="Calibri" panose="020F0502020204030204" pitchFamily="34" charset="0"/>
              <a:ea typeface="Calibri" panose="020F0502020204030204" pitchFamily="34" charset="0"/>
              <a:cs typeface="B Nazanin" pitchFamily="2" charset="-78"/>
            </a:endParaRPr>
          </a:p>
          <a:p>
            <a:pPr marL="285750" indent="-28575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در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مواردی</a:t>
            </a:r>
            <a:r>
              <a:rPr lang="fa-IR" sz="2000" dirty="0">
                <a:solidFill>
                  <a:srgbClr val="000000"/>
                </a:solidFill>
                <a:latin typeface="Calibri" panose="020F0502020204030204" pitchFamily="34" charset="0"/>
                <a:ea typeface="Calibri" panose="020F0502020204030204" pitchFamily="34" charset="0"/>
                <a:cs typeface="B Nazanin" pitchFamily="2" charset="-78"/>
              </a:rPr>
              <a:t> که کودک زنده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نمی</a:t>
            </a:r>
            <a:r>
              <a:rPr lang="fa-IR" sz="2000" dirty="0">
                <a:solidFill>
                  <a:srgbClr val="000000"/>
                </a:solidFill>
                <a:latin typeface="Calibri" panose="020F0502020204030204" pitchFamily="34" charset="0"/>
                <a:ea typeface="Calibri" panose="020F0502020204030204" pitchFamily="34" charset="0"/>
                <a:cs typeface="B Nazanin" pitchFamily="2" charset="-78"/>
              </a:rPr>
              <a:t> ماند والدین باید به این آگاهی برسند که هر کاری که ممکن است برای کودک انجام شده است. </a:t>
            </a:r>
            <a:endParaRPr lang="en-US" sz="2000" dirty="0">
              <a:solidFill>
                <a:srgbClr val="000000"/>
              </a:solidFill>
              <a:latin typeface="Calibri" panose="020F0502020204030204" pitchFamily="34" charset="0"/>
              <a:ea typeface="Calibri" panose="020F0502020204030204" pitchFamily="34" charset="0"/>
              <a:cs typeface="B Nazanin" pitchFamily="2" charset="-78"/>
            </a:endParaRPr>
          </a:p>
          <a:p>
            <a:pPr marL="285750" indent="-28575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در تمامی </a:t>
            </a:r>
            <a:r>
              <a:rPr lang="fa-IR" sz="2400" dirty="0">
                <a:solidFill>
                  <a:srgbClr val="000000"/>
                </a:solidFill>
                <a:latin typeface="Calibri" panose="020F0502020204030204" pitchFamily="34" charset="0"/>
                <a:ea typeface="Calibri" panose="020F0502020204030204" pitchFamily="34" charset="0"/>
                <a:cs typeface="B Nazanin" pitchFamily="2" charset="-78"/>
              </a:rPr>
              <a:t>موارد</a:t>
            </a:r>
            <a:r>
              <a:rPr lang="fa-IR" sz="2000" dirty="0">
                <a:solidFill>
                  <a:srgbClr val="000000"/>
                </a:solidFill>
                <a:latin typeface="Calibri" panose="020F0502020204030204" pitchFamily="34" charset="0"/>
                <a:ea typeface="Calibri" panose="020F0502020204030204" pitchFamily="34" charset="0"/>
                <a:cs typeface="B Nazanin" pitchFamily="2" charset="-78"/>
              </a:rPr>
              <a:t>، چه احیاء انجام شود و چه انجام نشود، والدین نیازمند حمایت عاطفی شما هستند.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تمام مرگ های غیر منتظره باید توسط پزشکی قانونی مورد بررسی قرار گیرند.</a:t>
            </a:r>
            <a:endParaRPr lang="en-US" sz="2000" dirty="0">
              <a:solidFill>
                <a:srgbClr val="000000"/>
              </a:solidFill>
              <a:latin typeface="Calibri" panose="020F0502020204030204" pitchFamily="34" charset="0"/>
              <a:ea typeface="Calibri" panose="020F0502020204030204" pitchFamily="34" charset="0"/>
              <a:cs typeface="B Nazanin" pitchFamily="2" charset="-78"/>
            </a:endParaRPr>
          </a:p>
          <a:p>
            <a:pPr marL="285750" indent="-28575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 اگر به نظر می رسد که نوزاد کاندید احیاء نبوده است، صحنه را یک صحنه ارتکاب جرم به حساب آورید. </a:t>
            </a:r>
            <a:endParaRPr lang="en-US" sz="2000" dirty="0">
              <a:solidFill>
                <a:srgbClr val="000000"/>
              </a:solidFill>
              <a:latin typeface="Calibri" panose="020F0502020204030204" pitchFamily="34" charset="0"/>
              <a:ea typeface="Calibri" panose="020F0502020204030204" pitchFamily="34" charset="0"/>
              <a:cs typeface="B Nazanin" pitchFamily="2" charset="-78"/>
            </a:endParaRPr>
          </a:p>
          <a:p>
            <a:pPr marL="285750" indent="-28575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با این حال، به خاطر داشته باشید که این یک صحنه ارتکاب جرم احتمالی است. </a:t>
            </a:r>
            <a:endParaRPr lang="en-US" sz="2000" dirty="0">
              <a:solidFill>
                <a:srgbClr val="000000"/>
              </a:solidFill>
              <a:latin typeface="Calibri" panose="020F0502020204030204" pitchFamily="34" charset="0"/>
              <a:ea typeface="Calibri" panose="020F0502020204030204" pitchFamily="34" charset="0"/>
              <a:cs typeface="B Nazanin" pitchFamily="2" charset="-78"/>
            </a:endParaRPr>
          </a:p>
          <a:p>
            <a:pPr marL="285750" indent="-28575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 با والدین به گونه ای برخورد نکنید که گویی در مرگ نوزاد مقصر بوده </a:t>
            </a:r>
            <a:r>
              <a:rPr lang="fa-IR" sz="2000" dirty="0" err="1">
                <a:solidFill>
                  <a:srgbClr val="000000"/>
                </a:solidFill>
                <a:latin typeface="Calibri" panose="020F0502020204030204" pitchFamily="34" charset="0"/>
                <a:ea typeface="Calibri" panose="020F0502020204030204" pitchFamily="34" charset="0"/>
                <a:cs typeface="B Nazanin" pitchFamily="2" charset="-78"/>
              </a:rPr>
              <a:t>اند</a:t>
            </a:r>
            <a:r>
              <a:rPr lang="fa-IR" sz="2000" dirty="0">
                <a:solidFill>
                  <a:srgbClr val="000000"/>
                </a:solidFill>
                <a:latin typeface="Calibri" panose="020F0502020204030204" pitchFamily="34" charset="0"/>
                <a:ea typeface="Calibri" panose="020F0502020204030204" pitchFamily="34" charset="0"/>
                <a:cs typeface="B Nazanin" pitchFamily="2" charset="-78"/>
              </a:rPr>
              <a:t>. </a:t>
            </a:r>
            <a:endParaRPr lang="en-US" sz="2000" dirty="0">
              <a:solidFill>
                <a:srgbClr val="000000"/>
              </a:solidFill>
              <a:latin typeface="Calibri" panose="020F0502020204030204" pitchFamily="34" charset="0"/>
              <a:ea typeface="Calibri" panose="020F0502020204030204" pitchFamily="34" charset="0"/>
              <a:cs typeface="B Nazanin" pitchFamily="2" charset="-78"/>
            </a:endParaRPr>
          </a:p>
          <a:p>
            <a:pPr marL="285750" indent="-28575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بنابراین بهتر است با مقام قضایی صحبت کنید تا در محل حاضر شوند. </a:t>
            </a:r>
            <a:endParaRPr lang="en-US" sz="2000" dirty="0">
              <a:solidFill>
                <a:srgbClr val="000000"/>
              </a:solidFill>
              <a:latin typeface="Calibri" panose="020F0502020204030204" pitchFamily="34" charset="0"/>
              <a:ea typeface="Calibri" panose="020F0502020204030204" pitchFamily="34" charset="0"/>
              <a:cs typeface="B Nazanin" pitchFamily="2" charset="-78"/>
            </a:endParaRPr>
          </a:p>
          <a:p>
            <a:pPr marL="285750" indent="-28575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بیمار و سایر وسایل را تکان ندهید تا صحنه به همان شکل باقی بماند. </a:t>
            </a:r>
            <a:endParaRPr lang="en-US" sz="2000" dirty="0">
              <a:solidFill>
                <a:srgbClr val="000000"/>
              </a:solidFill>
              <a:latin typeface="Calibri" panose="020F0502020204030204" pitchFamily="34" charset="0"/>
              <a:ea typeface="Calibri" panose="020F0502020204030204" pitchFamily="34" charset="0"/>
              <a:cs typeface="B Nazanin" pitchFamily="2" charset="-78"/>
            </a:endParaRPr>
          </a:p>
        </p:txBody>
      </p:sp>
    </p:spTree>
    <p:extLst>
      <p:ext uri="{BB962C8B-B14F-4D97-AF65-F5344CB8AC3E}">
        <p14:creationId xmlns:p14="http://schemas.microsoft.com/office/powerpoint/2010/main" val="30584784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0F10B8-C5A5-9344-8915-A2291940480D}"/>
              </a:ext>
            </a:extLst>
          </p:cNvPr>
          <p:cNvSpPr>
            <a:spLocks noGrp="1"/>
          </p:cNvSpPr>
          <p:nvPr>
            <p:ph type="title"/>
          </p:nvPr>
        </p:nvSpPr>
        <p:spPr>
          <a:xfrm>
            <a:off x="3016332" y="134587"/>
            <a:ext cx="6993940" cy="1219200"/>
          </a:xfrm>
        </p:spPr>
        <p:txBody>
          <a:bodyPr>
            <a:normAutofit fontScale="90000"/>
          </a:bodyPr>
          <a:lstStyle/>
          <a:p>
            <a:pPr algn="ctr">
              <a:lnSpc>
                <a:spcPct val="115000"/>
              </a:lnSpc>
              <a:spcBef>
                <a:spcPts val="0"/>
              </a:spcBef>
              <a:spcAft>
                <a:spcPts val="1000"/>
              </a:spcAft>
            </a:pPr>
            <a:r>
              <a:rPr lang="fa-IR"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t>
            </a:r>
            <a:r>
              <a:rPr lang="en-US"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r>
              <a:rPr lang="fa-IR"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ایست قلبی در اطفال </a:t>
            </a:r>
            <a:r>
              <a:rPr lang="en-US"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Rectangle 2"/>
          <p:cNvSpPr/>
          <p:nvPr/>
        </p:nvSpPr>
        <p:spPr>
          <a:xfrm>
            <a:off x="546265" y="1753719"/>
            <a:ext cx="10925299" cy="4556119"/>
          </a:xfrm>
          <a:prstGeom prst="rect">
            <a:avLst/>
          </a:prstGeom>
        </p:spPr>
        <p:txBody>
          <a:bodyPr wrap="square">
            <a:spAutoFit/>
          </a:bodyPr>
          <a:lstStyle/>
          <a:p>
            <a:pPr marL="342900" indent="-342900" algn="just" rtl="1">
              <a:lnSpc>
                <a:spcPct val="115000"/>
              </a:lnSpc>
              <a:spcAft>
                <a:spcPts val="1000"/>
              </a:spcAft>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معمولا کودکان در معرض بیماریهای سندروم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کرونری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حاد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ACS</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قرار ندارند، معمولا علت ایست قلبی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هایپوکسی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نوجوانان در پی فعالیت شدید ممکن است دچار ایست قلبی شوند. </a:t>
            </a:r>
          </a:p>
          <a:p>
            <a:pPr marL="342900" indent="-342900" algn="just" rtl="1">
              <a:lnSpc>
                <a:spcPct val="115000"/>
              </a:lnSpc>
              <a:spcAft>
                <a:spcPts val="1000"/>
              </a:spcAft>
              <a:buFont typeface="Arial" panose="020B0604020202020204" pitchFamily="34" charset="0"/>
              <a:buChar char="•"/>
            </a:pPr>
            <a:r>
              <a:rPr lang="fa-IR" sz="24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کومیشیو</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کوردیس</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ایست قلبی که ممکن است در اثر اصابت ضربه به قفسه سینه در گروه های سنی نوجوان و کودکانی که در سن مدرسه هستند، ایجاد شود. </a:t>
            </a:r>
          </a:p>
          <a:p>
            <a:pPr marL="342900" indent="-342900" algn="just" rtl="1">
              <a:lnSpc>
                <a:spcPct val="115000"/>
              </a:lnSpc>
              <a:spcAft>
                <a:spcPts val="1000"/>
              </a:spcAft>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این نوع ایست قلبی زمانی اتفاق می افتد که در یک نقطه حساس در سیکل قلبی، یک ضربه مستقیم حادث شود، این رویداد به ایست قلبی منتهی می گردد.</a:t>
            </a:r>
          </a:p>
          <a:p>
            <a:pPr marL="342900" indent="-342900" algn="just" rtl="1">
              <a:lnSpc>
                <a:spcPct val="115000"/>
              </a:lnSpc>
              <a:spcAft>
                <a:spcPts val="1000"/>
              </a:spcAft>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موارد ایست قلبی در کودکان، موقعیت را مانند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مواردی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که بیمار بزرگسال است مدیریت کنید.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Arial" panose="020B0604020202020204" pitchFamily="34" charset="0"/>
              <a:buChar char="•"/>
            </a:pP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5555182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1739" y="193964"/>
            <a:ext cx="8596668" cy="1320800"/>
          </a:xfrm>
        </p:spPr>
        <p:txBody>
          <a:bodyPr>
            <a:normAutofit/>
          </a:bodyPr>
          <a:lstStyle/>
          <a:p>
            <a:pPr algn="ctr">
              <a:lnSpc>
                <a:spcPct val="115000"/>
              </a:lnSpc>
              <a:spcBef>
                <a:spcPts val="0"/>
              </a:spcBef>
              <a:spcAft>
                <a:spcPts val="1000"/>
              </a:spcAft>
            </a:pPr>
            <a:r>
              <a:rPr lang="fa-IR" sz="2800"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غرق </a:t>
            </a:r>
            <a:r>
              <a:rPr lang="fa-IR" sz="2800" dirty="0" err="1">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شدگی</a:t>
            </a:r>
            <a:r>
              <a:rPr lang="fa-IR" sz="2800"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 در کودکان</a:t>
            </a:r>
            <a:r>
              <a:rPr lang="en-US" sz="2800"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
            </a:r>
            <a:br>
              <a:rPr lang="en-US" sz="2800"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br>
            <a:endParaRPr lang="en-US" sz="2800" dirty="0">
              <a:solidFill>
                <a:schemeClr val="accent1">
                  <a:lumMod val="50000"/>
                </a:schemeClr>
              </a:solidFill>
              <a:cs typeface="B Titr" panose="00000700000000000000" pitchFamily="2" charset="-78"/>
            </a:endParaRPr>
          </a:p>
        </p:txBody>
      </p:sp>
      <p:sp>
        <p:nvSpPr>
          <p:cNvPr id="3" name="Rectangle 2"/>
          <p:cNvSpPr/>
          <p:nvPr/>
        </p:nvSpPr>
        <p:spPr>
          <a:xfrm>
            <a:off x="653143" y="1496943"/>
            <a:ext cx="11032176" cy="4684359"/>
          </a:xfrm>
          <a:prstGeom prst="rect">
            <a:avLst/>
          </a:prstGeom>
        </p:spPr>
        <p:txBody>
          <a:bodyPr wrap="square">
            <a:spAutoFit/>
          </a:bodyPr>
          <a:lstStyle/>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شیوع غرق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شدگی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در میان کودکان نوپا که کنجکاو و پر تحرک هستند اما قادر به شنا کردن نیستند و نیز در میان پسرهای نوجوان بیشتر است.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رفتار پر خطر و مصرف الکل در گروه سنی نوجوان می تواند عاملی برای بروز بیشتر این حادثه باشد.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واقع غرق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شدگی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نوعی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آسفیکسی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(خفگی) است که در نتیجه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هایپوکسی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اسیدوز</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صورت می گیرد.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فرو بردن و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بلع</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مقادیر زیاد آب در اثر شلی حلق می تواند تعادل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الکترولیت</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ها را در بدن به هم بزند.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کودکان کوچکتر که ناگهانی در آب سرد غرق می شوند،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رفلکس</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شیرجه پستانداران می تواند به آپنه،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برادی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کاردی و شیفت گردش خون محیطی به سوی اندام های حیاتی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منجرر</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گردد.</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این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رفلکس</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نیاز به اکسیژن را در بافت کم می کند و به بقای موجود زنده کمک می کند.</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به علاوه، </a:t>
            </a:r>
            <a:r>
              <a:rPr lang="fa-IR" sz="2400" u="sng" dirty="0" err="1">
                <a:solidFill>
                  <a:srgbClr val="000000"/>
                </a:solidFill>
                <a:latin typeface="Calibri" panose="020F0502020204030204" pitchFamily="34" charset="0"/>
                <a:ea typeface="Calibri" panose="020F0502020204030204" pitchFamily="34" charset="0"/>
                <a:cs typeface="B Nazanin" panose="00000400000000000000" pitchFamily="2" charset="-78"/>
              </a:rPr>
              <a:t>هایپوترمی</a:t>
            </a:r>
            <a:r>
              <a:rPr lang="fa-IR" sz="2400" u="sng"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یکی از عوارض غرق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شدگی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6871529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AF3F6F-CC1C-D147-99D0-B05E9B3DCCD7}"/>
              </a:ext>
            </a:extLst>
          </p:cNvPr>
          <p:cNvSpPr>
            <a:spLocks noGrp="1"/>
          </p:cNvSpPr>
          <p:nvPr>
            <p:ph type="title"/>
          </p:nvPr>
        </p:nvSpPr>
        <p:spPr>
          <a:xfrm>
            <a:off x="3950342" y="433754"/>
            <a:ext cx="4121709" cy="762000"/>
          </a:xfrm>
        </p:spPr>
        <p:txBody>
          <a:bodyPr>
            <a:normAutofit fontScale="90000"/>
          </a:bodyPr>
          <a:lstStyle/>
          <a:p>
            <a:pPr algn="ctr"/>
            <a:r>
              <a:rPr lang="fa-IR" dirty="0">
                <a:solidFill>
                  <a:schemeClr val="accent1">
                    <a:lumMod val="50000"/>
                  </a:schemeClr>
                </a:solidFill>
                <a:latin typeface="B Nazanin" pitchFamily="2" charset="-78"/>
                <a:cs typeface="B Titr" panose="00000700000000000000" pitchFamily="2" charset="-78"/>
              </a:rPr>
              <a:t>مسمومیت ها در اطفال</a:t>
            </a:r>
            <a:r>
              <a:rPr lang="en-US" dirty="0">
                <a:solidFill>
                  <a:schemeClr val="accent1">
                    <a:lumMod val="50000"/>
                  </a:schemeClr>
                </a:solidFill>
                <a:latin typeface="B Nazanin" pitchFamily="2" charset="-78"/>
                <a:cs typeface="B Titr" panose="00000700000000000000" pitchFamily="2" charset="-78"/>
              </a:rPr>
              <a:t/>
            </a:r>
            <a:br>
              <a:rPr lang="en-US" dirty="0">
                <a:solidFill>
                  <a:schemeClr val="accent1">
                    <a:lumMod val="50000"/>
                  </a:schemeClr>
                </a:solidFill>
                <a:latin typeface="B Nazanin" pitchFamily="2" charset="-78"/>
                <a:cs typeface="B Titr" panose="00000700000000000000" pitchFamily="2" charset="-78"/>
              </a:rPr>
            </a:br>
            <a:endParaRPr lang="en-US" dirty="0">
              <a:solidFill>
                <a:schemeClr val="accent1">
                  <a:lumMod val="50000"/>
                </a:schemeClr>
              </a:solidFill>
              <a:latin typeface="B Nazanin" pitchFamily="2" charset="-78"/>
              <a:cs typeface="B Titr" panose="00000700000000000000" pitchFamily="2" charset="-78"/>
            </a:endParaRPr>
          </a:p>
        </p:txBody>
      </p:sp>
      <p:sp>
        <p:nvSpPr>
          <p:cNvPr id="3" name="Rectangle 2">
            <a:extLst>
              <a:ext uri="{FF2B5EF4-FFF2-40B4-BE49-F238E27FC236}">
                <a16:creationId xmlns:a16="http://schemas.microsoft.com/office/drawing/2014/main" xmlns="" id="{5690BACE-C7BC-8943-93C3-8508EF958ECB}"/>
              </a:ext>
            </a:extLst>
          </p:cNvPr>
          <p:cNvSpPr/>
          <p:nvPr/>
        </p:nvSpPr>
        <p:spPr>
          <a:xfrm>
            <a:off x="486888" y="1542174"/>
            <a:ext cx="11048619" cy="4401205"/>
          </a:xfrm>
          <a:prstGeom prst="rect">
            <a:avLst/>
          </a:prstGeom>
        </p:spPr>
        <p:txBody>
          <a:bodyPr wrap="square">
            <a:spAutoFit/>
          </a:bodyPr>
          <a:lstStyle/>
          <a:p>
            <a:pPr marL="342900" indent="-342900" algn="r" rtl="1">
              <a:buFont typeface="Arial" panose="020B0604020202020204" pitchFamily="34" charset="0"/>
              <a:buChar char="•"/>
            </a:pPr>
            <a:r>
              <a:rPr lang="fa-IR" sz="2800" dirty="0">
                <a:solidFill>
                  <a:srgbClr val="000000"/>
                </a:solidFill>
                <a:latin typeface="B Nazanin" pitchFamily="2" charset="-78"/>
                <a:ea typeface="Calibri" panose="020F0502020204030204" pitchFamily="34" charset="0"/>
                <a:cs typeface="B Nazanin" pitchFamily="2" charset="-78"/>
              </a:rPr>
              <a:t>اکثر موارد مسمومیت های غیر عمدی (تصادفی)  در کودکان اتفاق می افتد.</a:t>
            </a:r>
          </a:p>
          <a:p>
            <a:pPr marL="342900" indent="-342900" algn="r" rtl="1">
              <a:buFont typeface="Arial" panose="020B0604020202020204" pitchFamily="34" charset="0"/>
              <a:buChar char="•"/>
            </a:pPr>
            <a:r>
              <a:rPr lang="fa-IR" sz="2800" dirty="0">
                <a:solidFill>
                  <a:srgbClr val="000000"/>
                </a:solidFill>
                <a:latin typeface="B Nazanin" pitchFamily="2" charset="-78"/>
                <a:ea typeface="Calibri" panose="020F0502020204030204" pitchFamily="34" charset="0"/>
                <a:cs typeface="B Nazanin" pitchFamily="2" charset="-78"/>
              </a:rPr>
              <a:t> البته مسمومیت در این گروه سنی نیز می تواند به شکل عمدی هم ایجاد شود. </a:t>
            </a:r>
          </a:p>
          <a:p>
            <a:pPr marL="342900" indent="-342900" algn="r" rtl="1">
              <a:buFont typeface="Arial" panose="020B0604020202020204" pitchFamily="34" charset="0"/>
              <a:buChar char="•"/>
            </a:pPr>
            <a:r>
              <a:rPr lang="fa-IR" sz="2800" dirty="0">
                <a:latin typeface="B Nazanin" pitchFamily="2" charset="-78"/>
                <a:cs typeface="B Nazanin" pitchFamily="2" charset="-78"/>
              </a:rPr>
              <a:t>علائم  و نشانه های خاص در مسمومیت های مختلف به </a:t>
            </a:r>
            <a:r>
              <a:rPr lang="fa-IR" sz="2800" u="sng" dirty="0">
                <a:latin typeface="B Nazanin" pitchFamily="2" charset="-78"/>
                <a:cs typeface="B Nazanin" pitchFamily="2" charset="-78"/>
              </a:rPr>
              <a:t>ماده مصرف شده </a:t>
            </a:r>
            <a:r>
              <a:rPr lang="fa-IR" sz="2800" dirty="0">
                <a:latin typeface="B Nazanin" pitchFamily="2" charset="-78"/>
                <a:cs typeface="B Nazanin" pitchFamily="2" charset="-78"/>
              </a:rPr>
              <a:t>بستگی دارد</a:t>
            </a:r>
            <a:r>
              <a:rPr lang="en-US" sz="2800" dirty="0">
                <a:latin typeface="B Nazanin" pitchFamily="2" charset="-78"/>
                <a:cs typeface="B Nazanin" pitchFamily="2" charset="-78"/>
              </a:rPr>
              <a:t> </a:t>
            </a:r>
            <a:endParaRPr lang="fa-IR" sz="2800" dirty="0">
              <a:latin typeface="B Nazanin" pitchFamily="2" charset="-78"/>
              <a:cs typeface="B Nazanin" pitchFamily="2" charset="-78"/>
            </a:endParaRPr>
          </a:p>
          <a:p>
            <a:pPr marL="342900" indent="-342900" algn="r" rtl="1">
              <a:buFont typeface="Arial" panose="020B0604020202020204" pitchFamily="34" charset="0"/>
              <a:buChar char="•"/>
            </a:pPr>
            <a:r>
              <a:rPr lang="fa-IR" sz="2800" dirty="0">
                <a:latin typeface="B Nazanin" pitchFamily="2" charset="-78"/>
                <a:cs typeface="B Nazanin" pitchFamily="2" charset="-78"/>
              </a:rPr>
              <a:t>اقدامات درمانی مسمومیت در کودکان همانند بزرگسالان در  پیش بیمارستانی شامل ارزیابی وضعیت هوشیاری و  حفظ </a:t>
            </a:r>
            <a:r>
              <a:rPr lang="en-US" sz="2800" dirty="0">
                <a:latin typeface="Calibri" panose="020F0502020204030204" pitchFamily="34" charset="0"/>
                <a:cs typeface="B Nazanin" pitchFamily="2" charset="-78"/>
              </a:rPr>
              <a:t>ABC</a:t>
            </a:r>
            <a:r>
              <a:rPr lang="fa-IR" sz="2800" dirty="0">
                <a:latin typeface="B Nazanin" pitchFamily="2" charset="-78"/>
                <a:cs typeface="B Nazanin" pitchFamily="2" charset="-78"/>
              </a:rPr>
              <a:t> وی است. </a:t>
            </a:r>
          </a:p>
          <a:p>
            <a:pPr marL="342900" indent="-342900" algn="r" rtl="1">
              <a:buFont typeface="Arial" panose="020B0604020202020204" pitchFamily="34" charset="0"/>
              <a:buChar char="•"/>
            </a:pPr>
            <a:r>
              <a:rPr lang="fa-IR" sz="2800" dirty="0">
                <a:latin typeface="B Nazanin" pitchFamily="2" charset="-78"/>
                <a:cs typeface="B Nazanin" pitchFamily="2" charset="-78"/>
              </a:rPr>
              <a:t>بیماری که ابتدا هوشیار است و واکنش نشان می دهد، می تواند به سرعت هوشیاری خود را از دست بدهد و با ایست تنفسی مواجه گردد.</a:t>
            </a:r>
            <a:r>
              <a:rPr lang="en-US" sz="2800" dirty="0">
                <a:latin typeface="B Nazanin" pitchFamily="2" charset="-78"/>
                <a:cs typeface="B Nazanin" pitchFamily="2" charset="-78"/>
              </a:rPr>
              <a:t> </a:t>
            </a:r>
            <a:endParaRPr lang="fa-IR" sz="2800" dirty="0">
              <a:latin typeface="B Nazanin" pitchFamily="2" charset="-78"/>
              <a:cs typeface="B Nazanin" pitchFamily="2" charset="-78"/>
            </a:endParaRPr>
          </a:p>
          <a:p>
            <a:pPr marL="342900" indent="-342900" algn="r" rtl="1">
              <a:buFont typeface="Arial" panose="020B0604020202020204" pitchFamily="34" charset="0"/>
              <a:buChar char="•"/>
            </a:pPr>
            <a:r>
              <a:rPr lang="fa-IR" sz="2800" dirty="0">
                <a:latin typeface="B Nazanin" pitchFamily="2" charset="-78"/>
                <a:cs typeface="B Nazanin" pitchFamily="2" charset="-78"/>
              </a:rPr>
              <a:t>در صورتیکه زغال فعال (</a:t>
            </a:r>
            <a:r>
              <a:rPr lang="fa-IR" sz="2800" dirty="0" err="1">
                <a:latin typeface="B Nazanin" pitchFamily="2" charset="-78"/>
                <a:cs typeface="B Nazanin" pitchFamily="2" charset="-78"/>
              </a:rPr>
              <a:t>شارکول</a:t>
            </a:r>
            <a:r>
              <a:rPr lang="fa-IR" sz="2800" dirty="0">
                <a:latin typeface="B Nazanin" pitchFamily="2" charset="-78"/>
                <a:cs typeface="B Nazanin" pitchFamily="2" charset="-78"/>
              </a:rPr>
              <a:t>) در پروتکل شما </a:t>
            </a:r>
            <a:r>
              <a:rPr lang="fa-IR" sz="2800" dirty="0" err="1">
                <a:latin typeface="B Nazanin" pitchFamily="2" charset="-78"/>
                <a:cs typeface="B Nazanin" pitchFamily="2" charset="-78"/>
              </a:rPr>
              <a:t>گنجاده</a:t>
            </a:r>
            <a:r>
              <a:rPr lang="fa-IR" sz="2800" dirty="0">
                <a:latin typeface="B Nazanin" pitchFamily="2" charset="-78"/>
                <a:cs typeface="B Nazanin" pitchFamily="2" charset="-78"/>
              </a:rPr>
              <a:t> شده است بیشتر از </a:t>
            </a:r>
            <a:r>
              <a:rPr lang="fa-IR" sz="2800" u="sng" dirty="0">
                <a:latin typeface="B Nazanin" pitchFamily="2" charset="-78"/>
                <a:cs typeface="B Nazanin" pitchFamily="2" charset="-78"/>
              </a:rPr>
              <a:t>یک دوز </a:t>
            </a:r>
            <a:r>
              <a:rPr lang="fa-IR" sz="2800" dirty="0">
                <a:latin typeface="B Nazanin" pitchFamily="2" charset="-78"/>
                <a:cs typeface="B Nazanin" pitchFamily="2" charset="-78"/>
              </a:rPr>
              <a:t>از </a:t>
            </a:r>
            <a:r>
              <a:rPr lang="fa-IR" sz="2800" dirty="0" err="1">
                <a:latin typeface="B Nazanin" pitchFamily="2" charset="-78"/>
                <a:cs typeface="B Nazanin" pitchFamily="2" charset="-78"/>
              </a:rPr>
              <a:t>محصولاتی</a:t>
            </a:r>
            <a:r>
              <a:rPr lang="fa-IR" sz="2800" dirty="0">
                <a:latin typeface="B Nazanin" pitchFamily="2" charset="-78"/>
                <a:cs typeface="B Nazanin" pitchFamily="2" charset="-78"/>
              </a:rPr>
              <a:t> که حاوی سوربیتول هستند به بیمار ندهید</a:t>
            </a:r>
            <a:r>
              <a:rPr lang="en-US" sz="2800" dirty="0">
                <a:latin typeface="B Nazanin" pitchFamily="2" charset="-78"/>
                <a:cs typeface="B Nazanin" pitchFamily="2" charset="-78"/>
              </a:rPr>
              <a:t> </a:t>
            </a:r>
            <a:endParaRPr lang="fa-IR" sz="2800" dirty="0">
              <a:latin typeface="B Nazanin" pitchFamily="2" charset="-78"/>
              <a:cs typeface="B Nazanin" pitchFamily="2" charset="-78"/>
            </a:endParaRPr>
          </a:p>
          <a:p>
            <a:pPr marL="342900" indent="-342900" algn="r" rtl="1">
              <a:buFont typeface="Arial" panose="020B0604020202020204" pitchFamily="34" charset="0"/>
              <a:buChar char="•"/>
            </a:pPr>
            <a:r>
              <a:rPr lang="fa-IR" sz="2800" dirty="0">
                <a:latin typeface="B Nazanin" pitchFamily="2" charset="-78"/>
                <a:cs typeface="B Nazanin" pitchFamily="2" charset="-78"/>
              </a:rPr>
              <a:t>دوز زغال فعال مربوط به اطفال </a:t>
            </a:r>
            <a:r>
              <a:rPr lang="en-US" sz="2800" dirty="0">
                <a:latin typeface="Calibri" panose="020F0502020204030204" pitchFamily="34" charset="0"/>
                <a:cs typeface="B Nazanin" pitchFamily="2" charset="-78"/>
              </a:rPr>
              <a:t>gr/kg</a:t>
            </a:r>
            <a:r>
              <a:rPr lang="fa-IR" sz="2800" dirty="0">
                <a:latin typeface="Calibri" panose="020F0502020204030204" pitchFamily="34" charset="0"/>
                <a:cs typeface="B Nazanin" pitchFamily="2" charset="-78"/>
              </a:rPr>
              <a:t> 1 </a:t>
            </a:r>
            <a:r>
              <a:rPr lang="fa-IR" sz="2800" dirty="0">
                <a:latin typeface="B Nazanin" pitchFamily="2" charset="-78"/>
                <a:cs typeface="B Nazanin" pitchFamily="2" charset="-78"/>
              </a:rPr>
              <a:t>و حداقل 30 گرم است</a:t>
            </a:r>
            <a:r>
              <a:rPr lang="en-US" sz="2800" dirty="0">
                <a:latin typeface="B Nazanin" pitchFamily="2" charset="-78"/>
                <a:cs typeface="B Nazanin" pitchFamily="2" charset="-78"/>
              </a:rPr>
              <a:t> </a:t>
            </a:r>
          </a:p>
        </p:txBody>
      </p:sp>
    </p:spTree>
    <p:extLst>
      <p:ext uri="{BB962C8B-B14F-4D97-AF65-F5344CB8AC3E}">
        <p14:creationId xmlns:p14="http://schemas.microsoft.com/office/powerpoint/2010/main" val="42402205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F07533-5019-1941-BA1B-72CF3CE90032}"/>
              </a:ext>
            </a:extLst>
          </p:cNvPr>
          <p:cNvSpPr>
            <a:spLocks noGrp="1"/>
          </p:cNvSpPr>
          <p:nvPr>
            <p:ph type="title"/>
          </p:nvPr>
        </p:nvSpPr>
        <p:spPr>
          <a:xfrm>
            <a:off x="1925842" y="310662"/>
            <a:ext cx="8596668" cy="1320800"/>
          </a:xfrm>
        </p:spPr>
        <p:txBody>
          <a:bodyPr/>
          <a:lstStyle/>
          <a:p>
            <a:pPr algn="r"/>
            <a:r>
              <a:rPr lang="fa-IR" dirty="0">
                <a:solidFill>
                  <a:schemeClr val="accent1">
                    <a:lumMod val="50000"/>
                  </a:schemeClr>
                </a:solidFill>
                <a:latin typeface="B Nazanin" pitchFamily="2" charset="-78"/>
                <a:cs typeface="B Titr" panose="00000700000000000000" pitchFamily="2" charset="-78"/>
              </a:rPr>
              <a:t>کودک آزاری و بی توجهی به  کودک </a:t>
            </a:r>
            <a:r>
              <a:rPr lang="en-US" dirty="0">
                <a:solidFill>
                  <a:schemeClr val="accent1">
                    <a:lumMod val="50000"/>
                  </a:schemeClr>
                </a:solidFill>
                <a:latin typeface="B Nazanin" pitchFamily="2" charset="-78"/>
                <a:cs typeface="B Titr" panose="00000700000000000000" pitchFamily="2" charset="-78"/>
              </a:rPr>
              <a:t>:</a:t>
            </a:r>
            <a:br>
              <a:rPr lang="en-US" dirty="0">
                <a:solidFill>
                  <a:schemeClr val="accent1">
                    <a:lumMod val="50000"/>
                  </a:schemeClr>
                </a:solidFill>
                <a:latin typeface="B Nazanin" pitchFamily="2" charset="-78"/>
                <a:cs typeface="B Titr" panose="00000700000000000000" pitchFamily="2" charset="-78"/>
              </a:rPr>
            </a:br>
            <a:endParaRPr lang="en-US" dirty="0">
              <a:solidFill>
                <a:schemeClr val="accent1">
                  <a:lumMod val="50000"/>
                </a:schemeClr>
              </a:solidFill>
              <a:latin typeface="B Nazanin" pitchFamily="2" charset="-78"/>
              <a:cs typeface="B Titr" panose="00000700000000000000" pitchFamily="2" charset="-78"/>
            </a:endParaRPr>
          </a:p>
        </p:txBody>
      </p:sp>
      <p:sp>
        <p:nvSpPr>
          <p:cNvPr id="3" name="Rectangle 2">
            <a:extLst>
              <a:ext uri="{FF2B5EF4-FFF2-40B4-BE49-F238E27FC236}">
                <a16:creationId xmlns:a16="http://schemas.microsoft.com/office/drawing/2014/main" xmlns="" id="{BC8FE1FF-3E76-9646-AC0A-6A7AA86A42B4}"/>
              </a:ext>
            </a:extLst>
          </p:cNvPr>
          <p:cNvSpPr/>
          <p:nvPr/>
        </p:nvSpPr>
        <p:spPr>
          <a:xfrm>
            <a:off x="463139" y="2163717"/>
            <a:ext cx="11244790" cy="1835374"/>
          </a:xfrm>
          <a:prstGeom prst="rect">
            <a:avLst/>
          </a:prstGeom>
        </p:spPr>
        <p:txBody>
          <a:bodyPr wrap="square">
            <a:spAutoFit/>
          </a:bodyPr>
          <a:lstStyle/>
          <a:p>
            <a:pPr algn="just" rtl="1">
              <a:lnSpc>
                <a:spcPct val="115000"/>
              </a:lnSpc>
              <a:spcAft>
                <a:spcPts val="1000"/>
              </a:spcAft>
            </a:pPr>
            <a:r>
              <a:rPr lang="fa-IR" sz="2800" dirty="0">
                <a:solidFill>
                  <a:srgbClr val="000000"/>
                </a:solidFill>
                <a:latin typeface="Calibri" panose="020F0502020204030204" pitchFamily="34" charset="0"/>
                <a:ea typeface="Calibri" panose="020F0502020204030204" pitchFamily="34" charset="0"/>
                <a:cs typeface="B Nazanin" pitchFamily="2" charset="-78"/>
              </a:rPr>
              <a:t>کودک </a:t>
            </a:r>
            <a:r>
              <a:rPr lang="fa-IR" sz="2800" dirty="0" err="1">
                <a:solidFill>
                  <a:srgbClr val="000000"/>
                </a:solidFill>
                <a:latin typeface="Calibri" panose="020F0502020204030204" pitchFamily="34" charset="0"/>
                <a:ea typeface="Calibri" panose="020F0502020204030204" pitchFamily="34" charset="0"/>
                <a:cs typeface="B Nazanin" pitchFamily="2" charset="-78"/>
              </a:rPr>
              <a:t>ازاری</a:t>
            </a:r>
            <a:r>
              <a:rPr lang="fa-IR" sz="2800" dirty="0">
                <a:solidFill>
                  <a:srgbClr val="000000"/>
                </a:solidFill>
                <a:latin typeface="Calibri" panose="020F0502020204030204" pitchFamily="34" charset="0"/>
                <a:ea typeface="Calibri" panose="020F0502020204030204" pitchFamily="34" charset="0"/>
                <a:cs typeface="B Nazanin" pitchFamily="2" charset="-78"/>
              </a:rPr>
              <a:t> یکی از علل مهم صدمات دوره کودکی محسوب می شود.</a:t>
            </a:r>
            <a:endParaRPr lang="en-US" sz="2800" dirty="0">
              <a:solidFill>
                <a:srgbClr val="000000"/>
              </a:solidFill>
              <a:latin typeface="Calibri" panose="020F0502020204030204" pitchFamily="34" charset="0"/>
              <a:ea typeface="Calibri" panose="020F0502020204030204" pitchFamily="34" charset="0"/>
              <a:cs typeface="B Nazanin" pitchFamily="2" charset="-78"/>
            </a:endParaRPr>
          </a:p>
          <a:p>
            <a:pPr algn="just" rtl="1">
              <a:lnSpc>
                <a:spcPct val="115000"/>
              </a:lnSpc>
              <a:spcAft>
                <a:spcPts val="1000"/>
              </a:spcAft>
            </a:pPr>
            <a:r>
              <a:rPr lang="fa-IR" sz="2800" dirty="0">
                <a:solidFill>
                  <a:srgbClr val="000000"/>
                </a:solidFill>
                <a:latin typeface="Calibri" panose="020F0502020204030204" pitchFamily="34" charset="0"/>
                <a:ea typeface="Calibri" panose="020F0502020204030204" pitchFamily="34" charset="0"/>
                <a:cs typeface="B Nazanin" pitchFamily="2" charset="-78"/>
              </a:rPr>
              <a:t> تقریبا 20 درصد تمام کودکان دچار سوختگی  یا مورد </a:t>
            </a:r>
            <a:r>
              <a:rPr lang="fa-IR" sz="2800" dirty="0" err="1">
                <a:solidFill>
                  <a:srgbClr val="000000"/>
                </a:solidFill>
                <a:latin typeface="Calibri" panose="020F0502020204030204" pitchFamily="34" charset="0"/>
                <a:ea typeface="Calibri" panose="020F0502020204030204" pitchFamily="34" charset="0"/>
                <a:cs typeface="B Nazanin" pitchFamily="2" charset="-78"/>
              </a:rPr>
              <a:t>ازار</a:t>
            </a:r>
            <a:r>
              <a:rPr lang="fa-IR" sz="2800" dirty="0">
                <a:solidFill>
                  <a:srgbClr val="000000"/>
                </a:solidFill>
                <a:latin typeface="Calibri" panose="020F0502020204030204" pitchFamily="34" charset="0"/>
                <a:ea typeface="Calibri" panose="020F0502020204030204" pitchFamily="34" charset="0"/>
                <a:cs typeface="B Nazanin" pitchFamily="2" charset="-78"/>
              </a:rPr>
              <a:t> قرار گرفته یا از </a:t>
            </a:r>
            <a:r>
              <a:rPr lang="fa-IR" sz="2800" dirty="0" err="1">
                <a:solidFill>
                  <a:srgbClr val="000000"/>
                </a:solidFill>
                <a:latin typeface="Calibri" panose="020F0502020204030204" pitchFamily="34" charset="0"/>
                <a:ea typeface="Calibri" panose="020F0502020204030204" pitchFamily="34" charset="0"/>
                <a:cs typeface="B Nazanin" pitchFamily="2" charset="-78"/>
              </a:rPr>
              <a:t>انها</a:t>
            </a:r>
            <a:r>
              <a:rPr lang="fa-IR" sz="2800" dirty="0">
                <a:solidFill>
                  <a:srgbClr val="000000"/>
                </a:solidFill>
                <a:latin typeface="Calibri" panose="020F0502020204030204" pitchFamily="34" charset="0"/>
                <a:ea typeface="Calibri" panose="020F0502020204030204" pitchFamily="34" charset="0"/>
                <a:cs typeface="B Nazanin" pitchFamily="2" charset="-78"/>
              </a:rPr>
              <a:t> غفلت شده است. </a:t>
            </a:r>
            <a:endParaRPr lang="en-US" sz="2800" dirty="0">
              <a:solidFill>
                <a:srgbClr val="000000"/>
              </a:solidFill>
              <a:latin typeface="Calibri" panose="020F0502020204030204" pitchFamily="34" charset="0"/>
              <a:ea typeface="Calibri" panose="020F0502020204030204" pitchFamily="34" charset="0"/>
              <a:cs typeface="B Nazanin" pitchFamily="2" charset="-78"/>
            </a:endParaRPr>
          </a:p>
          <a:p>
            <a:pPr algn="just" rtl="1">
              <a:lnSpc>
                <a:spcPct val="115000"/>
              </a:lnSpc>
              <a:spcAft>
                <a:spcPts val="1000"/>
              </a:spcAft>
            </a:pPr>
            <a:r>
              <a:rPr lang="fa-IR" sz="2800" dirty="0">
                <a:solidFill>
                  <a:srgbClr val="000000"/>
                </a:solidFill>
                <a:latin typeface="Calibri" panose="020F0502020204030204" pitchFamily="34" charset="0"/>
                <a:ea typeface="Calibri" panose="020F0502020204030204" pitchFamily="34" charset="0"/>
                <a:cs typeface="B Nazanin" pitchFamily="2" charset="-78"/>
              </a:rPr>
              <a:t>پرسنل اورژانس باید احتمال کودک </a:t>
            </a:r>
            <a:r>
              <a:rPr lang="fa-IR" sz="2800" dirty="0" err="1">
                <a:solidFill>
                  <a:srgbClr val="000000"/>
                </a:solidFill>
                <a:latin typeface="Calibri" panose="020F0502020204030204" pitchFamily="34" charset="0"/>
                <a:ea typeface="Calibri" panose="020F0502020204030204" pitchFamily="34" charset="0"/>
                <a:cs typeface="B Nazanin" pitchFamily="2" charset="-78"/>
              </a:rPr>
              <a:t>ازاری</a:t>
            </a:r>
            <a:r>
              <a:rPr lang="fa-IR" sz="2800" dirty="0">
                <a:solidFill>
                  <a:srgbClr val="000000"/>
                </a:solidFill>
                <a:latin typeface="Calibri" panose="020F0502020204030204" pitchFamily="34" charset="0"/>
                <a:ea typeface="Calibri" panose="020F0502020204030204" pitchFamily="34" charset="0"/>
                <a:cs typeface="B Nazanin" pitchFamily="2" charset="-78"/>
              </a:rPr>
              <a:t> را در شرایط ویژه مد نظر داشته باشند. </a:t>
            </a:r>
            <a:endParaRPr lang="en-US" sz="28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2094749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11D82F-3202-764D-98DC-A9BB80E513CF}"/>
              </a:ext>
            </a:extLst>
          </p:cNvPr>
          <p:cNvSpPr>
            <a:spLocks noGrp="1"/>
          </p:cNvSpPr>
          <p:nvPr>
            <p:ph type="title"/>
          </p:nvPr>
        </p:nvSpPr>
        <p:spPr>
          <a:xfrm>
            <a:off x="2335028" y="162209"/>
            <a:ext cx="7526130" cy="1320800"/>
          </a:xfrm>
        </p:spPr>
        <p:txBody>
          <a:bodyPr>
            <a:normAutofit/>
          </a:bodyPr>
          <a:lstStyle/>
          <a:p>
            <a:pPr algn="ctr"/>
            <a:r>
              <a:rPr lang="fa-IR" dirty="0">
                <a:solidFill>
                  <a:schemeClr val="accent1">
                    <a:lumMod val="50000"/>
                  </a:schemeClr>
                </a:solidFill>
                <a:latin typeface="B Nazanin" pitchFamily="2" charset="-78"/>
                <a:cs typeface="B Titr" panose="00000700000000000000" pitchFamily="2" charset="-78"/>
              </a:rPr>
              <a:t>کودک آزاری و بی توجهی به  کودک </a:t>
            </a:r>
            <a:r>
              <a:rPr lang="en-US" dirty="0">
                <a:solidFill>
                  <a:schemeClr val="accent1">
                    <a:lumMod val="50000"/>
                  </a:schemeClr>
                </a:solidFill>
                <a:latin typeface="B Nazanin" pitchFamily="2" charset="-78"/>
                <a:cs typeface="B Titr" panose="00000700000000000000" pitchFamily="2" charset="-78"/>
              </a:rPr>
              <a:t/>
            </a:r>
            <a:br>
              <a:rPr lang="en-US" dirty="0">
                <a:solidFill>
                  <a:schemeClr val="accent1">
                    <a:lumMod val="50000"/>
                  </a:schemeClr>
                </a:solidFill>
                <a:latin typeface="B Nazanin" pitchFamily="2" charset="-78"/>
                <a:cs typeface="B Titr" panose="00000700000000000000" pitchFamily="2" charset="-78"/>
              </a:rPr>
            </a:br>
            <a:endParaRPr lang="en-US" dirty="0">
              <a:solidFill>
                <a:schemeClr val="accent1">
                  <a:lumMod val="50000"/>
                </a:schemeClr>
              </a:solidFill>
              <a:cs typeface="B Titr" panose="00000700000000000000" pitchFamily="2" charset="-78"/>
            </a:endParaRPr>
          </a:p>
        </p:txBody>
      </p:sp>
      <p:sp>
        <p:nvSpPr>
          <p:cNvPr id="3" name="Rectangle 2">
            <a:extLst>
              <a:ext uri="{FF2B5EF4-FFF2-40B4-BE49-F238E27FC236}">
                <a16:creationId xmlns:a16="http://schemas.microsoft.com/office/drawing/2014/main" xmlns="" id="{2D618774-A123-B947-8586-678F2B8BFA32}"/>
              </a:ext>
            </a:extLst>
          </p:cNvPr>
          <p:cNvSpPr/>
          <p:nvPr/>
        </p:nvSpPr>
        <p:spPr>
          <a:xfrm>
            <a:off x="534390" y="1483009"/>
            <a:ext cx="11127407" cy="4684359"/>
          </a:xfrm>
          <a:prstGeom prst="rect">
            <a:avLst/>
          </a:prstGeom>
        </p:spPr>
        <p:txBody>
          <a:bodyPr wrap="square">
            <a:spAutoFit/>
          </a:bodyPr>
          <a:lstStyle/>
          <a:p>
            <a:pPr algn="just" rtl="1">
              <a:lnSpc>
                <a:spcPct val="115000"/>
              </a:lnSpc>
              <a:spcAft>
                <a:spcPts val="1000"/>
              </a:spcAft>
            </a:pPr>
            <a:r>
              <a:rPr lang="fa-IR" sz="2400" b="1" dirty="0">
                <a:solidFill>
                  <a:srgbClr val="000000"/>
                </a:solidFill>
                <a:latin typeface="Calibri" panose="020F0502020204030204" pitchFamily="34" charset="0"/>
                <a:ea typeface="Calibri" panose="020F0502020204030204" pitchFamily="34" charset="0"/>
                <a:cs typeface="B Nazanin" pitchFamily="2" charset="-78"/>
              </a:rPr>
              <a:t>در </a:t>
            </a:r>
            <a:r>
              <a:rPr lang="fa-IR" sz="2400" b="1" dirty="0" err="1">
                <a:solidFill>
                  <a:srgbClr val="000000"/>
                </a:solidFill>
                <a:latin typeface="Calibri" panose="020F0502020204030204" pitchFamily="34" charset="0"/>
                <a:ea typeface="Calibri" panose="020F0502020204030204" pitchFamily="34" charset="0"/>
                <a:cs typeface="B Nazanin" pitchFamily="2" charset="-78"/>
              </a:rPr>
              <a:t>اورزانس</a:t>
            </a:r>
            <a:r>
              <a:rPr lang="fa-IR" sz="2400" b="1" dirty="0">
                <a:solidFill>
                  <a:srgbClr val="000000"/>
                </a:solidFill>
                <a:latin typeface="Calibri" panose="020F0502020204030204" pitchFamily="34" charset="0"/>
                <a:ea typeface="Calibri" panose="020F0502020204030204" pitchFamily="34" charset="0"/>
                <a:cs typeface="B Nazanin" pitchFamily="2" charset="-78"/>
              </a:rPr>
              <a:t> های اطفال، تکنسین های اورژانس اگر به هر کدام از موارد زیر برخورد نمودند باید به کودک آزاری یا غفلت از وی مشکوک شوند :</a:t>
            </a:r>
            <a:endParaRPr lang="en-US" sz="2400" b="1" dirty="0">
              <a:solidFill>
                <a:srgbClr val="000000"/>
              </a:solidFill>
              <a:latin typeface="Calibri" panose="020F0502020204030204" pitchFamily="34" charset="0"/>
              <a:ea typeface="Calibri" panose="020F0502020204030204" pitchFamily="34" charset="0"/>
              <a:cs typeface="B Nazanin" pitchFamily="2" charset="-78"/>
            </a:endParaRPr>
          </a:p>
          <a:p>
            <a:pPr algn="just" rtl="1">
              <a:lnSpc>
                <a:spcPct val="115000"/>
              </a:lnSpc>
              <a:spcAft>
                <a:spcPts val="1000"/>
              </a:spcAft>
            </a:pPr>
            <a:endParaRPr lang="en-US" sz="2400" b="1"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itchFamily="2" charset="2"/>
              <a:buChar char=""/>
            </a:pPr>
            <a:r>
              <a:rPr lang="fa-IR" sz="2400" dirty="0">
                <a:solidFill>
                  <a:srgbClr val="000000"/>
                </a:solidFill>
                <a:latin typeface="Calibri" panose="020F0502020204030204" pitchFamily="34" charset="0"/>
                <a:ea typeface="Calibri" panose="020F0502020204030204" pitchFamily="34" charset="0"/>
                <a:cs typeface="B Nazanin" pitchFamily="2" charset="-78"/>
              </a:rPr>
              <a:t>اختلاف فاحش بین شرح حال مصدوم و وسعت آسیب فیزیکی وارده به او و نیز شرح حالی که چند بار عوض شود.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itchFamily="2" charset="2"/>
              <a:buChar char=""/>
            </a:pPr>
            <a:r>
              <a:rPr lang="fa-IR" sz="2400" dirty="0">
                <a:solidFill>
                  <a:srgbClr val="000000"/>
                </a:solidFill>
                <a:latin typeface="Calibri" panose="020F0502020204030204" pitchFamily="34" charset="0"/>
                <a:ea typeface="Calibri" panose="020F0502020204030204" pitchFamily="34" charset="0"/>
                <a:cs typeface="B Nazanin" pitchFamily="2" charset="-78"/>
              </a:rPr>
              <a:t>پاسخ نامناسب به واقعه از طرف </a:t>
            </a:r>
            <a:r>
              <a:rPr lang="fa-IR" sz="2400" dirty="0" err="1">
                <a:solidFill>
                  <a:srgbClr val="000000"/>
                </a:solidFill>
                <a:latin typeface="Calibri" panose="020F0502020204030204" pitchFamily="34" charset="0"/>
                <a:ea typeface="Calibri" panose="020F0502020204030204" pitchFamily="34" charset="0"/>
                <a:cs typeface="B Nazanin" pitchFamily="2" charset="-78"/>
              </a:rPr>
              <a:t>اعضائ</a:t>
            </a:r>
            <a:r>
              <a:rPr lang="fa-IR" sz="2400" dirty="0">
                <a:solidFill>
                  <a:srgbClr val="000000"/>
                </a:solidFill>
                <a:latin typeface="Calibri" panose="020F0502020204030204" pitchFamily="34" charset="0"/>
                <a:ea typeface="Calibri" panose="020F0502020204030204" pitchFamily="34" charset="0"/>
                <a:cs typeface="B Nazanin" pitchFamily="2" charset="-78"/>
              </a:rPr>
              <a:t> خانواده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itchFamily="2" charset="2"/>
              <a:buChar char=""/>
            </a:pPr>
            <a:r>
              <a:rPr lang="fa-IR" sz="2400" dirty="0">
                <a:solidFill>
                  <a:srgbClr val="000000"/>
                </a:solidFill>
                <a:latin typeface="Calibri" panose="020F0502020204030204" pitchFamily="34" charset="0"/>
                <a:ea typeface="Calibri" panose="020F0502020204030204" pitchFamily="34" charset="0"/>
                <a:cs typeface="B Nazanin" pitchFamily="2" charset="-78"/>
              </a:rPr>
              <a:t>فاصله زمانی بین وقوع سانحه تا </a:t>
            </a:r>
            <a:r>
              <a:rPr lang="fa-IR" sz="2400" dirty="0" err="1">
                <a:solidFill>
                  <a:srgbClr val="000000"/>
                </a:solidFill>
                <a:latin typeface="Calibri" panose="020F0502020204030204" pitchFamily="34" charset="0"/>
                <a:ea typeface="Calibri" panose="020F0502020204030204" pitchFamily="34" charset="0"/>
                <a:cs typeface="B Nazanin" pitchFamily="2" charset="-78"/>
              </a:rPr>
              <a:t>مرتجعه</a:t>
            </a:r>
            <a:r>
              <a:rPr lang="fa-IR" sz="2400" dirty="0">
                <a:solidFill>
                  <a:srgbClr val="000000"/>
                </a:solidFill>
                <a:latin typeface="Calibri" panose="020F0502020204030204" pitchFamily="34" charset="0"/>
                <a:ea typeface="Calibri" panose="020F0502020204030204" pitchFamily="34" charset="0"/>
                <a:cs typeface="B Nazanin" pitchFamily="2" charset="-78"/>
              </a:rPr>
              <a:t> برای درمان، طولانی باشد.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itchFamily="2" charset="2"/>
              <a:buChar char=""/>
            </a:pPr>
            <a:r>
              <a:rPr lang="fa-IR" sz="2400" dirty="0">
                <a:solidFill>
                  <a:srgbClr val="000000"/>
                </a:solidFill>
                <a:latin typeface="Calibri" panose="020F0502020204030204" pitchFamily="34" charset="0"/>
                <a:ea typeface="Calibri" panose="020F0502020204030204" pitchFamily="34" charset="0"/>
                <a:cs typeface="B Nazanin" pitchFamily="2" charset="-78"/>
              </a:rPr>
              <a:t>شرح حال با وضعیت تکاملی کودک همخوانی نداشته باشد. مثلا شرح حالی که گویای یک غلت خوردن نوزد باشد، جای سوال دارد زیرا نوزاد از نظر تکاملی </a:t>
            </a:r>
            <a:r>
              <a:rPr lang="fa-IR" sz="2400" dirty="0" err="1">
                <a:solidFill>
                  <a:srgbClr val="000000"/>
                </a:solidFill>
                <a:latin typeface="Calibri" panose="020F0502020204030204" pitchFamily="34" charset="0"/>
                <a:ea typeface="Calibri" panose="020F0502020204030204" pitchFamily="34" charset="0"/>
                <a:cs typeface="B Nazanin" pitchFamily="2" charset="-78"/>
              </a:rPr>
              <a:t>نمی</a:t>
            </a:r>
            <a:r>
              <a:rPr lang="fa-IR" sz="2400" dirty="0">
                <a:solidFill>
                  <a:srgbClr val="000000"/>
                </a:solidFill>
                <a:latin typeface="Calibri" panose="020F0502020204030204" pitchFamily="34" charset="0"/>
                <a:ea typeface="Calibri" panose="020F0502020204030204" pitchFamily="34" charset="0"/>
                <a:cs typeface="B Nazanin"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itchFamily="2" charset="-78"/>
              </a:rPr>
              <a:t>تولاند</a:t>
            </a:r>
            <a:r>
              <a:rPr lang="fa-IR" sz="2400" dirty="0">
                <a:solidFill>
                  <a:srgbClr val="000000"/>
                </a:solidFill>
                <a:latin typeface="Calibri" panose="020F0502020204030204" pitchFamily="34" charset="0"/>
                <a:ea typeface="Calibri" panose="020F0502020204030204" pitchFamily="34" charset="0"/>
                <a:cs typeface="B Nazanin" pitchFamily="2" charset="-78"/>
              </a:rPr>
              <a:t> غلت بخورد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itchFamily="2" charset="-78"/>
              </a:rPr>
              <a:t>برخی از انواع آسیب ها نیز بیانگر کودک </a:t>
            </a:r>
            <a:r>
              <a:rPr lang="fa-IR" sz="2400" dirty="0" err="1">
                <a:solidFill>
                  <a:srgbClr val="000000"/>
                </a:solidFill>
                <a:latin typeface="Calibri" panose="020F0502020204030204" pitchFamily="34" charset="0"/>
                <a:ea typeface="Calibri" panose="020F0502020204030204" pitchFamily="34" charset="0"/>
                <a:cs typeface="B Nazanin" pitchFamily="2" charset="-78"/>
              </a:rPr>
              <a:t>ازاری</a:t>
            </a:r>
            <a:r>
              <a:rPr lang="fa-IR" sz="2400" dirty="0">
                <a:solidFill>
                  <a:srgbClr val="000000"/>
                </a:solidFill>
                <a:latin typeface="Calibri" panose="020F0502020204030204" pitchFamily="34" charset="0"/>
                <a:ea typeface="Calibri" panose="020F0502020204030204" pitchFamily="34" charset="0"/>
                <a:cs typeface="B Nazanin" pitchFamily="2" charset="-78"/>
              </a:rPr>
              <a:t> می باشند؛ از جمله موارد زیر: </a:t>
            </a:r>
            <a:endParaRPr lang="en-US" sz="24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11427096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779076-2098-2542-A9A2-3E234260A128}"/>
              </a:ext>
            </a:extLst>
          </p:cNvPr>
          <p:cNvSpPr>
            <a:spLocks noGrp="1"/>
          </p:cNvSpPr>
          <p:nvPr>
            <p:ph type="title"/>
          </p:nvPr>
        </p:nvSpPr>
        <p:spPr>
          <a:xfrm>
            <a:off x="1547446" y="257907"/>
            <a:ext cx="8596668" cy="1320800"/>
          </a:xfrm>
        </p:spPr>
        <p:txBody>
          <a:bodyPr>
            <a:normAutofit fontScale="90000"/>
          </a:bodyPr>
          <a:lstStyle/>
          <a:p>
            <a:pPr algn="r" rtl="0"/>
            <a:r>
              <a:rPr lang="fa-IR" b="1" dirty="0">
                <a:solidFill>
                  <a:schemeClr val="accent1">
                    <a:lumMod val="50000"/>
                  </a:schemeClr>
                </a:solidFill>
                <a:latin typeface="B Nazanin" pitchFamily="2" charset="-78"/>
                <a:cs typeface="B Titr" panose="00000700000000000000" pitchFamily="2" charset="-78"/>
              </a:rPr>
              <a:t>کودک آزاری و بی توجهی به  کودک (ادامه)</a:t>
            </a:r>
            <a:r>
              <a:rPr lang="en-US" b="1" dirty="0">
                <a:solidFill>
                  <a:schemeClr val="accent1">
                    <a:lumMod val="50000"/>
                  </a:schemeClr>
                </a:solidFill>
                <a:latin typeface="B Nazanin" pitchFamily="2" charset="-78"/>
                <a:cs typeface="B Titr" panose="00000700000000000000" pitchFamily="2" charset="-78"/>
              </a:rPr>
              <a:t> </a:t>
            </a:r>
            <a:r>
              <a:rPr lang="fa-IR" dirty="0">
                <a:solidFill>
                  <a:schemeClr val="accent1">
                    <a:lumMod val="50000"/>
                  </a:schemeClr>
                </a:solidFill>
                <a:latin typeface="B Nazanin" pitchFamily="2" charset="-78"/>
                <a:cs typeface="B Titr" panose="00000700000000000000" pitchFamily="2" charset="-78"/>
              </a:rPr>
              <a:t> </a:t>
            </a:r>
            <a:r>
              <a:rPr lang="en-US" dirty="0">
                <a:solidFill>
                  <a:schemeClr val="accent1">
                    <a:lumMod val="50000"/>
                  </a:schemeClr>
                </a:solidFill>
                <a:latin typeface="B Nazanin" pitchFamily="2" charset="-78"/>
                <a:cs typeface="B Titr" panose="00000700000000000000" pitchFamily="2" charset="-78"/>
              </a:rPr>
              <a:t/>
            </a:r>
            <a:br>
              <a:rPr lang="en-US" dirty="0">
                <a:solidFill>
                  <a:schemeClr val="accent1">
                    <a:lumMod val="50000"/>
                  </a:schemeClr>
                </a:solidFill>
                <a:latin typeface="B Nazanin" pitchFamily="2" charset="-78"/>
                <a:cs typeface="B Titr" panose="00000700000000000000" pitchFamily="2" charset="-78"/>
              </a:rPr>
            </a:br>
            <a:endParaRPr lang="en-US" dirty="0">
              <a:solidFill>
                <a:schemeClr val="accent1">
                  <a:lumMod val="50000"/>
                </a:schemeClr>
              </a:solidFill>
              <a:cs typeface="B Titr" panose="00000700000000000000" pitchFamily="2" charset="-78"/>
            </a:endParaRPr>
          </a:p>
        </p:txBody>
      </p:sp>
      <p:sp>
        <p:nvSpPr>
          <p:cNvPr id="3" name="Rectangle 2">
            <a:extLst>
              <a:ext uri="{FF2B5EF4-FFF2-40B4-BE49-F238E27FC236}">
                <a16:creationId xmlns:a16="http://schemas.microsoft.com/office/drawing/2014/main" xmlns="" id="{0F0A0047-F332-CB40-BDCA-22878234E8F5}"/>
              </a:ext>
            </a:extLst>
          </p:cNvPr>
          <p:cNvSpPr/>
          <p:nvPr/>
        </p:nvSpPr>
        <p:spPr>
          <a:xfrm>
            <a:off x="475013" y="1578707"/>
            <a:ext cx="11033319" cy="2472472"/>
          </a:xfrm>
          <a:prstGeom prst="rect">
            <a:avLst/>
          </a:prstGeom>
        </p:spPr>
        <p:txBody>
          <a:bodyPr wrap="square">
            <a:spAutoFit/>
          </a:bodyPr>
          <a:lstStyle/>
          <a:p>
            <a:pPr marL="342900" lvl="0" indent="-342900" algn="just" rtl="1">
              <a:lnSpc>
                <a:spcPct val="115000"/>
              </a:lnSpc>
              <a:spcAft>
                <a:spcPts val="1000"/>
              </a:spcAft>
              <a:buFont typeface="Symbol" pitchFamily="2" charset="2"/>
              <a:buChar char=""/>
            </a:pPr>
            <a:r>
              <a:rPr lang="fa-IR" sz="2400" dirty="0">
                <a:solidFill>
                  <a:srgbClr val="000000"/>
                </a:solidFill>
                <a:latin typeface="Calibri" panose="020F0502020204030204" pitchFamily="34" charset="0"/>
                <a:ea typeface="Calibri" panose="020F0502020204030204" pitchFamily="34" charset="0"/>
                <a:cs typeface="B Nazanin" pitchFamily="2" charset="-78"/>
              </a:rPr>
              <a:t>وجود چندین کوفتگی روی بدن با سطوح مختلف ترمیم(غیر از کف دست ها، ساعد و ناحیه ساق پا و پیشانی که معمولا در اثر سقوط های معمولی اسیب می بینند). </a:t>
            </a:r>
            <a:r>
              <a:rPr lang="fa-IR" sz="2400" dirty="0" err="1">
                <a:solidFill>
                  <a:srgbClr val="000000"/>
                </a:solidFill>
                <a:latin typeface="Calibri" panose="020F0502020204030204" pitchFamily="34" charset="0"/>
                <a:ea typeface="Calibri" panose="020F0502020204030204" pitchFamily="34" charset="0"/>
                <a:cs typeface="B Nazanin" pitchFamily="2" charset="-78"/>
              </a:rPr>
              <a:t>کبودشدگی</a:t>
            </a:r>
            <a:r>
              <a:rPr lang="fa-IR" sz="2400" dirty="0">
                <a:solidFill>
                  <a:srgbClr val="000000"/>
                </a:solidFill>
                <a:latin typeface="Calibri" panose="020F0502020204030204" pitchFamily="34" charset="0"/>
                <a:ea typeface="Calibri" panose="020F0502020204030204" pitchFamily="34" charset="0"/>
                <a:cs typeface="B Nazanin" pitchFamily="2" charset="-78"/>
              </a:rPr>
              <a:t> قابل انتظار معمولا در نواحی دارای برجستگی استخوانی روی می دهند.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itchFamily="2" charset="2"/>
              <a:buChar char=""/>
            </a:pPr>
            <a:r>
              <a:rPr lang="fa-IR" sz="2400" dirty="0">
                <a:solidFill>
                  <a:srgbClr val="000000"/>
                </a:solidFill>
                <a:latin typeface="Calibri" panose="020F0502020204030204" pitchFamily="34" charset="0"/>
                <a:ea typeface="Calibri" panose="020F0502020204030204" pitchFamily="34" charset="0"/>
                <a:cs typeface="B Nazanin" pitchFamily="2" charset="-78"/>
              </a:rPr>
              <a:t>صدماتی نظیر گاز گرفتگی</a:t>
            </a:r>
            <a:r>
              <a:rPr lang="en-US" sz="2400" dirty="0">
                <a:solidFill>
                  <a:srgbClr val="000000"/>
                </a:solidFill>
                <a:latin typeface="Calibri" panose="020F0502020204030204" pitchFamily="34" charset="0"/>
                <a:ea typeface="Calibri" panose="020F0502020204030204" pitchFamily="34" charset="0"/>
                <a:cs typeface="B Nazanin" pitchFamily="2" charset="-78"/>
              </a:rPr>
              <a:t> </a:t>
            </a:r>
            <a:r>
              <a:rPr lang="fa-IR" sz="2400" dirty="0">
                <a:solidFill>
                  <a:srgbClr val="000000"/>
                </a:solidFill>
                <a:latin typeface="Calibri" panose="020F0502020204030204" pitchFamily="34" charset="0"/>
                <a:ea typeface="Calibri" panose="020F0502020204030204" pitchFamily="34" charset="0"/>
                <a:cs typeface="B Nazanin" pitchFamily="2" charset="-78"/>
              </a:rPr>
              <a:t> و سوختگی های ناشی از سیگار یا آثار شلاق زدن و کمربند روی بدن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itchFamily="2" charset="2"/>
              <a:buChar char=""/>
            </a:pPr>
            <a:r>
              <a:rPr lang="fa-IR" sz="2400" dirty="0">
                <a:solidFill>
                  <a:srgbClr val="000000"/>
                </a:solidFill>
                <a:latin typeface="Calibri" panose="020F0502020204030204" pitchFamily="34" charset="0"/>
                <a:ea typeface="Calibri" panose="020F0502020204030204" pitchFamily="34" charset="0"/>
                <a:cs typeface="B Nazanin" pitchFamily="2" charset="-78"/>
              </a:rPr>
              <a:t>وجود سوختگی و اسیب دیدگی با مرض مشخص در نواحی غیر معمول بدن</a:t>
            </a:r>
            <a:endParaRPr lang="en-US" sz="2400" dirty="0">
              <a:latin typeface="Calibri" panose="020F0502020204030204" pitchFamily="34" charset="0"/>
              <a:ea typeface="Calibri" panose="020F0502020204030204" pitchFamily="34" charset="0"/>
              <a:cs typeface="B Nazanin" panose="00000400000000000000" pitchFamily="2" charset="-78"/>
            </a:endParaRPr>
          </a:p>
        </p:txBody>
      </p:sp>
      <p:pic>
        <p:nvPicPr>
          <p:cNvPr id="4" name="Picture 2" descr="E:\UCLA Training pics\JPEG Images\EMSC jpeg\193.JPG">
            <a:extLst>
              <a:ext uri="{FF2B5EF4-FFF2-40B4-BE49-F238E27FC236}">
                <a16:creationId xmlns:a16="http://schemas.microsoft.com/office/drawing/2014/main" xmlns="" id="{EE6A4479-CC25-F246-9F00-A087D4571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77" y="4132384"/>
            <a:ext cx="3393831" cy="237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E:\UCLA Training pics\JPEG Images\EMSC jpeg\177.JPG">
            <a:extLst>
              <a:ext uri="{FF2B5EF4-FFF2-40B4-BE49-F238E27FC236}">
                <a16:creationId xmlns:a16="http://schemas.microsoft.com/office/drawing/2014/main" xmlns="" id="{BE105FB7-EF6D-6246-9E23-15E466A0F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604" y="4132385"/>
            <a:ext cx="3045673" cy="237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0056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a:lnSpc>
                <a:spcPct val="115000"/>
              </a:lnSpc>
              <a:spcBef>
                <a:spcPts val="0"/>
              </a:spcBef>
              <a:spcAft>
                <a:spcPts val="1000"/>
              </a:spcAft>
            </a:pPr>
            <a:r>
              <a:rPr lang="fa-IR" sz="2800" b="1" dirty="0">
                <a:solidFill>
                  <a:srgbClr val="0F7698"/>
                </a:solidFill>
                <a:latin typeface="Calibri" panose="020F0502020204030204" pitchFamily="34" charset="0"/>
                <a:ea typeface="Calibri" panose="020F0502020204030204" pitchFamily="34" charset="0"/>
                <a:cs typeface="B Titr" panose="00000700000000000000" pitchFamily="2" charset="-78"/>
              </a:rPr>
              <a:t>سوختگی در کودکان </a:t>
            </a:r>
            <a:r>
              <a:rPr lang="en-US" sz="2800" b="1" dirty="0">
                <a:solidFill>
                  <a:srgbClr val="0F7698"/>
                </a:solidFill>
                <a:latin typeface="Calibri" panose="020F0502020204030204" pitchFamily="34" charset="0"/>
                <a:ea typeface="Calibri" panose="020F0502020204030204" pitchFamily="34" charset="0"/>
                <a:cs typeface="B Titr" panose="00000700000000000000" pitchFamily="2" charset="-78"/>
              </a:rPr>
              <a:t/>
            </a:r>
            <a:br>
              <a:rPr lang="en-US" sz="2800" b="1" dirty="0">
                <a:solidFill>
                  <a:srgbClr val="0F7698"/>
                </a:solidFill>
                <a:latin typeface="Calibri" panose="020F0502020204030204" pitchFamily="34" charset="0"/>
                <a:ea typeface="Calibri" panose="020F0502020204030204" pitchFamily="34" charset="0"/>
                <a:cs typeface="B Titr" panose="00000700000000000000" pitchFamily="2" charset="-78"/>
              </a:rPr>
            </a:br>
            <a:endParaRPr lang="en-US" sz="2800" b="1" dirty="0">
              <a:solidFill>
                <a:srgbClr val="0F7698"/>
              </a:solidFill>
              <a:cs typeface="B Titr" panose="00000700000000000000" pitchFamily="2" charset="-78"/>
            </a:endParaRPr>
          </a:p>
        </p:txBody>
      </p:sp>
      <p:sp>
        <p:nvSpPr>
          <p:cNvPr id="3" name="Rectangle 2"/>
          <p:cNvSpPr/>
          <p:nvPr/>
        </p:nvSpPr>
        <p:spPr>
          <a:xfrm>
            <a:off x="391886" y="1503913"/>
            <a:ext cx="11269683" cy="3989810"/>
          </a:xfrm>
          <a:prstGeom prst="rect">
            <a:avLst/>
          </a:prstGeom>
        </p:spPr>
        <p:txBody>
          <a:bodyPr wrap="square">
            <a:spAutoFit/>
          </a:bodyPr>
          <a:lstStyle/>
          <a:p>
            <a:pPr algn="just" rtl="1">
              <a:lnSpc>
                <a:spcPct val="115000"/>
              </a:lnSpc>
              <a:spcAft>
                <a:spcPts val="1000"/>
              </a:spcAft>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در مقایسه با بزرگسالان پوست </a:t>
            </a:r>
            <a:r>
              <a:rPr lang="fa-IR" sz="2800" u="sng" dirty="0">
                <a:solidFill>
                  <a:srgbClr val="000000"/>
                </a:solidFill>
                <a:latin typeface="Calibri" panose="020F0502020204030204" pitchFamily="34" charset="0"/>
                <a:ea typeface="Calibri" panose="020F0502020204030204" pitchFamily="34" charset="0"/>
                <a:cs typeface="B Nazanin" panose="00000400000000000000" pitchFamily="2" charset="-78"/>
              </a:rPr>
              <a:t>نازکتری</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دارند، به همین دلیل ممکن است با دمای و مدت زمان کمتری در مقایسه با بزرگسالان دچار سوختگی شوند.  </a:t>
            </a:r>
          </a:p>
          <a:p>
            <a:pPr algn="just" rtl="1">
              <a:lnSpc>
                <a:spcPct val="115000"/>
              </a:lnSpc>
              <a:spcAft>
                <a:spcPts val="1000"/>
              </a:spcAft>
            </a:pPr>
            <a:endParaRPr lang="en-US" sz="2800" dirty="0">
              <a:latin typeface="Calibri" panose="020F0502020204030204" pitchFamily="34" charset="0"/>
              <a:ea typeface="Calibri" panose="020F0502020204030204" pitchFamily="34" charset="0"/>
              <a:cs typeface="B Nazanin" panose="00000400000000000000" pitchFamily="2" charset="-78"/>
            </a:endParaRPr>
          </a:p>
          <a:p>
            <a:pPr algn="r" rtl="1"/>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دو نکته وجود دارد که باید مد نظر قرار گیرد:</a:t>
            </a:r>
          </a:p>
          <a:p>
            <a:pPr marL="457200" indent="-457200" algn="r" rtl="1">
              <a:buFont typeface="+mj-lt"/>
              <a:buAutoNum type="arabicPeriod"/>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پیش بینی می شود که یک مورد از هر پنج مورد سوختگی کودکان نتیجه کودک آزاری یا بی توجهی به کودک است. الگوهای سوختگی خاص می تواند شک به این موضوع را تشدید کند. </a:t>
            </a:r>
          </a:p>
          <a:p>
            <a:pPr marL="457200" indent="-457200" algn="r" rtl="1">
              <a:buFont typeface="+mj-lt"/>
              <a:buAutoNum type="arabicPeriod"/>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در قانون نه (9) و در محاسبه میزان سوختگی در کودکان، سر سهم بیشتری از مساحت سطح بدن را به خود اختصاص می دهد. </a:t>
            </a:r>
            <a:endParaRPr lang="en-US" sz="2800" dirty="0"/>
          </a:p>
        </p:txBody>
      </p:sp>
    </p:spTree>
    <p:extLst>
      <p:ext uri="{BB962C8B-B14F-4D97-AF65-F5344CB8AC3E}">
        <p14:creationId xmlns:p14="http://schemas.microsoft.com/office/powerpoint/2010/main" val="9740963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729" y="0"/>
            <a:ext cx="8596668" cy="1320800"/>
          </a:xfrm>
        </p:spPr>
        <p:txBody>
          <a:bodyPr>
            <a:normAutofit fontScale="90000"/>
          </a:bodyPr>
          <a:lstStyle/>
          <a:p>
            <a:pPr algn="ctr">
              <a:lnSpc>
                <a:spcPct val="115000"/>
              </a:lnSpc>
              <a:spcBef>
                <a:spcPts val="0"/>
              </a:spcBef>
              <a:spcAft>
                <a:spcPts val="1000"/>
              </a:spcAft>
            </a:pPr>
            <a:r>
              <a:rPr lang="fa-IR" b="1" dirty="0">
                <a:solidFill>
                  <a:srgbClr val="0F7698"/>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تشنج در کودکان </a:t>
            </a:r>
            <a:r>
              <a:rPr lang="en-US" b="1" dirty="0">
                <a:solidFill>
                  <a:srgbClr val="0F7698"/>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b="1" dirty="0">
                <a:solidFill>
                  <a:srgbClr val="0F7698"/>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b="1" dirty="0">
              <a:solidFill>
                <a:srgbClr val="0F7698"/>
              </a:solidFill>
              <a:effectLst>
                <a:outerShdw blurRad="38100" dist="38100" dir="2700000" algn="tl">
                  <a:srgbClr val="000000">
                    <a:alpha val="43137"/>
                  </a:srgbClr>
                </a:outerShdw>
              </a:effectLst>
              <a:cs typeface="B Titr" panose="00000700000000000000" pitchFamily="2" charset="-78"/>
            </a:endParaRPr>
          </a:p>
        </p:txBody>
      </p:sp>
      <p:sp>
        <p:nvSpPr>
          <p:cNvPr id="3" name="Rectangle 2"/>
          <p:cNvSpPr/>
          <p:nvPr/>
        </p:nvSpPr>
        <p:spPr>
          <a:xfrm>
            <a:off x="1520042" y="1225797"/>
            <a:ext cx="9915897" cy="2330895"/>
          </a:xfrm>
          <a:prstGeom prst="rect">
            <a:avLst/>
          </a:prstGeom>
        </p:spPr>
        <p:txBody>
          <a:bodyPr wrap="square">
            <a:spAutoFit/>
          </a:bodyPr>
          <a:lstStyle/>
          <a:p>
            <a:pPr algn="just" rtl="1">
              <a:lnSpc>
                <a:spcPct val="115000"/>
              </a:lnSpc>
              <a:spcAft>
                <a:spcPts val="1000"/>
              </a:spcAft>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دلیل شایع تشنج کودکان تب است.</a:t>
            </a:r>
          </a:p>
          <a:p>
            <a:pPr algn="just" rtl="1">
              <a:lnSpc>
                <a:spcPct val="115000"/>
              </a:lnSpc>
              <a:spcAft>
                <a:spcPts val="1000"/>
              </a:spcAft>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حدود 2 تا 5 درصد کودکان 6 ماه تا 5 سال را درگیر می کند.</a:t>
            </a:r>
          </a:p>
          <a:p>
            <a:pPr algn="just" rtl="1">
              <a:lnSpc>
                <a:spcPct val="115000"/>
              </a:lnSpc>
              <a:spcAft>
                <a:spcPts val="1000"/>
              </a:spcAft>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تب عمدتا به دنبال عفونت های ناشی از </a:t>
            </a:r>
            <a:r>
              <a:rPr lang="fa-IR" sz="2800" u="sng" dirty="0">
                <a:solidFill>
                  <a:srgbClr val="000000"/>
                </a:solidFill>
                <a:latin typeface="Calibri" panose="020F0502020204030204" pitchFamily="34" charset="0"/>
                <a:ea typeface="Calibri" panose="020F0502020204030204" pitchFamily="34" charset="0"/>
                <a:cs typeface="B Nazanin" panose="00000400000000000000" pitchFamily="2" charset="-78"/>
              </a:rPr>
              <a:t>سرماخوردگی</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عفونت های </a:t>
            </a:r>
            <a:r>
              <a:rPr lang="fa-IR" sz="2800" u="sng" dirty="0">
                <a:solidFill>
                  <a:srgbClr val="000000"/>
                </a:solidFill>
                <a:latin typeface="Calibri" panose="020F0502020204030204" pitchFamily="34" charset="0"/>
                <a:ea typeface="Calibri" panose="020F0502020204030204" pitchFamily="34" charset="0"/>
                <a:cs typeface="B Nazanin" panose="00000400000000000000" pitchFamily="2" charset="-78"/>
              </a:rPr>
              <a:t>گوارشی (</a:t>
            </a:r>
            <a:r>
              <a:rPr lang="en-US" sz="2800" u="sng" dirty="0">
                <a:solidFill>
                  <a:srgbClr val="000000"/>
                </a:solidFill>
                <a:latin typeface="Calibri" panose="020F0502020204030204" pitchFamily="34" charset="0"/>
                <a:ea typeface="Calibri" panose="020F0502020204030204" pitchFamily="34" charset="0"/>
                <a:cs typeface="B Nazanin" panose="00000400000000000000" pitchFamily="2" charset="-78"/>
              </a:rPr>
              <a:t>GE</a:t>
            </a:r>
            <a:r>
              <a:rPr lang="fa-IR" sz="2800" u="sng"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و عفونت های </a:t>
            </a:r>
            <a:r>
              <a:rPr lang="fa-IR" sz="2800" u="sng" dirty="0">
                <a:solidFill>
                  <a:srgbClr val="000000"/>
                </a:solidFill>
                <a:latin typeface="Calibri" panose="020F0502020204030204" pitchFamily="34" charset="0"/>
                <a:ea typeface="Calibri" panose="020F0502020204030204" pitchFamily="34" charset="0"/>
                <a:cs typeface="B Nazanin" panose="00000400000000000000" pitchFamily="2" charset="-78"/>
              </a:rPr>
              <a:t>ادراری</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روی می دهد. </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1235034" y="4138189"/>
            <a:ext cx="10200905" cy="941796"/>
          </a:xfrm>
          <a:prstGeom prst="rect">
            <a:avLst/>
          </a:prstGeom>
        </p:spPr>
        <p:txBody>
          <a:bodyPr wrap="square">
            <a:spAutoFit/>
          </a:bodyPr>
          <a:lstStyle/>
          <a:p>
            <a:pPr marL="342900" indent="-342900" algn="just" rtl="1">
              <a:lnSpc>
                <a:spcPct val="115000"/>
              </a:lnSpc>
              <a:spcAft>
                <a:spcPts val="1000"/>
              </a:spcAft>
              <a:buFont typeface="Wingdings" panose="05000000000000000000" pitchFamily="2" charset="2"/>
              <a:buChar char="v"/>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نکته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سنکوپ</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شایعترین وضعیتی است که ممکن است با تشنج اشتباه شود. البته معمولا قبل از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سینکوپ</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دیزینس</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ضعف، دید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تونلی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رنگ پریدگی و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دیافورز</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وجود دارد و بعد از آن هم پست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ایکتال</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وجود ندارد.</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17357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769" y="520011"/>
            <a:ext cx="10515600" cy="1325563"/>
          </a:xfrm>
        </p:spPr>
        <p:txBody>
          <a:bodyPr>
            <a:noAutofit/>
          </a:bodyPr>
          <a:lstStyle/>
          <a:p>
            <a:pPr lvl="0" algn="r" rtl="0">
              <a:spcBef>
                <a:spcPts val="0"/>
              </a:spcBef>
            </a:pPr>
            <a:r>
              <a:rPr lang="fa-IR" sz="28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  </a:t>
            </a:r>
            <a:r>
              <a:rPr lang="en-US" sz="28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8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r>
              <a:rPr lang="en-US" sz="2800" b="1" kern="0" dirty="0">
                <a:solidFill>
                  <a:srgbClr val="5FCBEF">
                    <a:lumMod val="50000"/>
                  </a:srgbClr>
                </a:solidFill>
                <a:effectLst>
                  <a:outerShdw blurRad="38100" dist="38100" dir="2700000" algn="tl">
                    <a:srgbClr val="000000">
                      <a:alpha val="43137"/>
                    </a:srgbClr>
                  </a:outerShdw>
                </a:effectLst>
                <a:ea typeface="+mn-ea"/>
                <a:cs typeface="B Titr" panose="00000700000000000000" pitchFamily="2" charset="-78"/>
              </a:rPr>
              <a:t/>
            </a:r>
            <a:br>
              <a:rPr lang="en-US" sz="2800" b="1" kern="0" dirty="0">
                <a:solidFill>
                  <a:srgbClr val="5FCBEF">
                    <a:lumMod val="50000"/>
                  </a:srgbClr>
                </a:solidFill>
                <a:effectLst>
                  <a:outerShdw blurRad="38100" dist="38100" dir="2700000" algn="tl">
                    <a:srgbClr val="000000">
                      <a:alpha val="43137"/>
                    </a:srgbClr>
                  </a:outerShdw>
                </a:effectLst>
                <a:ea typeface="+mn-ea"/>
                <a:cs typeface="B Titr" panose="00000700000000000000" pitchFamily="2" charset="-78"/>
              </a:rPr>
            </a:br>
            <a:r>
              <a:rPr lang="en-US" sz="2800" dirty="0">
                <a:solidFill>
                  <a:prstClr val="black"/>
                </a:solidFill>
                <a:ea typeface="+mn-ea"/>
                <a:cs typeface="+mn-cs"/>
              </a:rPr>
              <a:t/>
            </a:r>
            <a:br>
              <a:rPr lang="en-US" sz="2800" dirty="0">
                <a:solidFill>
                  <a:prstClr val="black"/>
                </a:solidFill>
                <a:ea typeface="+mn-ea"/>
                <a:cs typeface="+mn-cs"/>
              </a:rPr>
            </a:br>
            <a:r>
              <a:rPr lang="en-US" sz="2800" dirty="0">
                <a:solidFill>
                  <a:prstClr val="black"/>
                </a:solidFill>
                <a:ea typeface="+mn-ea"/>
                <a:cs typeface="+mn-cs"/>
              </a:rPr>
              <a:t/>
            </a:r>
            <a:br>
              <a:rPr lang="en-US" sz="2800" dirty="0">
                <a:solidFill>
                  <a:prstClr val="black"/>
                </a:solidFill>
                <a:ea typeface="+mn-ea"/>
                <a:cs typeface="+mn-cs"/>
              </a:rPr>
            </a:br>
            <a:endParaRPr lang="en-US" sz="2800" dirty="0"/>
          </a:p>
        </p:txBody>
      </p:sp>
      <p:sp>
        <p:nvSpPr>
          <p:cNvPr id="3" name="Rectangle 2"/>
          <p:cNvSpPr/>
          <p:nvPr/>
        </p:nvSpPr>
        <p:spPr>
          <a:xfrm>
            <a:off x="1935647" y="1845574"/>
            <a:ext cx="9660080" cy="3821559"/>
          </a:xfrm>
          <a:prstGeom prst="rect">
            <a:avLst/>
          </a:prstGeom>
        </p:spPr>
        <p:txBody>
          <a:bodyPr wrap="none">
            <a:spAutoFit/>
          </a:bodyPr>
          <a:lstStyle/>
          <a:p>
            <a:pPr marR="0" lvl="0" algn="just" rtl="1">
              <a:lnSpc>
                <a:spcPct val="115000"/>
              </a:lnSpc>
              <a:spcBef>
                <a:spcPts val="0"/>
              </a:spcBef>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شیرخواران (1 تا 5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ماهگی</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 :</a:t>
            </a:r>
          </a:p>
          <a:p>
            <a:pPr marR="0" lvl="0" algn="just" rtl="1">
              <a:lnSpc>
                <a:spcPct val="115000"/>
              </a:lnSpc>
              <a:spcBef>
                <a:spcPts val="0"/>
              </a:spcBef>
              <a:spcAft>
                <a:spcPts val="1000"/>
              </a:spcAft>
            </a:pP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وزن نوزاد باید تا 5 الی 6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ماهگی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دو برابر شده باشد.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شیرخواران در این دوران باید بتوانند حرکات دیگران را با چشم دنبال کنند.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کنترل عضلات از سمت سر به طرف پایین پیشرفت می کند.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شخصیت شیرخوار در این مرحله عمدتا بر محور والدین یا پرستاران است و شرح حال هم باید از این افراد گرفته شود.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0255022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375" y="233547"/>
            <a:ext cx="8596668" cy="1320800"/>
          </a:xfrm>
        </p:spPr>
        <p:txBody>
          <a:bodyPr>
            <a:normAutofit/>
          </a:bodyPr>
          <a:lstStyle/>
          <a:p>
            <a:pPr algn="ctr"/>
            <a:r>
              <a:rPr lang="fa-IR" sz="3200" b="1" dirty="0">
                <a:solidFill>
                  <a:srgbClr val="0F7698"/>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اقدامات درمانی تشنج</a:t>
            </a:r>
            <a:endParaRPr lang="en-US" sz="3200" b="1" dirty="0">
              <a:solidFill>
                <a:srgbClr val="0F7698"/>
              </a:solidFill>
              <a:effectLst>
                <a:outerShdw blurRad="38100" dist="38100" dir="2700000" algn="tl">
                  <a:srgbClr val="000000">
                    <a:alpha val="43137"/>
                  </a:srgbClr>
                </a:outerShdw>
              </a:effectLst>
              <a:cs typeface="B Titr" panose="00000700000000000000" pitchFamily="2" charset="-78"/>
            </a:endParaRPr>
          </a:p>
        </p:txBody>
      </p:sp>
      <p:sp>
        <p:nvSpPr>
          <p:cNvPr id="3" name="Rectangle 2"/>
          <p:cNvSpPr/>
          <p:nvPr/>
        </p:nvSpPr>
        <p:spPr>
          <a:xfrm>
            <a:off x="890649" y="1492429"/>
            <a:ext cx="10533414" cy="4940840"/>
          </a:xfrm>
          <a:prstGeom prst="rect">
            <a:avLst/>
          </a:prstGeom>
        </p:spPr>
        <p:txBody>
          <a:bodyPr wrap="square">
            <a:spAutoFit/>
          </a:bodyPr>
          <a:lstStyle/>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قرار دادن کودک در وضعیت پهلوی چپ</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حفظ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ABC</a:t>
            </a:r>
            <a:endPar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باز بودن راه هوایی </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تجویز اکسیژن مکمل در سطح 95 درصد و بالاتر </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صورت نارسایی یا ایست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تنفسی،عمل</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تهویه با استفاده از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BMV</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حفظ گردش خون</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Ø"/>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بعد از ارزیابی و حفظ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ABC</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کودک :</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کاهش دمای بدن تا نزدیک به حالت نرمال (37</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درجه ) (انجام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پاوشویه</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استفاده از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دروهای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تب بر)</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2615616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ct val="115000"/>
              </a:lnSpc>
              <a:spcBef>
                <a:spcPts val="0"/>
              </a:spcBef>
              <a:spcAft>
                <a:spcPts val="1000"/>
              </a:spcAft>
            </a:pPr>
            <a:r>
              <a:rPr lang="fa-IR" b="1" dirty="0">
                <a:solidFill>
                  <a:srgbClr val="0F7698"/>
                </a:solidFill>
                <a:latin typeface="Calibri" panose="020F0502020204030204" pitchFamily="34" charset="0"/>
                <a:ea typeface="Calibri" panose="020F0502020204030204" pitchFamily="34" charset="0"/>
                <a:cs typeface="B Titr" panose="00000700000000000000" pitchFamily="2" charset="-78"/>
              </a:rPr>
              <a:t>دیابت در اطفال</a:t>
            </a:r>
            <a:r>
              <a:rPr lang="en-US" b="1" dirty="0">
                <a:solidFill>
                  <a:srgbClr val="0F7698"/>
                </a:solidFill>
                <a:latin typeface="Calibri" panose="020F0502020204030204" pitchFamily="34" charset="0"/>
                <a:ea typeface="Calibri" panose="020F0502020204030204" pitchFamily="34" charset="0"/>
                <a:cs typeface="B Titr" panose="00000700000000000000" pitchFamily="2" charset="-78"/>
              </a:rPr>
              <a:t/>
            </a:r>
            <a:br>
              <a:rPr lang="en-US" b="1" dirty="0">
                <a:solidFill>
                  <a:srgbClr val="0F7698"/>
                </a:solidFill>
                <a:latin typeface="Calibri" panose="020F0502020204030204" pitchFamily="34" charset="0"/>
                <a:ea typeface="Calibri" panose="020F0502020204030204" pitchFamily="34" charset="0"/>
                <a:cs typeface="B Titr" panose="00000700000000000000" pitchFamily="2" charset="-78"/>
              </a:rPr>
            </a:br>
            <a:endParaRPr lang="en-US" b="1" dirty="0">
              <a:solidFill>
                <a:srgbClr val="0F7698"/>
              </a:solidFill>
              <a:cs typeface="B Titr" panose="00000700000000000000" pitchFamily="2" charset="-78"/>
            </a:endParaRPr>
          </a:p>
        </p:txBody>
      </p:sp>
      <p:sp>
        <p:nvSpPr>
          <p:cNvPr id="3" name="Rectangle 2"/>
          <p:cNvSpPr/>
          <p:nvPr/>
        </p:nvSpPr>
        <p:spPr>
          <a:xfrm>
            <a:off x="838200" y="1802029"/>
            <a:ext cx="10798992" cy="2677656"/>
          </a:xfrm>
          <a:prstGeom prst="rect">
            <a:avLst/>
          </a:prstGeom>
        </p:spPr>
        <p:txBody>
          <a:bodyPr wrap="square">
            <a:spAutoFit/>
          </a:bodyPr>
          <a:lstStyle/>
          <a:p>
            <a:pPr marL="285750" indent="-285750" algn="r" rtl="1">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بیماری دیابت در کودکان معمولا از نوع دیابت نوع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I</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یا دیابت وابسته به انسولین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IDDM</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 </a:t>
            </a:r>
          </a:p>
          <a:p>
            <a:pPr marL="285750" indent="-285750" algn="r" rtl="1">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از طرفی هم شیوع دیابت نوع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II</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یا دیابت غیر وابسته به انسولین، به دلیل نرخ بالای چاقی در جوامع رو به افزایش است </a:t>
            </a:r>
          </a:p>
          <a:p>
            <a:pPr algn="r" rtl="1"/>
            <a:endPar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indent="-285750" algn="r" rtl="1">
              <a:buFont typeface="Wingdings" panose="05000000000000000000" pitchFamily="2" charset="2"/>
              <a:buChar char="Ø"/>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اورژانس های دیابت در کودکان:</a:t>
            </a:r>
          </a:p>
          <a:p>
            <a:pPr algn="r" rtl="1"/>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هایپرگلیسمی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algn="r" rtl="1"/>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هیپوگلیسمی</a:t>
            </a:r>
            <a:endParaRPr lang="en-US" sz="2400" dirty="0">
              <a:cs typeface="B Nazanin" panose="00000400000000000000" pitchFamily="2" charset="-78"/>
            </a:endParaRPr>
          </a:p>
        </p:txBody>
      </p:sp>
    </p:spTree>
    <p:extLst>
      <p:ext uri="{BB962C8B-B14F-4D97-AF65-F5344CB8AC3E}">
        <p14:creationId xmlns:p14="http://schemas.microsoft.com/office/powerpoint/2010/main" val="37354349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859" y="98362"/>
            <a:ext cx="8596668" cy="1320800"/>
          </a:xfrm>
        </p:spPr>
        <p:txBody>
          <a:bodyPr/>
          <a:lstStyle/>
          <a:p>
            <a:pPr algn="ctr"/>
            <a:r>
              <a:rPr lang="fa-IR" b="1" dirty="0">
                <a:solidFill>
                  <a:srgbClr val="0F7698"/>
                </a:solidFill>
                <a:effectLst>
                  <a:outerShdw blurRad="38100" dist="38100" dir="2700000" algn="tl">
                    <a:srgbClr val="000000">
                      <a:alpha val="43137"/>
                    </a:srgbClr>
                  </a:outerShdw>
                </a:effectLst>
                <a:cs typeface="B Titr" panose="00000700000000000000" pitchFamily="2" charset="-78"/>
              </a:rPr>
              <a:t>علائم در اورژانس های دیابت</a:t>
            </a:r>
            <a:endParaRPr lang="en-US" b="1" dirty="0">
              <a:solidFill>
                <a:srgbClr val="0F7698"/>
              </a:solidFill>
              <a:effectLst>
                <a:outerShdw blurRad="38100" dist="38100" dir="2700000" algn="tl">
                  <a:srgbClr val="000000">
                    <a:alpha val="43137"/>
                  </a:srgbClr>
                </a:outerShdw>
              </a:effectLst>
              <a:cs typeface="B Titr" panose="00000700000000000000" pitchFamily="2" charset="-78"/>
            </a:endParaRPr>
          </a:p>
        </p:txBody>
      </p:sp>
      <p:sp>
        <p:nvSpPr>
          <p:cNvPr id="3" name="Rectangle 2"/>
          <p:cNvSpPr/>
          <p:nvPr/>
        </p:nvSpPr>
        <p:spPr>
          <a:xfrm>
            <a:off x="2980707" y="1415203"/>
            <a:ext cx="8668987" cy="2233432"/>
          </a:xfrm>
          <a:prstGeom prst="rect">
            <a:avLst/>
          </a:prstGeom>
        </p:spPr>
        <p:txBody>
          <a:bodyPr wrap="square">
            <a:spAutoFit/>
          </a:bodyPr>
          <a:lstStyle/>
          <a:p>
            <a:pPr marL="285750" lvl="0" indent="-285750" algn="just" rtl="1">
              <a:lnSpc>
                <a:spcPct val="115000"/>
              </a:lnSpc>
              <a:spcAft>
                <a:spcPts val="1000"/>
              </a:spcAft>
              <a:buFont typeface="Wingdings" panose="05000000000000000000" pitchFamily="2" charset="2"/>
              <a:buChar char="q"/>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هایپرگلایسمی :</a:t>
            </a:r>
          </a:p>
          <a:p>
            <a:pPr lvl="0" algn="just" rtl="1">
              <a:lnSpc>
                <a:spcPct val="115000"/>
              </a:lnSpc>
              <a:spcAft>
                <a:spcPts val="1000"/>
              </a:spcAft>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شروع با ضعف و بیحالی،  تحریک پذیر ی و یا شکایت از استفراغ و درد شکم</a:t>
            </a:r>
          </a:p>
          <a:p>
            <a:pPr lvl="0" algn="just" rtl="1">
              <a:lnSpc>
                <a:spcPct val="115000"/>
              </a:lnSpc>
              <a:spcAft>
                <a:spcPts val="1000"/>
              </a:spcAft>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به دنبال آن کاهش سطح هوشیاری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وهمچنین</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اختلال</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تنفسی به صورت تنفس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کاسمال</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همراه با بوی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کتون</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استون</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lvl="0" algn="just" rtl="1">
              <a:lnSpc>
                <a:spcPct val="115000"/>
              </a:lnSpc>
              <a:spcAft>
                <a:spcPts val="1000"/>
              </a:spcAft>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در کودک مبتلا به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هایپرگلیسمی</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باید به دنبال علائم دهیدراتاسیون شدید بود. </a:t>
            </a:r>
          </a:p>
          <a:p>
            <a:pPr lvl="0" algn="just" rtl="1">
              <a:lnSpc>
                <a:spcPct val="115000"/>
              </a:lnSpc>
              <a:spcAft>
                <a:spcPts val="1000"/>
              </a:spcAft>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به علاوه ممکن است بیمار دچار عفونت به خصوص عفونت در مجاری ادراری یا تنفسی و گوارشی شده باشد.</a:t>
            </a:r>
            <a:endParaRPr lang="en-US" dirty="0">
              <a:solidFill>
                <a:prstClr val="black"/>
              </a:solidFill>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3539473" y="3766384"/>
            <a:ext cx="7872714" cy="3091616"/>
          </a:xfrm>
          <a:prstGeom prst="rect">
            <a:avLst/>
          </a:prstGeom>
        </p:spPr>
        <p:txBody>
          <a:bodyPr wrap="square">
            <a:spAutoFit/>
          </a:bodyPr>
          <a:lstStyle/>
          <a:p>
            <a:pPr marL="285750" lvl="0" indent="-285750" algn="just" rtl="1">
              <a:lnSpc>
                <a:spcPct val="115000"/>
              </a:lnSpc>
              <a:spcAft>
                <a:spcPts val="1000"/>
              </a:spcAft>
              <a:buFont typeface="Wingdings" panose="05000000000000000000" pitchFamily="2" charset="2"/>
              <a:buChar char="q"/>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هایپوگلایسمی :</a:t>
            </a:r>
          </a:p>
          <a:p>
            <a:pPr lvl="0" algn="just" rtl="1">
              <a:lnSpc>
                <a:spcPct val="115000"/>
              </a:lnSpc>
              <a:spcAft>
                <a:spcPts val="1000"/>
              </a:spcAft>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ضعف و بیحالی</a:t>
            </a:r>
          </a:p>
          <a:p>
            <a:pPr lvl="0" algn="just" rtl="1">
              <a:lnSpc>
                <a:spcPct val="115000"/>
              </a:lnSpc>
              <a:spcAft>
                <a:spcPts val="1000"/>
              </a:spcAft>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تحریک پذیری</a:t>
            </a:r>
          </a:p>
          <a:p>
            <a:pPr lvl="0" algn="just" rtl="1">
              <a:lnSpc>
                <a:spcPct val="115000"/>
              </a:lnSpc>
              <a:spcAft>
                <a:spcPts val="1000"/>
              </a:spcAft>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تغییرات رفتاری</a:t>
            </a:r>
          </a:p>
          <a:p>
            <a:pPr lvl="0" algn="just" rtl="1">
              <a:lnSpc>
                <a:spcPct val="115000"/>
              </a:lnSpc>
              <a:spcAft>
                <a:spcPts val="1000"/>
              </a:spcAft>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رنگ پریدگی و سرد شدن پوست</a:t>
            </a:r>
          </a:p>
          <a:p>
            <a:pPr lvl="0" algn="just" rtl="1">
              <a:lnSpc>
                <a:spcPct val="115000"/>
              </a:lnSpc>
              <a:spcAft>
                <a:spcPts val="1000"/>
              </a:spcAft>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تشنج و کاهش سطح هوشیاری</a:t>
            </a:r>
          </a:p>
          <a:p>
            <a:pPr lvl="0" algn="just" rtl="1">
              <a:lnSpc>
                <a:spcPct val="115000"/>
              </a:lnSpc>
              <a:spcAft>
                <a:spcPts val="1000"/>
              </a:spcAft>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dirty="0">
              <a:solidFill>
                <a:prstClr val="black"/>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6286217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9494"/>
            <a:ext cx="10515600" cy="1325563"/>
          </a:xfrm>
        </p:spPr>
        <p:txBody>
          <a:bodyPr>
            <a:normAutofit/>
          </a:bodyPr>
          <a:lstStyle/>
          <a:p>
            <a:pPr algn="ctr"/>
            <a:r>
              <a:rPr lang="fa-IR" sz="3200" dirty="0">
                <a:solidFill>
                  <a:srgbClr val="0F7698"/>
                </a:solidFill>
                <a:latin typeface="Calibri" panose="020F0502020204030204" pitchFamily="34" charset="0"/>
                <a:ea typeface="Calibri" panose="020F0502020204030204" pitchFamily="34" charset="0"/>
                <a:cs typeface="B Titr" panose="00000700000000000000" pitchFamily="2" charset="-78"/>
              </a:rPr>
              <a:t>اقدامات درمانی در اورژانس های دیابت</a:t>
            </a:r>
            <a:endParaRPr lang="en-US" sz="3200" dirty="0">
              <a:solidFill>
                <a:srgbClr val="0F7698"/>
              </a:solidFill>
              <a:cs typeface="B Titr" panose="00000700000000000000" pitchFamily="2" charset="-78"/>
            </a:endParaRPr>
          </a:p>
        </p:txBody>
      </p:sp>
      <p:sp>
        <p:nvSpPr>
          <p:cNvPr id="3" name="Rectangle 2"/>
          <p:cNvSpPr/>
          <p:nvPr/>
        </p:nvSpPr>
        <p:spPr>
          <a:xfrm>
            <a:off x="2980706" y="1340196"/>
            <a:ext cx="8668987" cy="4701800"/>
          </a:xfrm>
          <a:prstGeom prst="rect">
            <a:avLst/>
          </a:prstGeom>
        </p:spPr>
        <p:txBody>
          <a:bodyPr wrap="square">
            <a:spAutoFit/>
          </a:bodyPr>
          <a:lstStyle/>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حفظ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ABC</a:t>
            </a:r>
            <a:endPar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باز بودن راه هوایی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تجویز اکسیژن مکمل در سطح 95 درصد و بالاتر</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در صورت نارسایی یا ایست تنفسی ، عمل تهویه با استفاده از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BMV</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حفظ گردش خون</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هایپوگلایسمی کودکان از </a:t>
            </a:r>
            <a:r>
              <a:rPr lang="fa-IR" sz="2400" u="sng" dirty="0" err="1">
                <a:solidFill>
                  <a:srgbClr val="000000"/>
                </a:solidFill>
                <a:latin typeface="Calibri" panose="020F0502020204030204" pitchFamily="34" charset="0"/>
                <a:ea typeface="Calibri" panose="020F0502020204030204" pitchFamily="34" charset="0"/>
                <a:cs typeface="B Nazanin" panose="00000400000000000000" pitchFamily="2" charset="-78"/>
              </a:rPr>
              <a:t>دکستروز</a:t>
            </a:r>
            <a:r>
              <a:rPr lang="fa-IR" sz="2400" u="sng" dirty="0">
                <a:solidFill>
                  <a:srgbClr val="000000"/>
                </a:solidFill>
                <a:latin typeface="Calibri" panose="020F0502020204030204" pitchFamily="34" charset="0"/>
                <a:ea typeface="Calibri" panose="020F0502020204030204" pitchFamily="34" charset="0"/>
                <a:cs typeface="B Nazanin" panose="00000400000000000000" pitchFamily="2" charset="-78"/>
              </a:rPr>
              <a:t> 20 درصد با دوز </a:t>
            </a:r>
            <a:r>
              <a:rPr lang="en-US" sz="2400" u="sng" dirty="0">
                <a:solidFill>
                  <a:srgbClr val="000000"/>
                </a:solidFill>
                <a:latin typeface="Calibri" panose="020F0502020204030204" pitchFamily="34" charset="0"/>
                <a:ea typeface="Calibri" panose="020F0502020204030204" pitchFamily="34" charset="0"/>
                <a:cs typeface="B Nazanin" panose="00000400000000000000" pitchFamily="2" charset="-78"/>
              </a:rPr>
              <a:t>gr/kg</a:t>
            </a:r>
            <a:r>
              <a:rPr lang="fa-IR" sz="2400" u="sng" dirty="0">
                <a:solidFill>
                  <a:srgbClr val="000000"/>
                </a:solidFill>
                <a:latin typeface="Calibri" panose="020F0502020204030204" pitchFamily="34" charset="0"/>
                <a:ea typeface="Calibri" panose="020F0502020204030204" pitchFamily="34" charset="0"/>
                <a:cs typeface="B Nazanin" panose="00000400000000000000" pitchFamily="2" charset="-78"/>
              </a:rPr>
              <a:t>1- 0.5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استفاده کنید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از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دکستروز</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10 درصد در مورد نوزادان استفاده کنید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r" rtl="1">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هایپرگلایسمی کودکان به دلیل احتمال دهیدراتاسیون شدید کودک، در صورت فاصله زیاد و طولانی تا مرکز درمانی، مایعات (نرمال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سالین</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)تجویز کنید</a:t>
            </a:r>
            <a:endParaRPr lang="en-US" sz="2400" dirty="0"/>
          </a:p>
        </p:txBody>
      </p:sp>
    </p:spTree>
    <p:extLst>
      <p:ext uri="{BB962C8B-B14F-4D97-AF65-F5344CB8AC3E}">
        <p14:creationId xmlns:p14="http://schemas.microsoft.com/office/powerpoint/2010/main" val="41774930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365125"/>
            <a:ext cx="11542815" cy="1325563"/>
          </a:xfrm>
        </p:spPr>
        <p:txBody>
          <a:bodyPr/>
          <a:lstStyle/>
          <a:p>
            <a:pPr algn="ctr"/>
            <a:r>
              <a:rPr lang="fa-IR" b="1" dirty="0">
                <a:solidFill>
                  <a:srgbClr val="0070C0"/>
                </a:solidFill>
                <a:cs typeface="B Titr" panose="00000700000000000000" pitchFamily="2" charset="-78"/>
              </a:rPr>
              <a:t>اورژانس های پیش بیمارستانی سالمندان </a:t>
            </a:r>
            <a:endParaRPr lang="en-US" b="1" dirty="0">
              <a:solidFill>
                <a:srgbClr val="0070C0"/>
              </a:solidFill>
              <a:cs typeface="B Titr" panose="00000700000000000000" pitchFamily="2" charset="-78"/>
            </a:endParaRPr>
          </a:p>
        </p:txBody>
      </p:sp>
      <p:pic>
        <p:nvPicPr>
          <p:cNvPr id="5" name="Picture 3">
            <a:extLst>
              <a:ext uri="{FF2B5EF4-FFF2-40B4-BE49-F238E27FC236}">
                <a16:creationId xmlns:a16="http://schemas.microsoft.com/office/drawing/2014/main" xmlns="" id="{5E1291DB-2E41-8643-AFBC-51C7ACA98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0911" y="4509097"/>
            <a:ext cx="2297112"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4453" y="2054431"/>
            <a:ext cx="6701956" cy="321821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1901617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5B4AC-CD8D-964B-BB0E-12C1FD7F57F9}"/>
              </a:ext>
            </a:extLst>
          </p:cNvPr>
          <p:cNvSpPr>
            <a:spLocks noGrp="1"/>
          </p:cNvSpPr>
          <p:nvPr>
            <p:ph type="title"/>
          </p:nvPr>
        </p:nvSpPr>
        <p:spPr/>
        <p:txBody>
          <a:bodyPr/>
          <a:lstStyle/>
          <a:p>
            <a:pPr algn="ctr" defTabSz="914400" rtl="1" eaLnBrk="1" latinLnBrk="0" hangingPunct="1">
              <a:lnSpc>
                <a:spcPct val="90000"/>
              </a:lnSpc>
              <a:spcBef>
                <a:spcPct val="0"/>
              </a:spcBef>
              <a:buNone/>
            </a:pPr>
            <a:r>
              <a:rPr lang="fa-IR" dirty="0">
                <a:latin typeface="B Nazanin" pitchFamily="2" charset="-78"/>
                <a:cs typeface="B Titr" panose="00000700000000000000" pitchFamily="2" charset="-78"/>
              </a:rPr>
              <a:t>مقدمه</a:t>
            </a:r>
            <a:endParaRPr lang="en-US"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63BFFCF7-E476-E04C-8752-0D62E20D6AB6}"/>
              </a:ext>
            </a:extLst>
          </p:cNvPr>
          <p:cNvSpPr>
            <a:spLocks noGrp="1"/>
          </p:cNvSpPr>
          <p:nvPr>
            <p:ph idx="1"/>
          </p:nvPr>
        </p:nvSpPr>
        <p:spPr/>
        <p:txBody>
          <a:bodyPr>
            <a:normAutofit/>
          </a:bodyPr>
          <a:lstStyle/>
          <a:p>
            <a:pPr marL="0" indent="0" algn="r" rtl="1">
              <a:buNone/>
            </a:pPr>
            <a:r>
              <a:rPr lang="fa-IR" sz="2000" b="1" dirty="0">
                <a:latin typeface="B Nazanin" pitchFamily="2" charset="-78"/>
                <a:cs typeface="B Nazanin" pitchFamily="2" charset="-78"/>
              </a:rPr>
              <a:t> </a:t>
            </a:r>
            <a:endParaRPr lang="en-US" sz="2000" dirty="0">
              <a:latin typeface="B Nazanin" pitchFamily="2" charset="-78"/>
              <a:cs typeface="B Nazanin" pitchFamily="2" charset="-78"/>
            </a:endParaRPr>
          </a:p>
          <a:p>
            <a:pPr marL="0" indent="0" algn="r" rtl="1">
              <a:buNone/>
            </a:pPr>
            <a:r>
              <a:rPr lang="fa-IR" sz="2000" dirty="0">
                <a:latin typeface="B Nazanin" pitchFamily="2" charset="-78"/>
                <a:cs typeface="B Nazanin" pitchFamily="2" charset="-78"/>
              </a:rPr>
              <a:t>پیشرفت های علم پزشکی و افزایش آگاهی در مورد روش های زندگی سالمتر در طی چند دهه گذشته از یک طرف، و کاهش میزان باروری از طرف دیگر، منجر به افزایش قابل توجهی در رشد جمعیتی گروه سالمندان و بالاتر  شده </a:t>
            </a:r>
            <a:r>
              <a:rPr lang="en-US" sz="2000" dirty="0">
                <a:latin typeface="B Nazanin" pitchFamily="2" charset="-78"/>
                <a:cs typeface="B Nazanin" pitchFamily="2" charset="-78"/>
              </a:rPr>
              <a:t>.</a:t>
            </a:r>
          </a:p>
          <a:p>
            <a:pPr marL="0" indent="0" algn="r" rtl="1">
              <a:buNone/>
            </a:pPr>
            <a:endParaRPr lang="en-US" sz="2000" dirty="0">
              <a:latin typeface="B Nazanin" pitchFamily="2" charset="-78"/>
              <a:cs typeface="B Nazanin" pitchFamily="2" charset="-78"/>
            </a:endParaRPr>
          </a:p>
          <a:p>
            <a:pPr marL="0" indent="0" algn="r" rtl="1">
              <a:buNone/>
            </a:pPr>
            <a:endParaRPr lang="en-US" sz="2000" dirty="0">
              <a:latin typeface="B Nazanin" pitchFamily="2" charset="-78"/>
              <a:cs typeface="B Nazanin" pitchFamily="2" charset="-78"/>
            </a:endParaRPr>
          </a:p>
          <a:p>
            <a:pPr marL="0" indent="0" algn="r" rtl="1">
              <a:buNone/>
            </a:pPr>
            <a:r>
              <a:rPr lang="fa-IR" sz="2000" dirty="0">
                <a:latin typeface="B Nazanin" pitchFamily="2" charset="-78"/>
                <a:cs typeface="B Nazanin" pitchFamily="2" charset="-78"/>
              </a:rPr>
              <a:t>سالمندان را به سه گروه اختصاصی طبقه بندی می نمایند : </a:t>
            </a:r>
            <a:endParaRPr lang="en-US" sz="2000" dirty="0">
              <a:latin typeface="B Nazanin" pitchFamily="2" charset="-78"/>
              <a:cs typeface="B Nazanin" pitchFamily="2" charset="-78"/>
            </a:endParaRPr>
          </a:p>
          <a:p>
            <a:pPr marL="0" indent="0" algn="r" rtl="1">
              <a:buNone/>
            </a:pPr>
            <a:r>
              <a:rPr lang="fa-IR" sz="2000" dirty="0">
                <a:latin typeface="B Nazanin" pitchFamily="2" charset="-78"/>
                <a:cs typeface="B Nazanin" pitchFamily="2" charset="-78"/>
              </a:rPr>
              <a:t>1- میانسالان : افراد 50 تا 64 ساله </a:t>
            </a:r>
            <a:endParaRPr lang="en-US" sz="2000" dirty="0">
              <a:latin typeface="B Nazanin" pitchFamily="2" charset="-78"/>
              <a:cs typeface="B Nazanin" pitchFamily="2" charset="-78"/>
            </a:endParaRPr>
          </a:p>
          <a:p>
            <a:pPr marL="0" indent="0" algn="r" rtl="1">
              <a:buNone/>
            </a:pPr>
            <a:r>
              <a:rPr lang="fa-IR" sz="2000" dirty="0">
                <a:latin typeface="B Nazanin" pitchFamily="2" charset="-78"/>
                <a:cs typeface="B Nazanin" pitchFamily="2" charset="-78"/>
              </a:rPr>
              <a:t>2- پیران : 65 تا 79 سال </a:t>
            </a:r>
            <a:endParaRPr lang="en-US" sz="2000" dirty="0">
              <a:latin typeface="B Nazanin" pitchFamily="2" charset="-78"/>
              <a:cs typeface="B Nazanin" pitchFamily="2" charset="-78"/>
            </a:endParaRPr>
          </a:p>
          <a:p>
            <a:pPr marL="0" indent="0" algn="r" rtl="1">
              <a:buNone/>
            </a:pPr>
            <a:r>
              <a:rPr lang="fa-IR" sz="2000" dirty="0">
                <a:latin typeface="B Nazanin" pitchFamily="2" charset="-78"/>
                <a:cs typeface="B Nazanin" pitchFamily="2" charset="-78"/>
              </a:rPr>
              <a:t>3- </a:t>
            </a:r>
            <a:r>
              <a:rPr lang="fa-IR" sz="2000" dirty="0" err="1">
                <a:latin typeface="B Nazanin" pitchFamily="2" charset="-78"/>
                <a:cs typeface="B Nazanin" pitchFamily="2" charset="-78"/>
              </a:rPr>
              <a:t>کهنسالان</a:t>
            </a:r>
            <a:r>
              <a:rPr lang="fa-IR" sz="2000" dirty="0">
                <a:latin typeface="B Nazanin" pitchFamily="2" charset="-78"/>
                <a:cs typeface="B Nazanin" pitchFamily="2" charset="-78"/>
              </a:rPr>
              <a:t> : 80 ساله ها و بالاتر</a:t>
            </a:r>
            <a:endParaRPr lang="en-US" sz="2000" dirty="0">
              <a:latin typeface="B Nazanin" pitchFamily="2" charset="-78"/>
              <a:cs typeface="B Nazanin" pitchFamily="2" charset="-78"/>
            </a:endParaRPr>
          </a:p>
          <a:p>
            <a:pPr marL="0" indent="0" algn="r" rtl="1">
              <a:buNone/>
            </a:pPr>
            <a:endParaRPr lang="en-US" sz="2000" dirty="0">
              <a:latin typeface="B Nazanin" pitchFamily="2" charset="-78"/>
              <a:cs typeface="B Nazanin" pitchFamily="2" charset="-78"/>
            </a:endParaRPr>
          </a:p>
        </p:txBody>
      </p:sp>
    </p:spTree>
    <p:extLst>
      <p:ext uri="{BB962C8B-B14F-4D97-AF65-F5344CB8AC3E}">
        <p14:creationId xmlns:p14="http://schemas.microsoft.com/office/powerpoint/2010/main" val="26615599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636BD6-B4FE-1442-A83E-97B227589C92}"/>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آناتومی و فیزیولوژی پیری</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2F8CDF8B-19C2-5845-8062-739E67F6FA7A}"/>
              </a:ext>
            </a:extLst>
          </p:cNvPr>
          <p:cNvSpPr>
            <a:spLocks noGrp="1"/>
          </p:cNvSpPr>
          <p:nvPr>
            <p:ph idx="1"/>
          </p:nvPr>
        </p:nvSpPr>
        <p:spPr/>
        <p:txBody>
          <a:bodyPr>
            <a:normAutofit fontScale="92500"/>
          </a:bodyPr>
          <a:lstStyle/>
          <a:p>
            <a:pPr marL="0" indent="0" algn="r" rtl="1">
              <a:buNone/>
            </a:pPr>
            <a:r>
              <a:rPr lang="fa-IR" b="1" dirty="0" err="1">
                <a:latin typeface="B Nazanin" pitchFamily="2" charset="-78"/>
                <a:cs typeface="B Nazanin" pitchFamily="2" charset="-78"/>
              </a:rPr>
              <a:t>سیتم</a:t>
            </a:r>
            <a:r>
              <a:rPr lang="fa-IR" b="1" dirty="0">
                <a:latin typeface="B Nazanin" pitchFamily="2" charset="-78"/>
                <a:cs typeface="B Nazanin" pitchFamily="2" charset="-78"/>
              </a:rPr>
              <a:t> حواس :</a:t>
            </a:r>
          </a:p>
          <a:p>
            <a:pPr marL="0" indent="0" algn="r" rtl="1">
              <a:buNone/>
            </a:pPr>
            <a:endParaRPr lang="en-US" dirty="0">
              <a:latin typeface="B Nazanin" pitchFamily="2" charset="-78"/>
              <a:cs typeface="B Nazanin" pitchFamily="2" charset="-78"/>
            </a:endParaRPr>
          </a:p>
          <a:p>
            <a:pPr lvl="0" algn="r" rtl="1"/>
            <a:r>
              <a:rPr lang="fa-IR" b="1" dirty="0">
                <a:latin typeface="B Nazanin" pitchFamily="2" charset="-78"/>
                <a:cs typeface="B Nazanin" pitchFamily="2" charset="-78"/>
              </a:rPr>
              <a:t>ضخیم تر شدن عدسی چشم» </a:t>
            </a:r>
            <a:r>
              <a:rPr lang="fa-IR" dirty="0">
                <a:latin typeface="B Nazanin" pitchFamily="2" charset="-78"/>
                <a:cs typeface="B Nazanin" pitchFamily="2" charset="-78"/>
              </a:rPr>
              <a:t>کاهش تطابق چشم که منجر به مشکل در دید نزدیک می شود.</a:t>
            </a:r>
            <a:endParaRPr lang="en-US" dirty="0">
              <a:latin typeface="B Nazanin" pitchFamily="2" charset="-78"/>
              <a:cs typeface="B Nazanin" pitchFamily="2" charset="-78"/>
            </a:endParaRPr>
          </a:p>
          <a:p>
            <a:pPr lvl="0" algn="r" rtl="1"/>
            <a:r>
              <a:rPr lang="fa-IR" b="1" dirty="0">
                <a:latin typeface="B Nazanin" pitchFamily="2" charset="-78"/>
                <a:cs typeface="B Nazanin" pitchFamily="2" charset="-78"/>
              </a:rPr>
              <a:t>آب مروارید» </a:t>
            </a:r>
            <a:r>
              <a:rPr lang="fa-IR" dirty="0">
                <a:latin typeface="B Nazanin" pitchFamily="2" charset="-78"/>
                <a:cs typeface="B Nazanin" pitchFamily="2" charset="-78"/>
              </a:rPr>
              <a:t>کدر شدن دید، مشکل بینایی</a:t>
            </a:r>
            <a:endParaRPr lang="en-US" dirty="0">
              <a:latin typeface="B Nazanin" pitchFamily="2" charset="-78"/>
              <a:cs typeface="B Nazanin" pitchFamily="2" charset="-78"/>
            </a:endParaRPr>
          </a:p>
          <a:p>
            <a:pPr lvl="0" algn="r" rtl="1"/>
            <a:r>
              <a:rPr lang="fa-IR" b="1" dirty="0" err="1">
                <a:latin typeface="B Nazanin" pitchFamily="2" charset="-78"/>
                <a:cs typeface="B Nazanin" pitchFamily="2" charset="-78"/>
              </a:rPr>
              <a:t>دژنراسیون</a:t>
            </a:r>
            <a:r>
              <a:rPr lang="fa-IR" b="1" dirty="0">
                <a:latin typeface="B Nazanin" pitchFamily="2" charset="-78"/>
                <a:cs typeface="B Nazanin" pitchFamily="2" charset="-78"/>
              </a:rPr>
              <a:t> </a:t>
            </a:r>
            <a:r>
              <a:rPr lang="fa-IR" b="1" dirty="0" err="1">
                <a:latin typeface="B Nazanin" pitchFamily="2" charset="-78"/>
                <a:cs typeface="B Nazanin" pitchFamily="2" charset="-78"/>
              </a:rPr>
              <a:t>ماکولا</a:t>
            </a:r>
            <a:r>
              <a:rPr lang="fa-IR" b="1" dirty="0">
                <a:latin typeface="B Nazanin" pitchFamily="2" charset="-78"/>
                <a:cs typeface="B Nazanin" pitchFamily="2" charset="-78"/>
              </a:rPr>
              <a:t>» </a:t>
            </a:r>
            <a:r>
              <a:rPr lang="fa-IR" dirty="0">
                <a:latin typeface="B Nazanin" pitchFamily="2" charset="-78"/>
                <a:cs typeface="B Nazanin" pitchFamily="2" charset="-78"/>
              </a:rPr>
              <a:t>از دست دادن دید مرکزی </a:t>
            </a:r>
            <a:endParaRPr lang="en-US" dirty="0">
              <a:latin typeface="B Nazanin" pitchFamily="2" charset="-78"/>
              <a:cs typeface="B Nazanin" pitchFamily="2" charset="-78"/>
            </a:endParaRPr>
          </a:p>
          <a:p>
            <a:pPr lvl="0" algn="r" rtl="1"/>
            <a:r>
              <a:rPr lang="fa-IR" b="1" dirty="0">
                <a:latin typeface="B Nazanin" pitchFamily="2" charset="-78"/>
                <a:cs typeface="B Nazanin" pitchFamily="2" charset="-78"/>
              </a:rPr>
              <a:t>آب سیاه»</a:t>
            </a:r>
            <a:r>
              <a:rPr lang="fa-IR" dirty="0">
                <a:latin typeface="B Nazanin" pitchFamily="2" charset="-78"/>
                <a:cs typeface="B Nazanin" pitchFamily="2" charset="-78"/>
              </a:rPr>
              <a:t> از دست دادن دید مرکزی</a:t>
            </a:r>
            <a:endParaRPr lang="en-US" dirty="0">
              <a:latin typeface="B Nazanin" pitchFamily="2" charset="-78"/>
              <a:cs typeface="B Nazanin" pitchFamily="2" charset="-78"/>
            </a:endParaRPr>
          </a:p>
          <a:p>
            <a:pPr lvl="0" algn="r" rtl="1"/>
            <a:r>
              <a:rPr lang="fa-IR" b="1" dirty="0">
                <a:latin typeface="B Nazanin" pitchFamily="2" charset="-78"/>
                <a:cs typeface="B Nazanin" pitchFamily="2" charset="-78"/>
              </a:rPr>
              <a:t>تغییر در ساختار گوش داخلی»</a:t>
            </a:r>
            <a:r>
              <a:rPr lang="fa-IR" dirty="0">
                <a:latin typeface="B Nazanin" pitchFamily="2" charset="-78"/>
                <a:cs typeface="B Nazanin" pitchFamily="2" charset="-78"/>
              </a:rPr>
              <a:t> کاهش شنوایی به ویژه در سن بالا و سرگیجه</a:t>
            </a:r>
            <a:endParaRPr lang="en-US" dirty="0">
              <a:latin typeface="B Nazanin" pitchFamily="2" charset="-78"/>
              <a:cs typeface="B Nazanin" pitchFamily="2" charset="-78"/>
            </a:endParaRPr>
          </a:p>
          <a:p>
            <a:pPr lvl="0" algn="r" rtl="1"/>
            <a:r>
              <a:rPr lang="fa-IR" b="1" dirty="0">
                <a:latin typeface="B Nazanin" pitchFamily="2" charset="-78"/>
                <a:cs typeface="B Nazanin" pitchFamily="2" charset="-78"/>
              </a:rPr>
              <a:t>کاهش حساسیت درد» </a:t>
            </a:r>
            <a:r>
              <a:rPr lang="fa-IR" dirty="0">
                <a:latin typeface="B Nazanin" pitchFamily="2" charset="-78"/>
                <a:cs typeface="B Nazanin" pitchFamily="2" charset="-78"/>
              </a:rPr>
              <a:t>کاهش توانایی در شناسایی بیماری و آسیب</a:t>
            </a:r>
            <a:endParaRPr lang="en-US" dirty="0">
              <a:latin typeface="B Nazanin" pitchFamily="2" charset="-78"/>
              <a:cs typeface="B Nazanin" pitchFamily="2" charset="-78"/>
            </a:endParaRPr>
          </a:p>
          <a:p>
            <a:pPr algn="r" rtl="1"/>
            <a:r>
              <a:rPr lang="fa-IR" b="1" dirty="0">
                <a:latin typeface="B Nazanin" pitchFamily="2" charset="-78"/>
                <a:cs typeface="B Nazanin" pitchFamily="2" charset="-78"/>
              </a:rPr>
              <a:t>کاهش چشایی و بویایی»</a:t>
            </a:r>
            <a:r>
              <a:rPr lang="fa-IR" dirty="0">
                <a:latin typeface="B Nazanin" pitchFamily="2" charset="-78"/>
                <a:cs typeface="B Nazanin" pitchFamily="2" charset="-78"/>
              </a:rPr>
              <a:t> کاهش لذت بردن از غذاها</a:t>
            </a:r>
            <a:r>
              <a:rPr lang="en-US" dirty="0">
                <a:effectLst/>
                <a:latin typeface="B Nazanin" pitchFamily="2" charset="-78"/>
                <a:cs typeface="B Nazanin" pitchFamily="2" charset="-78"/>
              </a:rPr>
              <a:t> </a:t>
            </a: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6256811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5F1581-2557-824A-B4BA-C0B3A705D6D0}"/>
              </a:ext>
            </a:extLst>
          </p:cNvPr>
          <p:cNvSpPr>
            <a:spLocks noGrp="1"/>
          </p:cNvSpPr>
          <p:nvPr>
            <p:ph type="title"/>
          </p:nvPr>
        </p:nvSpPr>
        <p:spPr>
          <a:xfrm>
            <a:off x="766482" y="0"/>
            <a:ext cx="10515600" cy="1325563"/>
          </a:xfrm>
        </p:spPr>
        <p:txBody>
          <a:bodyPr>
            <a:normAutofit/>
          </a:bodyPr>
          <a:lstStyle/>
          <a:p>
            <a:pPr algn="ctr" rtl="1"/>
            <a:r>
              <a:rPr lang="fa-IR" sz="2800" b="1" dirty="0">
                <a:latin typeface="B Nazanin" pitchFamily="2" charset="-78"/>
                <a:cs typeface="B Titr" panose="00000700000000000000" pitchFamily="2" charset="-78"/>
              </a:rPr>
              <a:t>اناتومی و فیزیولوژی پیری</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91F584AC-BE2E-C445-BE4B-799893B57654}"/>
              </a:ext>
            </a:extLst>
          </p:cNvPr>
          <p:cNvSpPr>
            <a:spLocks noGrp="1"/>
          </p:cNvSpPr>
          <p:nvPr>
            <p:ph idx="1"/>
          </p:nvPr>
        </p:nvSpPr>
        <p:spPr>
          <a:xfrm>
            <a:off x="555812" y="1613040"/>
            <a:ext cx="11264153" cy="1506678"/>
          </a:xfrm>
        </p:spPr>
        <p:txBody>
          <a:bodyPr>
            <a:noAutofit/>
          </a:bodyPr>
          <a:lstStyle/>
          <a:p>
            <a:pPr marL="0" indent="0" algn="r" rtl="1">
              <a:buNone/>
            </a:pPr>
            <a:r>
              <a:rPr lang="fa-IR" sz="2000" b="1" dirty="0">
                <a:latin typeface="B Nazanin" pitchFamily="2" charset="-78"/>
                <a:cs typeface="B Nazanin" pitchFamily="2" charset="-78"/>
              </a:rPr>
              <a:t>سیستم نرولوژیک</a:t>
            </a:r>
            <a:endParaRPr lang="en-US" sz="2000" dirty="0">
              <a:latin typeface="B Nazanin" pitchFamily="2" charset="-78"/>
              <a:cs typeface="B Nazanin" pitchFamily="2" charset="-78"/>
            </a:endParaRPr>
          </a:p>
          <a:p>
            <a:pPr lvl="0" algn="r" rtl="1"/>
            <a:r>
              <a:rPr lang="fa-IR" sz="2000" b="1" dirty="0">
                <a:latin typeface="B Nazanin" pitchFamily="2" charset="-78"/>
                <a:cs typeface="B Nazanin" pitchFamily="2" charset="-78"/>
              </a:rPr>
              <a:t>تغییرات در ساختار و عملکرد مغز</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آتروفی</a:t>
            </a:r>
            <a:r>
              <a:rPr lang="fa-IR" sz="2000" dirty="0">
                <a:latin typeface="B Nazanin" pitchFamily="2" charset="-78"/>
                <a:cs typeface="B Nazanin" pitchFamily="2" charset="-78"/>
              </a:rPr>
              <a:t> مغز(چروکیدگی)، زوال عقل، اختلال حافظه، کاهش یادگیری، افسردگی، واکنش های آهسته و حس عمیق مختل</a:t>
            </a:r>
            <a:endParaRPr lang="en-US" sz="20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2000" dirty="0">
              <a:latin typeface="B Nazanin" pitchFamily="2" charset="-78"/>
              <a:cs typeface="B Nazanin" pitchFamily="2" charset="-78"/>
            </a:endParaRPr>
          </a:p>
        </p:txBody>
      </p:sp>
      <p:sp>
        <p:nvSpPr>
          <p:cNvPr id="4" name="Rectangle 3">
            <a:extLst>
              <a:ext uri="{FF2B5EF4-FFF2-40B4-BE49-F238E27FC236}">
                <a16:creationId xmlns:a16="http://schemas.microsoft.com/office/drawing/2014/main" xmlns="" id="{82E48B54-10B4-544F-BA3E-F621C7088BAF}"/>
              </a:ext>
            </a:extLst>
          </p:cNvPr>
          <p:cNvSpPr/>
          <p:nvPr/>
        </p:nvSpPr>
        <p:spPr>
          <a:xfrm>
            <a:off x="766482" y="4070901"/>
            <a:ext cx="11053483" cy="1323439"/>
          </a:xfrm>
          <a:prstGeom prst="rect">
            <a:avLst/>
          </a:prstGeom>
        </p:spPr>
        <p:txBody>
          <a:bodyPr wrap="square">
            <a:spAutoFit/>
          </a:bodyPr>
          <a:lstStyle/>
          <a:p>
            <a:pPr algn="r" rtl="1"/>
            <a:r>
              <a:rPr lang="fa-IR" sz="2000" b="1" dirty="0">
                <a:solidFill>
                  <a:prstClr val="black"/>
                </a:solidFill>
                <a:latin typeface="B Nazanin" pitchFamily="2" charset="-78"/>
                <a:cs typeface="B Nazanin" pitchFamily="2" charset="-78"/>
              </a:rPr>
              <a:t>سیستم تنفسی</a:t>
            </a:r>
            <a:endParaRPr lang="en-US" sz="2000" dirty="0">
              <a:solidFill>
                <a:prstClr val="black"/>
              </a:solidFill>
              <a:latin typeface="B Nazanin" pitchFamily="2" charset="-78"/>
              <a:cs typeface="B Nazanin" pitchFamily="2" charset="-78"/>
            </a:endParaRPr>
          </a:p>
          <a:p>
            <a:pPr marL="285750" indent="-285750" algn="r" rtl="1">
              <a:buFont typeface="Arial" panose="020B0604020202020204" pitchFamily="34" charset="0"/>
              <a:buChar char="•"/>
            </a:pPr>
            <a:r>
              <a:rPr lang="fa-IR" sz="2000" b="1" dirty="0">
                <a:solidFill>
                  <a:prstClr val="black"/>
                </a:solidFill>
                <a:latin typeface="B Nazanin" pitchFamily="2" charset="-78"/>
                <a:cs typeface="B Nazanin" pitchFamily="2" charset="-78"/>
              </a:rPr>
              <a:t>تغییرات در تطابق دیواره قفسه سینه» </a:t>
            </a:r>
            <a:r>
              <a:rPr lang="fa-IR" sz="2000" dirty="0">
                <a:solidFill>
                  <a:prstClr val="black"/>
                </a:solidFill>
                <a:latin typeface="B Nazanin" pitchFamily="2" charset="-78"/>
                <a:cs typeface="B Nazanin" pitchFamily="2" charset="-78"/>
              </a:rPr>
              <a:t>اختلال در تهویه</a:t>
            </a:r>
            <a:endParaRPr lang="en-US" sz="2000" dirty="0">
              <a:solidFill>
                <a:prstClr val="black"/>
              </a:solidFill>
              <a:latin typeface="B Nazanin" pitchFamily="2" charset="-78"/>
              <a:cs typeface="B Nazanin" pitchFamily="2" charset="-78"/>
            </a:endParaRPr>
          </a:p>
          <a:p>
            <a:pPr marL="285750" indent="-285750" algn="r" rtl="1">
              <a:buFont typeface="Arial" panose="020B0604020202020204" pitchFamily="34" charset="0"/>
              <a:buChar char="•"/>
            </a:pPr>
            <a:r>
              <a:rPr lang="fa-IR" sz="2000" b="1" dirty="0">
                <a:solidFill>
                  <a:prstClr val="black"/>
                </a:solidFill>
                <a:latin typeface="B Nazanin" pitchFamily="2" charset="-78"/>
                <a:cs typeface="B Nazanin" pitchFamily="2" charset="-78"/>
              </a:rPr>
              <a:t>کاهش سرفه و </a:t>
            </a:r>
            <a:r>
              <a:rPr lang="fa-IR" sz="2000" b="1" dirty="0" err="1">
                <a:solidFill>
                  <a:prstClr val="black"/>
                </a:solidFill>
                <a:latin typeface="B Nazanin" pitchFamily="2" charset="-78"/>
                <a:cs typeface="B Nazanin" pitchFamily="2" charset="-78"/>
              </a:rPr>
              <a:t>رفلکس</a:t>
            </a:r>
            <a:r>
              <a:rPr lang="fa-IR" sz="2000" b="1" dirty="0">
                <a:solidFill>
                  <a:prstClr val="black"/>
                </a:solidFill>
                <a:latin typeface="B Nazanin" pitchFamily="2" charset="-78"/>
                <a:cs typeface="B Nazanin" pitchFamily="2" charset="-78"/>
              </a:rPr>
              <a:t> </a:t>
            </a:r>
            <a:r>
              <a:rPr lang="en-US" sz="2000" b="1" dirty="0">
                <a:solidFill>
                  <a:prstClr val="black"/>
                </a:solidFill>
                <a:cs typeface="B Nazanin" pitchFamily="2" charset="-78"/>
              </a:rPr>
              <a:t>gag</a:t>
            </a:r>
            <a:r>
              <a:rPr lang="fa-IR" sz="2000" b="1" dirty="0">
                <a:solidFill>
                  <a:prstClr val="black"/>
                </a:solidFill>
                <a:cs typeface="B Nazanin" pitchFamily="2" charset="-78"/>
              </a:rPr>
              <a:t> </a:t>
            </a:r>
            <a:r>
              <a:rPr lang="fa-IR" sz="2000" b="1" dirty="0">
                <a:solidFill>
                  <a:prstClr val="black"/>
                </a:solidFill>
                <a:latin typeface="B Nazanin" pitchFamily="2" charset="-78"/>
                <a:cs typeface="B Nazanin" pitchFamily="2" charset="-78"/>
              </a:rPr>
              <a:t>و کاهش عملکرد </a:t>
            </a:r>
            <a:r>
              <a:rPr lang="fa-IR" sz="2000" b="1" dirty="0" err="1">
                <a:solidFill>
                  <a:prstClr val="black"/>
                </a:solidFill>
                <a:latin typeface="B Nazanin" pitchFamily="2" charset="-78"/>
                <a:cs typeface="B Nazanin" pitchFamily="2" charset="-78"/>
              </a:rPr>
              <a:t>مژک</a:t>
            </a:r>
            <a:r>
              <a:rPr lang="fa-IR" sz="2000" b="1" dirty="0">
                <a:solidFill>
                  <a:prstClr val="black"/>
                </a:solidFill>
                <a:latin typeface="B Nazanin" pitchFamily="2" charset="-78"/>
                <a:cs typeface="B Nazanin" pitchFamily="2" charset="-78"/>
              </a:rPr>
              <a:t> های راه هوایی» </a:t>
            </a:r>
            <a:r>
              <a:rPr lang="fa-IR" sz="2000" dirty="0">
                <a:solidFill>
                  <a:prstClr val="black"/>
                </a:solidFill>
                <a:latin typeface="B Nazanin" pitchFamily="2" charset="-78"/>
                <a:cs typeface="B Nazanin" pitchFamily="2" charset="-78"/>
              </a:rPr>
              <a:t>افزایش خطر ابتلا به </a:t>
            </a:r>
            <a:r>
              <a:rPr lang="fa-IR" sz="2000" dirty="0" err="1">
                <a:solidFill>
                  <a:prstClr val="black"/>
                </a:solidFill>
                <a:latin typeface="B Nazanin" pitchFamily="2" charset="-78"/>
                <a:cs typeface="B Nazanin" pitchFamily="2" charset="-78"/>
              </a:rPr>
              <a:t>آسپیراسیون</a:t>
            </a:r>
            <a:r>
              <a:rPr lang="fa-IR" sz="2000" dirty="0">
                <a:solidFill>
                  <a:prstClr val="black"/>
                </a:solidFill>
                <a:latin typeface="B Nazanin" pitchFamily="2" charset="-78"/>
                <a:cs typeface="B Nazanin" pitchFamily="2" charset="-78"/>
              </a:rPr>
              <a:t> و عفونت</a:t>
            </a:r>
            <a:endParaRPr lang="en-US" sz="2000" dirty="0">
              <a:solidFill>
                <a:prstClr val="black"/>
              </a:solidFill>
              <a:latin typeface="B Nazanin" pitchFamily="2" charset="-78"/>
              <a:cs typeface="B Nazanin" pitchFamily="2" charset="-78"/>
            </a:endParaRPr>
          </a:p>
          <a:p>
            <a:pPr marL="285750" indent="-285750" algn="r" rtl="1">
              <a:buFont typeface="Arial" panose="020B0604020202020204" pitchFamily="34" charset="0"/>
              <a:buChar char="•"/>
            </a:pPr>
            <a:r>
              <a:rPr lang="fa-IR" sz="2000" b="1" dirty="0">
                <a:solidFill>
                  <a:prstClr val="black"/>
                </a:solidFill>
                <a:latin typeface="B Nazanin" pitchFamily="2" charset="-78"/>
                <a:cs typeface="B Nazanin" pitchFamily="2" charset="-78"/>
              </a:rPr>
              <a:t>کاهش تبادل گاز» </a:t>
            </a:r>
            <a:r>
              <a:rPr lang="fa-IR" sz="2000" dirty="0">
                <a:solidFill>
                  <a:prstClr val="black"/>
                </a:solidFill>
                <a:latin typeface="B Nazanin" pitchFamily="2" charset="-78"/>
                <a:cs typeface="B Nazanin" pitchFamily="2" charset="-78"/>
              </a:rPr>
              <a:t>کاهش توانایی برای جبران تقاضای اکسیژن</a:t>
            </a:r>
            <a:endParaRPr lang="en-US" sz="2000" dirty="0">
              <a:solidFill>
                <a:prstClr val="black"/>
              </a:solidFill>
              <a:latin typeface="B Nazanin" pitchFamily="2" charset="-78"/>
              <a:cs typeface="B Nazanin" pitchFamily="2" charset="-78"/>
            </a:endParaRPr>
          </a:p>
        </p:txBody>
      </p:sp>
    </p:spTree>
    <p:extLst>
      <p:ext uri="{BB962C8B-B14F-4D97-AF65-F5344CB8AC3E}">
        <p14:creationId xmlns:p14="http://schemas.microsoft.com/office/powerpoint/2010/main" val="12629696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7D3E48-703E-7E4E-98DF-EE0BC5451619}"/>
              </a:ext>
            </a:extLst>
          </p:cNvPr>
          <p:cNvSpPr>
            <a:spLocks noGrp="1"/>
          </p:cNvSpPr>
          <p:nvPr>
            <p:ph type="title"/>
          </p:nvPr>
        </p:nvSpPr>
        <p:spPr/>
        <p:txBody>
          <a:bodyPr>
            <a:normAutofit/>
          </a:bodyPr>
          <a:lstStyle/>
          <a:p>
            <a:pPr algn="ctr" rtl="1"/>
            <a:r>
              <a:rPr lang="fa-IR" sz="2800" b="1" dirty="0">
                <a:latin typeface="B Nazanin" pitchFamily="2" charset="-78"/>
                <a:cs typeface="B Titr" panose="00000700000000000000" pitchFamily="2" charset="-78"/>
              </a:rPr>
              <a:t>اناتومی و فیزیولوژی پیری</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cs typeface="B Titr" panose="00000700000000000000" pitchFamily="2" charset="-78"/>
            </a:endParaRPr>
          </a:p>
        </p:txBody>
      </p:sp>
      <p:sp>
        <p:nvSpPr>
          <p:cNvPr id="3" name="Content Placeholder 2">
            <a:extLst>
              <a:ext uri="{FF2B5EF4-FFF2-40B4-BE49-F238E27FC236}">
                <a16:creationId xmlns:a16="http://schemas.microsoft.com/office/drawing/2014/main" xmlns="" id="{95F47A90-BAC2-4243-9F3A-75419AE28D89}"/>
              </a:ext>
            </a:extLst>
          </p:cNvPr>
          <p:cNvSpPr>
            <a:spLocks noGrp="1"/>
          </p:cNvSpPr>
          <p:nvPr>
            <p:ph idx="1"/>
          </p:nvPr>
        </p:nvSpPr>
        <p:spPr/>
        <p:txBody>
          <a:bodyPr>
            <a:normAutofit/>
          </a:bodyPr>
          <a:lstStyle/>
          <a:p>
            <a:pPr marL="0" indent="0" algn="r" rtl="1">
              <a:buNone/>
            </a:pPr>
            <a:r>
              <a:rPr lang="fa-IR" sz="2000" b="1" dirty="0">
                <a:latin typeface="B Nazanin" pitchFamily="2" charset="-78"/>
                <a:cs typeface="B Nazanin" pitchFamily="2" charset="-78"/>
              </a:rPr>
              <a:t>سیستم قلبی عروقی</a:t>
            </a:r>
            <a:endParaRPr lang="en-US" sz="2000" dirty="0">
              <a:latin typeface="B Nazanin" pitchFamily="2" charset="-78"/>
              <a:cs typeface="B Nazanin" pitchFamily="2" charset="-78"/>
            </a:endParaRPr>
          </a:p>
          <a:p>
            <a:pPr lvl="0" algn="r" rtl="1"/>
            <a:r>
              <a:rPr lang="fa-IR" sz="2000" b="1" dirty="0">
                <a:latin typeface="B Nazanin" pitchFamily="2" charset="-78"/>
                <a:cs typeface="B Nazanin" pitchFamily="2" charset="-78"/>
              </a:rPr>
              <a:t>تغییرات </a:t>
            </a:r>
            <a:r>
              <a:rPr lang="fa-IR" sz="2000" b="1" dirty="0" err="1">
                <a:latin typeface="B Nazanin" pitchFamily="2" charset="-78"/>
                <a:cs typeface="B Nazanin" pitchFamily="2" charset="-78"/>
              </a:rPr>
              <a:t>آترواسکلروتیک</a:t>
            </a:r>
            <a:r>
              <a:rPr lang="fa-IR" sz="2000" b="1" dirty="0">
                <a:latin typeface="B Nazanin" pitchFamily="2" charset="-78"/>
                <a:cs typeface="B Nazanin" pitchFamily="2" charset="-78"/>
              </a:rPr>
              <a:t> </a:t>
            </a:r>
            <a:r>
              <a:rPr lang="fa-IR" sz="2000" dirty="0">
                <a:latin typeface="B Nazanin" pitchFamily="2" charset="-78"/>
                <a:cs typeface="B Nazanin" pitchFamily="2" charset="-78"/>
              </a:rPr>
              <a:t>» فشار خون بال، سندروم حاد کرونر(</a:t>
            </a:r>
            <a:r>
              <a:rPr lang="en-US" sz="2000" dirty="0">
                <a:cs typeface="B Nazanin" pitchFamily="2" charset="-78"/>
              </a:rPr>
              <a:t>ACS</a:t>
            </a:r>
            <a:r>
              <a:rPr lang="fa-IR" sz="2000" dirty="0">
                <a:latin typeface="B Nazanin" pitchFamily="2" charset="-78"/>
                <a:cs typeface="B Nazanin" pitchFamily="2" charset="-78"/>
              </a:rPr>
              <a:t>)، سکته مغزی، </a:t>
            </a:r>
            <a:r>
              <a:rPr lang="fa-IR" sz="2000" dirty="0" err="1">
                <a:latin typeface="B Nazanin" pitchFamily="2" charset="-78"/>
                <a:cs typeface="B Nazanin" pitchFamily="2" charset="-78"/>
              </a:rPr>
              <a:t>ایسکمی</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مزانتر</a:t>
            </a:r>
            <a:r>
              <a:rPr lang="fa-IR" sz="2000" dirty="0">
                <a:latin typeface="B Nazanin" pitchFamily="2" charset="-78"/>
                <a:cs typeface="B Nazanin" pitchFamily="2" charset="-78"/>
              </a:rPr>
              <a:t>، انفارکتوس کلیوی، </a:t>
            </a:r>
            <a:r>
              <a:rPr lang="fa-IR" sz="2000" dirty="0" err="1">
                <a:latin typeface="B Nazanin" pitchFamily="2" charset="-78"/>
                <a:cs typeface="B Nazanin" pitchFamily="2" charset="-78"/>
              </a:rPr>
              <a:t>دایسکسیون</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آئورت</a:t>
            </a:r>
            <a:r>
              <a:rPr lang="fa-IR" sz="2000" dirty="0">
                <a:latin typeface="B Nazanin" pitchFamily="2" charset="-78"/>
                <a:cs typeface="B Nazanin" pitchFamily="2" charset="-78"/>
              </a:rPr>
              <a:t> یا آنوریسم</a:t>
            </a:r>
            <a:endParaRPr lang="en-US" sz="2000" dirty="0">
              <a:latin typeface="B Nazanin" pitchFamily="2" charset="-78"/>
              <a:cs typeface="B Nazanin" pitchFamily="2" charset="-78"/>
            </a:endParaRPr>
          </a:p>
          <a:p>
            <a:pPr lvl="0" algn="r" rtl="1"/>
            <a:r>
              <a:rPr lang="fa-IR" sz="2000" b="1" dirty="0">
                <a:latin typeface="B Nazanin" pitchFamily="2" charset="-78"/>
                <a:cs typeface="B Nazanin" pitchFamily="2" charset="-78"/>
              </a:rPr>
              <a:t>تغییرات سیستم هدایتی قلب</a:t>
            </a:r>
            <a:r>
              <a:rPr lang="fa-IR" sz="2000" dirty="0">
                <a:latin typeface="B Nazanin" pitchFamily="2" charset="-78"/>
                <a:cs typeface="B Nazanin" pitchFamily="2" charset="-78"/>
              </a:rPr>
              <a:t>» دیس ریتمی، کاهش حداکثر ضربان قلب </a:t>
            </a:r>
            <a:endParaRPr lang="en-US" sz="2000" dirty="0">
              <a:latin typeface="B Nazanin" pitchFamily="2" charset="-78"/>
              <a:cs typeface="B Nazanin" pitchFamily="2" charset="-78"/>
            </a:endParaRPr>
          </a:p>
          <a:p>
            <a:pPr lvl="0" algn="r" rtl="1"/>
            <a:r>
              <a:rPr lang="fa-IR" sz="2000" b="1" dirty="0">
                <a:latin typeface="B Nazanin" pitchFamily="2" charset="-78"/>
                <a:cs typeface="B Nazanin" pitchFamily="2" charset="-78"/>
              </a:rPr>
              <a:t>تغییرات میوکارد» </a:t>
            </a:r>
            <a:r>
              <a:rPr lang="fa-IR" sz="2000" dirty="0">
                <a:latin typeface="B Nazanin" pitchFamily="2" charset="-78"/>
                <a:cs typeface="B Nazanin" pitchFamily="2" charset="-78"/>
              </a:rPr>
              <a:t>کاهش برون ده قلبی</a:t>
            </a:r>
            <a:endParaRPr lang="en-US" sz="20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2000" dirty="0"/>
          </a:p>
        </p:txBody>
      </p:sp>
      <p:sp>
        <p:nvSpPr>
          <p:cNvPr id="4" name="Rectangle 3">
            <a:extLst>
              <a:ext uri="{FF2B5EF4-FFF2-40B4-BE49-F238E27FC236}">
                <a16:creationId xmlns:a16="http://schemas.microsoft.com/office/drawing/2014/main" xmlns="" id="{4C1E6303-9B83-3B44-AFCD-21B0D4A7215F}"/>
              </a:ext>
            </a:extLst>
          </p:cNvPr>
          <p:cNvSpPr/>
          <p:nvPr/>
        </p:nvSpPr>
        <p:spPr>
          <a:xfrm>
            <a:off x="838200" y="4545747"/>
            <a:ext cx="10515600" cy="1631216"/>
          </a:xfrm>
          <a:prstGeom prst="rect">
            <a:avLst/>
          </a:prstGeom>
        </p:spPr>
        <p:txBody>
          <a:bodyPr wrap="square">
            <a:spAutoFit/>
          </a:bodyPr>
          <a:lstStyle/>
          <a:p>
            <a:pPr algn="r" rtl="1"/>
            <a:r>
              <a:rPr lang="fa-IR" sz="2000" b="1" dirty="0">
                <a:solidFill>
                  <a:prstClr val="black"/>
                </a:solidFill>
                <a:latin typeface="B Nazanin" pitchFamily="2" charset="-78"/>
                <a:cs typeface="B Nazanin" pitchFamily="2" charset="-78"/>
              </a:rPr>
              <a:t>سیستم گوارش </a:t>
            </a:r>
            <a:endParaRPr lang="en-US" sz="2000" dirty="0">
              <a:solidFill>
                <a:prstClr val="black"/>
              </a:solidFill>
              <a:latin typeface="B Nazanin" pitchFamily="2" charset="-78"/>
              <a:cs typeface="B Nazanin" pitchFamily="2" charset="-78"/>
            </a:endParaRPr>
          </a:p>
          <a:p>
            <a:pPr marL="342900" indent="-342900" algn="r" rtl="1">
              <a:buFont typeface="Arial" panose="020B0604020202020204" pitchFamily="34" charset="0"/>
              <a:buChar char="•"/>
            </a:pPr>
            <a:r>
              <a:rPr lang="fa-IR" sz="2000" b="1" dirty="0">
                <a:solidFill>
                  <a:prstClr val="black"/>
                </a:solidFill>
                <a:latin typeface="B Nazanin" pitchFamily="2" charset="-78"/>
                <a:cs typeface="B Nazanin" pitchFamily="2" charset="-78"/>
              </a:rPr>
              <a:t>کاهش اسید معده و آنزیم های هضم کننده» </a:t>
            </a:r>
            <a:r>
              <a:rPr lang="fa-IR" sz="2000" dirty="0">
                <a:solidFill>
                  <a:prstClr val="black"/>
                </a:solidFill>
                <a:latin typeface="B Nazanin" pitchFamily="2" charset="-78"/>
                <a:cs typeface="B Nazanin" pitchFamily="2" charset="-78"/>
              </a:rPr>
              <a:t>اختلال در هضم و جذب مواد غذایی</a:t>
            </a:r>
            <a:r>
              <a:rPr lang="fa-IR" sz="2000" b="1" dirty="0">
                <a:solidFill>
                  <a:prstClr val="black"/>
                </a:solidFill>
                <a:latin typeface="B Nazanin" pitchFamily="2" charset="-78"/>
                <a:cs typeface="B Nazanin" pitchFamily="2" charset="-78"/>
              </a:rPr>
              <a:t> </a:t>
            </a:r>
            <a:endParaRPr lang="en-US" sz="2000" dirty="0">
              <a:solidFill>
                <a:prstClr val="black"/>
              </a:solidFill>
              <a:latin typeface="B Nazanin" pitchFamily="2" charset="-78"/>
              <a:cs typeface="B Nazanin" pitchFamily="2" charset="-78"/>
            </a:endParaRPr>
          </a:p>
          <a:p>
            <a:pPr marL="342900" indent="-342900" algn="r" rtl="1">
              <a:buFont typeface="Arial" panose="020B0604020202020204" pitchFamily="34" charset="0"/>
              <a:buChar char="•"/>
            </a:pPr>
            <a:r>
              <a:rPr lang="fa-IR" sz="2000" b="1" dirty="0">
                <a:solidFill>
                  <a:prstClr val="black"/>
                </a:solidFill>
                <a:latin typeface="B Nazanin" pitchFamily="2" charset="-78"/>
                <a:cs typeface="B Nazanin" pitchFamily="2" charset="-78"/>
              </a:rPr>
              <a:t>کاهش حرکات دستگاه گوارش» </a:t>
            </a:r>
            <a:r>
              <a:rPr lang="fa-IR" sz="2000" dirty="0">
                <a:solidFill>
                  <a:prstClr val="black"/>
                </a:solidFill>
                <a:latin typeface="B Nazanin" pitchFamily="2" charset="-78"/>
                <a:cs typeface="B Nazanin" pitchFamily="2" charset="-78"/>
              </a:rPr>
              <a:t>یبوست و انسداد روده </a:t>
            </a:r>
            <a:endParaRPr lang="en-US" sz="2000" dirty="0">
              <a:solidFill>
                <a:prstClr val="black"/>
              </a:solidFill>
              <a:latin typeface="B Nazanin" pitchFamily="2" charset="-78"/>
              <a:cs typeface="B Nazanin" pitchFamily="2" charset="-78"/>
            </a:endParaRPr>
          </a:p>
          <a:p>
            <a:pPr marL="342900" indent="-342900" algn="r" rtl="1">
              <a:buFont typeface="Arial" panose="020B0604020202020204" pitchFamily="34" charset="0"/>
              <a:buChar char="•"/>
            </a:pPr>
            <a:r>
              <a:rPr lang="fa-IR" sz="2000" b="1" dirty="0">
                <a:solidFill>
                  <a:prstClr val="black"/>
                </a:solidFill>
                <a:latin typeface="B Nazanin" pitchFamily="2" charset="-78"/>
                <a:cs typeface="B Nazanin" pitchFamily="2" charset="-78"/>
              </a:rPr>
              <a:t>کاهش عملکرد کبد» </a:t>
            </a:r>
            <a:r>
              <a:rPr lang="fa-IR" sz="2000" dirty="0">
                <a:solidFill>
                  <a:prstClr val="black"/>
                </a:solidFill>
                <a:latin typeface="B Nazanin" pitchFamily="2" charset="-78"/>
                <a:cs typeface="B Nazanin" pitchFamily="2" charset="-78"/>
              </a:rPr>
              <a:t>کاهش تولید پروتئین ها و آنزیم ها، کاهش خروج داروهای </a:t>
            </a:r>
            <a:r>
              <a:rPr lang="fa-IR" sz="2000" dirty="0" err="1">
                <a:solidFill>
                  <a:prstClr val="black"/>
                </a:solidFill>
                <a:latin typeface="B Nazanin" pitchFamily="2" charset="-78"/>
                <a:cs typeface="B Nazanin" pitchFamily="2" charset="-78"/>
              </a:rPr>
              <a:t>متابولیزه</a:t>
            </a:r>
            <a:r>
              <a:rPr lang="fa-IR" sz="2000" dirty="0">
                <a:solidFill>
                  <a:prstClr val="black"/>
                </a:solidFill>
                <a:latin typeface="B Nazanin" pitchFamily="2" charset="-78"/>
                <a:cs typeface="B Nazanin" pitchFamily="2" charset="-78"/>
              </a:rPr>
              <a:t> شده توسط کبد که ممکن است منجر به مسمومیت دارویی شود. </a:t>
            </a:r>
            <a:endParaRPr lang="en-US" sz="2000" dirty="0">
              <a:solidFill>
                <a:prstClr val="black"/>
              </a:solidFill>
              <a:latin typeface="B Nazanin" pitchFamily="2" charset="-78"/>
              <a:cs typeface="B Nazanin" pitchFamily="2" charset="-78"/>
            </a:endParaRPr>
          </a:p>
        </p:txBody>
      </p:sp>
    </p:spTree>
    <p:extLst>
      <p:ext uri="{BB962C8B-B14F-4D97-AF65-F5344CB8AC3E}">
        <p14:creationId xmlns:p14="http://schemas.microsoft.com/office/powerpoint/2010/main" val="161907087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93ECB1-642D-4C47-A5E7-141590E9F7F6}"/>
              </a:ext>
            </a:extLst>
          </p:cNvPr>
          <p:cNvSpPr>
            <a:spLocks noGrp="1"/>
          </p:cNvSpPr>
          <p:nvPr>
            <p:ph type="title"/>
          </p:nvPr>
        </p:nvSpPr>
        <p:spPr/>
        <p:txBody>
          <a:bodyPr>
            <a:normAutofit/>
          </a:bodyPr>
          <a:lstStyle/>
          <a:p>
            <a:pPr algn="ctr" rtl="1"/>
            <a:r>
              <a:rPr lang="fa-IR" sz="2800" b="1" dirty="0">
                <a:latin typeface="B Nazanin" pitchFamily="2" charset="-78"/>
                <a:cs typeface="B Titr" panose="00000700000000000000" pitchFamily="2" charset="-78"/>
              </a:rPr>
              <a:t>اناتومی و فیزیولوژی پیری</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cs typeface="B Titr" panose="00000700000000000000" pitchFamily="2" charset="-78"/>
            </a:endParaRPr>
          </a:p>
        </p:txBody>
      </p:sp>
      <p:sp>
        <p:nvSpPr>
          <p:cNvPr id="3" name="Content Placeholder 2">
            <a:extLst>
              <a:ext uri="{FF2B5EF4-FFF2-40B4-BE49-F238E27FC236}">
                <a16:creationId xmlns:a16="http://schemas.microsoft.com/office/drawing/2014/main" xmlns="" id="{BA5974CE-A80E-0C44-9C16-E23F20A8A46B}"/>
              </a:ext>
            </a:extLst>
          </p:cNvPr>
          <p:cNvSpPr>
            <a:spLocks noGrp="1"/>
          </p:cNvSpPr>
          <p:nvPr>
            <p:ph idx="1"/>
          </p:nvPr>
        </p:nvSpPr>
        <p:spPr/>
        <p:txBody>
          <a:bodyPr>
            <a:normAutofit/>
          </a:bodyPr>
          <a:lstStyle/>
          <a:p>
            <a:pPr marL="0" indent="0" algn="r" rtl="1">
              <a:buNone/>
            </a:pPr>
            <a:r>
              <a:rPr lang="fa-IR" sz="2400" b="1" dirty="0">
                <a:cs typeface="B Nazanin" panose="00000400000000000000" pitchFamily="2" charset="-78"/>
              </a:rPr>
              <a:t>سیستم ادراری تناسلی و کلیوی</a:t>
            </a:r>
            <a:endParaRPr lang="en-US" sz="2400" dirty="0"/>
          </a:p>
          <a:p>
            <a:pPr lvl="0" algn="r" rtl="1"/>
            <a:r>
              <a:rPr lang="fa-IR" sz="2400" b="1" dirty="0">
                <a:cs typeface="B Nazanin" panose="00000400000000000000" pitchFamily="2" charset="-78"/>
              </a:rPr>
              <a:t>کاهش عملکرد کلیوی» </a:t>
            </a:r>
            <a:r>
              <a:rPr lang="fa-IR" sz="2400" dirty="0">
                <a:cs typeface="B Nazanin" panose="00000400000000000000" pitchFamily="2" charset="-78"/>
              </a:rPr>
              <a:t>کاهش خروج مواد حذف شده در ادرار که ممکن است به مسمومیت دارویی کمک کند.</a:t>
            </a:r>
            <a:endParaRPr lang="en-US" sz="2400" dirty="0"/>
          </a:p>
          <a:p>
            <a:pPr lvl="0" algn="r" rtl="1"/>
            <a:r>
              <a:rPr lang="fa-IR" sz="2400" b="1" dirty="0">
                <a:cs typeface="B Nazanin" panose="00000400000000000000" pitchFamily="2" charset="-78"/>
              </a:rPr>
              <a:t>اختلال در عملکرد مثانه» </a:t>
            </a:r>
            <a:r>
              <a:rPr lang="fa-IR" sz="2400" dirty="0">
                <a:cs typeface="B Nazanin" panose="00000400000000000000" pitchFamily="2" charset="-78"/>
              </a:rPr>
              <a:t>احتباس ادرار، عفونت مجاری ادراری</a:t>
            </a:r>
            <a:endParaRPr lang="en-US" sz="2400" dirty="0"/>
          </a:p>
          <a:p>
            <a:pPr lvl="0" algn="r" rtl="1"/>
            <a:r>
              <a:rPr lang="fa-IR" sz="2400" b="1" dirty="0">
                <a:cs typeface="B Nazanin" panose="00000400000000000000" pitchFamily="2" charset="-78"/>
              </a:rPr>
              <a:t>بزرگی غده پروستات در مردان» </a:t>
            </a:r>
            <a:r>
              <a:rPr lang="fa-IR" sz="2400" dirty="0">
                <a:cs typeface="B Nazanin" panose="00000400000000000000" pitchFamily="2" charset="-78"/>
              </a:rPr>
              <a:t>احتباس ادرار، اختلال در تخلیه مثانه  </a:t>
            </a:r>
            <a:endParaRPr lang="en-US" sz="2400" dirty="0"/>
          </a:p>
          <a:p>
            <a:pPr marL="228600" indent="-228600" algn="r" defTabSz="914400" rtl="1" eaLnBrk="1" latinLnBrk="0" hangingPunct="1">
              <a:lnSpc>
                <a:spcPct val="90000"/>
              </a:lnSpc>
              <a:spcBef>
                <a:spcPts val="1000"/>
              </a:spcBef>
              <a:buFont typeface="Arial" panose="020B0604020202020204" pitchFamily="34" charset="0"/>
              <a:buChar char="•"/>
            </a:pPr>
            <a:endParaRPr lang="en-US" sz="2400" dirty="0"/>
          </a:p>
        </p:txBody>
      </p:sp>
    </p:spTree>
    <p:extLst>
      <p:ext uri="{BB962C8B-B14F-4D97-AF65-F5344CB8AC3E}">
        <p14:creationId xmlns:p14="http://schemas.microsoft.com/office/powerpoint/2010/main" val="2780123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757011"/>
            <a:ext cx="10515600" cy="1325563"/>
          </a:xfrm>
        </p:spPr>
        <p:txBody>
          <a:bodyPr>
            <a:noAutofit/>
          </a:bodyPr>
          <a:lstStyle/>
          <a:p>
            <a:pPr algn="r"/>
            <a:r>
              <a:rPr lang="fa-IR" sz="28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  </a:t>
            </a:r>
            <a:r>
              <a:rPr lang="en-US" sz="28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8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r>
              <a:rPr lang="en-US" sz="2800" b="1" kern="0" dirty="0">
                <a:solidFill>
                  <a:srgbClr val="5FCBEF">
                    <a:lumMod val="50000"/>
                  </a:srgbClr>
                </a:solidFill>
                <a:effectLst>
                  <a:outerShdw blurRad="38100" dist="38100" dir="2700000" algn="tl">
                    <a:srgbClr val="000000">
                      <a:alpha val="43137"/>
                    </a:srgbClr>
                  </a:outerShdw>
                </a:effectLst>
                <a:cs typeface="B Titr" panose="00000700000000000000" pitchFamily="2" charset="-78"/>
              </a:rPr>
              <a:t/>
            </a:r>
            <a:br>
              <a:rPr lang="en-US" sz="2800" b="1" kern="0" dirty="0">
                <a:solidFill>
                  <a:srgbClr val="5FCBEF">
                    <a:lumMod val="50000"/>
                  </a:srgbClr>
                </a:solidFill>
                <a:effectLst>
                  <a:outerShdw blurRad="38100" dist="38100" dir="2700000" algn="tl">
                    <a:srgbClr val="000000">
                      <a:alpha val="43137"/>
                    </a:srgbClr>
                  </a:outerShdw>
                </a:effectLst>
                <a:cs typeface="B Titr" panose="00000700000000000000" pitchFamily="2" charset="-78"/>
              </a:rPr>
            </a:br>
            <a:r>
              <a:rPr lang="en-US" sz="2800" b="1" dirty="0">
                <a:solidFill>
                  <a:prstClr val="black"/>
                </a:solidFill>
                <a:effectLst>
                  <a:outerShdw blurRad="38100" dist="38100" dir="2700000" algn="tl">
                    <a:srgbClr val="000000">
                      <a:alpha val="43137"/>
                    </a:srgbClr>
                  </a:outerShdw>
                </a:effectLst>
              </a:rPr>
              <a:t/>
            </a:r>
            <a:br>
              <a:rPr lang="en-US" sz="2800" b="1" dirty="0">
                <a:solidFill>
                  <a:prstClr val="black"/>
                </a:solidFill>
                <a:effectLst>
                  <a:outerShdw blurRad="38100" dist="38100" dir="2700000" algn="tl">
                    <a:srgbClr val="000000">
                      <a:alpha val="43137"/>
                    </a:srgbClr>
                  </a:outerShdw>
                </a:effectLst>
              </a:rPr>
            </a:br>
            <a:r>
              <a:rPr lang="en-US" sz="2800" b="1" dirty="0">
                <a:solidFill>
                  <a:prstClr val="black"/>
                </a:solidFill>
                <a:effectLst>
                  <a:outerShdw blurRad="38100" dist="38100" dir="2700000" algn="tl">
                    <a:srgbClr val="000000">
                      <a:alpha val="43137"/>
                    </a:srgbClr>
                  </a:outerShdw>
                </a:effectLst>
              </a:rPr>
              <a:t/>
            </a:r>
            <a:br>
              <a:rPr lang="en-US" sz="2800" b="1" dirty="0">
                <a:solidFill>
                  <a:prstClr val="black"/>
                </a:solidFill>
                <a:effectLst>
                  <a:outerShdw blurRad="38100" dist="38100" dir="2700000" algn="tl">
                    <a:srgbClr val="000000">
                      <a:alpha val="43137"/>
                    </a:srgbClr>
                  </a:outerShdw>
                </a:effectLst>
              </a:rPr>
            </a:br>
            <a:r>
              <a:rPr lang="fa-IR" sz="2800" b="1" dirty="0">
                <a:solidFill>
                  <a:prstClr val="black"/>
                </a:solidFill>
                <a:effectLst>
                  <a:outerShdw blurRad="38100" dist="38100" dir="2700000" algn="tl">
                    <a:srgbClr val="000000">
                      <a:alpha val="43137"/>
                    </a:srgbClr>
                  </a:outerShdw>
                </a:effectLst>
              </a:rPr>
              <a:t/>
            </a:r>
            <a:br>
              <a:rPr lang="fa-IR" sz="2800" b="1" dirty="0">
                <a:solidFill>
                  <a:prstClr val="black"/>
                </a:solidFill>
                <a:effectLst>
                  <a:outerShdw blurRad="38100" dist="38100" dir="2700000" algn="tl">
                    <a:srgbClr val="000000">
                      <a:alpha val="43137"/>
                    </a:srgbClr>
                  </a:outerShdw>
                </a:effectLst>
              </a:rPr>
            </a:br>
            <a:endParaRPr lang="en-US" sz="2800" b="1" dirty="0">
              <a:effectLst>
                <a:outerShdw blurRad="38100" dist="38100" dir="2700000" algn="tl">
                  <a:srgbClr val="000000">
                    <a:alpha val="43137"/>
                  </a:srgbClr>
                </a:outerShdw>
              </a:effectLst>
            </a:endParaRPr>
          </a:p>
        </p:txBody>
      </p:sp>
      <p:sp>
        <p:nvSpPr>
          <p:cNvPr id="3" name="Rectangle 2"/>
          <p:cNvSpPr/>
          <p:nvPr/>
        </p:nvSpPr>
        <p:spPr>
          <a:xfrm>
            <a:off x="3669475" y="1654279"/>
            <a:ext cx="7552080" cy="3821559"/>
          </a:xfrm>
          <a:prstGeom prst="rect">
            <a:avLst/>
          </a:prstGeom>
        </p:spPr>
        <p:txBody>
          <a:bodyPr wrap="square">
            <a:spAutoFit/>
          </a:bodyPr>
          <a:lstStyle/>
          <a:p>
            <a:pPr lvl="0"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شیرخواران (1 تا 5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ماهگی</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 </a:t>
            </a:r>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مشکلات شایع در این دوران شامل موارد زیر است :</a:t>
            </a:r>
          </a:p>
          <a:p>
            <a:pPr algn="just" rtl="1">
              <a:lnSpc>
                <a:spcPct val="115000"/>
              </a:lnSpc>
              <a:spcAft>
                <a:spcPts val="1000"/>
              </a:spcAft>
            </a:pPr>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سندروم مرگ ناگهانی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SIDS</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استفراغ و دهیدراسیون شدید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مننژیت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تصادفات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بدرفتاری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با کودک </a:t>
            </a:r>
            <a:endParaRPr lang="en-US" sz="20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5369965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51EC61-5962-CE45-8AE5-77AE4CFE4D2A}"/>
              </a:ext>
            </a:extLst>
          </p:cNvPr>
          <p:cNvSpPr>
            <a:spLocks noGrp="1"/>
          </p:cNvSpPr>
          <p:nvPr>
            <p:ph type="title"/>
          </p:nvPr>
        </p:nvSpPr>
        <p:spPr/>
        <p:txBody>
          <a:bodyPr>
            <a:normAutofit/>
          </a:bodyPr>
          <a:lstStyle/>
          <a:p>
            <a:pPr algn="ctr" rtl="1"/>
            <a:r>
              <a:rPr lang="fa-IR" sz="2800" b="1" dirty="0">
                <a:latin typeface="B Nazanin" pitchFamily="2" charset="-78"/>
                <a:cs typeface="B Titr" panose="00000700000000000000" pitchFamily="2" charset="-78"/>
              </a:rPr>
              <a:t>اناتومی و فیزیولوژی پیری</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cs typeface="B Titr" panose="00000700000000000000" pitchFamily="2" charset="-78"/>
            </a:endParaRPr>
          </a:p>
        </p:txBody>
      </p:sp>
      <p:sp>
        <p:nvSpPr>
          <p:cNvPr id="3" name="Content Placeholder 2">
            <a:extLst>
              <a:ext uri="{FF2B5EF4-FFF2-40B4-BE49-F238E27FC236}">
                <a16:creationId xmlns:a16="http://schemas.microsoft.com/office/drawing/2014/main" xmlns="" id="{FAD2D5C8-E256-0D40-BC4B-05D116DBB2E4}"/>
              </a:ext>
            </a:extLst>
          </p:cNvPr>
          <p:cNvSpPr>
            <a:spLocks noGrp="1"/>
          </p:cNvSpPr>
          <p:nvPr>
            <p:ph idx="1"/>
          </p:nvPr>
        </p:nvSpPr>
        <p:spPr>
          <a:xfrm>
            <a:off x="430306" y="1825625"/>
            <a:ext cx="10923494" cy="4351338"/>
          </a:xfrm>
        </p:spPr>
        <p:txBody>
          <a:bodyPr>
            <a:normAutofit lnSpcReduction="10000"/>
          </a:bodyPr>
          <a:lstStyle/>
          <a:p>
            <a:pPr marL="0" indent="0" algn="r" rtl="1">
              <a:buNone/>
            </a:pPr>
            <a:r>
              <a:rPr lang="fa-IR" sz="2000" b="1" dirty="0">
                <a:cs typeface="B Nazanin" panose="00000400000000000000" pitchFamily="2" charset="-78"/>
              </a:rPr>
              <a:t>سیستم ایمنی </a:t>
            </a:r>
            <a:endParaRPr lang="en-US" sz="2000" dirty="0"/>
          </a:p>
          <a:p>
            <a:pPr lvl="0" algn="r" rtl="1"/>
            <a:r>
              <a:rPr lang="fa-IR" sz="2000" b="1" dirty="0">
                <a:cs typeface="B Nazanin" panose="00000400000000000000" pitchFamily="2" charset="-78"/>
              </a:rPr>
              <a:t>کاهش عمومی در عملکرد» </a:t>
            </a:r>
            <a:r>
              <a:rPr lang="fa-IR" sz="2000" dirty="0">
                <a:cs typeface="B Nazanin" panose="00000400000000000000" pitchFamily="2" charset="-78"/>
              </a:rPr>
              <a:t>افزایش خطر عفونت، عفونت بدون تب</a:t>
            </a:r>
            <a:endParaRPr lang="en-US" sz="2000" dirty="0"/>
          </a:p>
          <a:p>
            <a:pPr algn="r" rtl="1"/>
            <a:r>
              <a:rPr lang="fa-IR" sz="2000" b="1" dirty="0">
                <a:cs typeface="B Nazanin" panose="00000400000000000000" pitchFamily="2" charset="-78"/>
              </a:rPr>
              <a:t>سیستم عضلانی- اسکلتی </a:t>
            </a:r>
            <a:endParaRPr lang="en-US" sz="2000" dirty="0"/>
          </a:p>
          <a:p>
            <a:pPr lvl="0" algn="r" rtl="1"/>
            <a:r>
              <a:rPr lang="fa-IR" sz="2000" b="1" dirty="0">
                <a:cs typeface="B Nazanin" panose="00000400000000000000" pitchFamily="2" charset="-78"/>
              </a:rPr>
              <a:t>از دست دادن توده عضلانی و ضعف» </a:t>
            </a:r>
            <a:r>
              <a:rPr lang="fa-IR" sz="2000" dirty="0">
                <a:cs typeface="B Nazanin" panose="00000400000000000000" pitchFamily="2" charset="-78"/>
              </a:rPr>
              <a:t>کاهش تحرک، افزایش خطر افتادن که ممکن است قادر به بلند شدن بعد از افتادن نباشد.</a:t>
            </a:r>
            <a:endParaRPr lang="en-US" sz="2000" dirty="0"/>
          </a:p>
          <a:p>
            <a:pPr lvl="0" algn="r" rtl="1"/>
            <a:r>
              <a:rPr lang="fa-IR" sz="2000" b="1" dirty="0">
                <a:cs typeface="B Nazanin" panose="00000400000000000000" pitchFamily="2" charset="-78"/>
              </a:rPr>
              <a:t>پوکی استخوان(استئوپرز)</a:t>
            </a:r>
            <a:r>
              <a:rPr lang="fa-IR" sz="2000" dirty="0">
                <a:cs typeface="B Nazanin" panose="00000400000000000000" pitchFamily="2" charset="-78"/>
              </a:rPr>
              <a:t>» شکستگی پاتولوژیک</a:t>
            </a:r>
            <a:endParaRPr lang="en-US" sz="2000" dirty="0"/>
          </a:p>
          <a:p>
            <a:pPr lvl="0" algn="r" rtl="1"/>
            <a:r>
              <a:rPr lang="fa-IR" sz="2000" b="1" dirty="0">
                <a:cs typeface="B Nazanin" panose="00000400000000000000" pitchFamily="2" charset="-78"/>
              </a:rPr>
              <a:t>آرتروز» </a:t>
            </a:r>
            <a:r>
              <a:rPr lang="fa-IR" sz="2000" dirty="0">
                <a:cs typeface="B Nazanin" panose="00000400000000000000" pitchFamily="2" charset="-78"/>
              </a:rPr>
              <a:t>درد، کاهش تحرک</a:t>
            </a:r>
            <a:r>
              <a:rPr lang="fa-IR" sz="2000" b="1" dirty="0">
                <a:cs typeface="B Nazanin" panose="00000400000000000000" pitchFamily="2" charset="-78"/>
              </a:rPr>
              <a:t> </a:t>
            </a:r>
          </a:p>
          <a:p>
            <a:pPr marL="0" lvl="0" indent="0" algn="r" rtl="1">
              <a:buNone/>
            </a:pPr>
            <a:endParaRPr lang="en-US" sz="2000" dirty="0"/>
          </a:p>
          <a:p>
            <a:pPr marL="0" indent="0" algn="r" rtl="1">
              <a:buNone/>
            </a:pPr>
            <a:r>
              <a:rPr lang="fa-IR" sz="2000" b="1" dirty="0">
                <a:cs typeface="B Nazanin" panose="00000400000000000000" pitchFamily="2" charset="-78"/>
              </a:rPr>
              <a:t>سیستم پوششی</a:t>
            </a:r>
            <a:endParaRPr lang="en-US" sz="2000" dirty="0"/>
          </a:p>
          <a:p>
            <a:pPr lvl="0" algn="r" rtl="1"/>
            <a:r>
              <a:rPr lang="fa-IR" sz="2000" b="1" dirty="0">
                <a:cs typeface="B Nazanin" panose="00000400000000000000" pitchFamily="2" charset="-78"/>
              </a:rPr>
              <a:t>از دست دادن قابلیت ارتجاعی و نازک شدن پوست» </a:t>
            </a:r>
            <a:r>
              <a:rPr lang="fa-IR" sz="2000" dirty="0">
                <a:cs typeface="B Nazanin" panose="00000400000000000000" pitchFamily="2" charset="-78"/>
              </a:rPr>
              <a:t>پوست به راحتی آسیب می بیند و زخم بستر</a:t>
            </a:r>
            <a:endParaRPr lang="en-US" sz="2000" dirty="0"/>
          </a:p>
          <a:p>
            <a:pPr algn="r" rtl="1"/>
            <a:r>
              <a:rPr lang="fa-IR" sz="2000" b="1" dirty="0">
                <a:cs typeface="B Nazanin" panose="00000400000000000000" pitchFamily="2" charset="-78"/>
              </a:rPr>
              <a:t>سیستم تنظیم دمای بدن</a:t>
            </a:r>
            <a:endParaRPr lang="en-US" sz="2000" dirty="0"/>
          </a:p>
          <a:p>
            <a:pPr lvl="0" algn="r" rtl="1"/>
            <a:r>
              <a:rPr lang="fa-IR" sz="2000" b="1" dirty="0">
                <a:cs typeface="B Nazanin" panose="00000400000000000000" pitchFamily="2" charset="-78"/>
              </a:rPr>
              <a:t>کاهش </a:t>
            </a:r>
            <a:r>
              <a:rPr lang="fa-IR" sz="2000" b="1" dirty="0" err="1">
                <a:cs typeface="B Nazanin" panose="00000400000000000000" pitchFamily="2" charset="-78"/>
              </a:rPr>
              <a:t>تعریق،کاهش</a:t>
            </a:r>
            <a:r>
              <a:rPr lang="fa-IR" sz="2000" b="1" dirty="0">
                <a:cs typeface="B Nazanin" panose="00000400000000000000" pitchFamily="2" charset="-78"/>
              </a:rPr>
              <a:t> لرز» </a:t>
            </a:r>
            <a:r>
              <a:rPr lang="fa-IR" sz="2000" dirty="0">
                <a:cs typeface="B Nazanin" panose="00000400000000000000" pitchFamily="2" charset="-78"/>
              </a:rPr>
              <a:t>فوریت های مربوط به گرما و سرما</a:t>
            </a:r>
            <a:endParaRPr lang="en-US" sz="2000" dirty="0"/>
          </a:p>
          <a:p>
            <a:pPr marL="228600" indent="-228600" algn="r" defTabSz="914400" rtl="1" eaLnBrk="1" latinLnBrk="0" hangingPunct="1">
              <a:lnSpc>
                <a:spcPct val="90000"/>
              </a:lnSpc>
              <a:spcBef>
                <a:spcPts val="1000"/>
              </a:spcBef>
              <a:buFont typeface="Arial" panose="020B0604020202020204" pitchFamily="34" charset="0"/>
              <a:buChar char="•"/>
            </a:pPr>
            <a:endParaRPr lang="en-US" sz="2000" dirty="0"/>
          </a:p>
        </p:txBody>
      </p:sp>
    </p:spTree>
    <p:extLst>
      <p:ext uri="{BB962C8B-B14F-4D97-AF65-F5344CB8AC3E}">
        <p14:creationId xmlns:p14="http://schemas.microsoft.com/office/powerpoint/2010/main" val="332474570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7CD0591-4305-F34F-92E7-33D80489974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23247" y="0"/>
            <a:ext cx="7530353" cy="6615953"/>
          </a:xfrm>
          <a:prstGeom prst="rect">
            <a:avLst/>
          </a:prstGeom>
          <a:noFill/>
          <a:ln>
            <a:noFill/>
          </a:ln>
        </p:spPr>
      </p:pic>
      <p:sp>
        <p:nvSpPr>
          <p:cNvPr id="5" name="Rectangle 4">
            <a:extLst>
              <a:ext uri="{FF2B5EF4-FFF2-40B4-BE49-F238E27FC236}">
                <a16:creationId xmlns:a16="http://schemas.microsoft.com/office/drawing/2014/main" xmlns="" id="{29D2FBF8-8E89-C049-966D-3C2D0F5CE956}"/>
              </a:ext>
            </a:extLst>
          </p:cNvPr>
          <p:cNvSpPr/>
          <p:nvPr/>
        </p:nvSpPr>
        <p:spPr>
          <a:xfrm>
            <a:off x="3360139" y="178404"/>
            <a:ext cx="5256567" cy="369332"/>
          </a:xfrm>
          <a:prstGeom prst="rect">
            <a:avLst/>
          </a:prstGeom>
        </p:spPr>
        <p:txBody>
          <a:bodyPr wrap="none">
            <a:spAutoFit/>
          </a:bodyPr>
          <a:lstStyle/>
          <a:p>
            <a:pPr algn="r" rtl="1"/>
            <a:r>
              <a:rPr lang="fa-IR" b="1" dirty="0">
                <a:solidFill>
                  <a:srgbClr val="000000"/>
                </a:solidFill>
                <a:ea typeface="Calibri" panose="020F0502020204030204" pitchFamily="34" charset="0"/>
                <a:cs typeface="B Titr" panose="00000700000000000000" pitchFamily="2" charset="-78"/>
              </a:rPr>
              <a:t>تغییرات فیزیولوژیکی وابسته به سن در سیستم های مختلف بدن</a:t>
            </a:r>
            <a:r>
              <a:rPr lang="en-US" dirty="0">
                <a:solidFill>
                  <a:prstClr val="black"/>
                </a:solidFill>
                <a:cs typeface="B Titr" panose="00000700000000000000" pitchFamily="2" charset="-78"/>
              </a:rPr>
              <a:t> </a:t>
            </a:r>
          </a:p>
        </p:txBody>
      </p:sp>
    </p:spTree>
    <p:extLst>
      <p:ext uri="{BB962C8B-B14F-4D97-AF65-F5344CB8AC3E}">
        <p14:creationId xmlns:p14="http://schemas.microsoft.com/office/powerpoint/2010/main" val="63971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A064C7-E4C2-C041-B547-CC2B3153B0CC}"/>
              </a:ext>
            </a:extLst>
          </p:cNvPr>
          <p:cNvSpPr>
            <a:spLocks noGrp="1"/>
          </p:cNvSpPr>
          <p:nvPr>
            <p:ph type="title"/>
          </p:nvPr>
        </p:nvSpPr>
        <p:spPr>
          <a:xfrm>
            <a:off x="1125070" y="2462866"/>
            <a:ext cx="10515600" cy="1325563"/>
          </a:xfrm>
        </p:spPr>
        <p:txBody>
          <a:bodyPr/>
          <a:lstStyle/>
          <a:p>
            <a:pPr algn="ctr" rtl="1"/>
            <a:r>
              <a:rPr lang="fa-IR" b="1" dirty="0">
                <a:solidFill>
                  <a:schemeClr val="accent1"/>
                </a:solidFill>
                <a:latin typeface="B Nazanin" pitchFamily="2" charset="-78"/>
                <a:cs typeface="B Titr" panose="00000700000000000000" pitchFamily="2" charset="-78"/>
              </a:rPr>
              <a:t>اختلالات و بیماریهای شایع در سالمندان </a:t>
            </a:r>
            <a:r>
              <a:rPr lang="en-US" dirty="0">
                <a:solidFill>
                  <a:schemeClr val="accent1"/>
                </a:solidFill>
                <a:latin typeface="B Nazanin" pitchFamily="2" charset="-78"/>
                <a:cs typeface="B Titr" panose="00000700000000000000" pitchFamily="2" charset="-78"/>
              </a:rPr>
              <a:t/>
            </a:r>
            <a:br>
              <a:rPr lang="en-US" dirty="0">
                <a:solidFill>
                  <a:schemeClr val="accent1"/>
                </a:solidFill>
                <a:latin typeface="B Nazanin" pitchFamily="2" charset="-78"/>
                <a:cs typeface="B Titr" panose="00000700000000000000" pitchFamily="2" charset="-78"/>
              </a:rPr>
            </a:br>
            <a:endParaRPr lang="en-US" dirty="0">
              <a:solidFill>
                <a:schemeClr val="accent1"/>
              </a:solidFill>
              <a:latin typeface="B Nazanin" pitchFamily="2" charset="-78"/>
              <a:cs typeface="B Titr" panose="00000700000000000000" pitchFamily="2" charset="-78"/>
            </a:endParaRPr>
          </a:p>
        </p:txBody>
      </p:sp>
    </p:spTree>
    <p:extLst>
      <p:ext uri="{BB962C8B-B14F-4D97-AF65-F5344CB8AC3E}">
        <p14:creationId xmlns:p14="http://schemas.microsoft.com/office/powerpoint/2010/main" val="30574412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4AF69D-FC29-D44C-BD86-3A61E12525CB}"/>
              </a:ext>
            </a:extLst>
          </p:cNvPr>
          <p:cNvSpPr>
            <a:spLocks noGrp="1"/>
          </p:cNvSpPr>
          <p:nvPr>
            <p:ph type="title"/>
          </p:nvPr>
        </p:nvSpPr>
        <p:spPr/>
        <p:txBody>
          <a:bodyPr/>
          <a:lstStyle/>
          <a:p>
            <a:pPr algn="ctr" rtl="1"/>
            <a:r>
              <a:rPr lang="fa-IR" b="1" dirty="0">
                <a:latin typeface="B Nazanin" pitchFamily="2" charset="-78"/>
                <a:cs typeface="B Titr" panose="00000700000000000000" pitchFamily="2" charset="-78"/>
              </a:rPr>
              <a:t>اختلالات تنفسی در سالمندان</a:t>
            </a:r>
            <a:r>
              <a:rPr lang="en-US" dirty="0">
                <a:latin typeface="B Nazanin" pitchFamily="2" charset="-78"/>
                <a:cs typeface="B Titr" panose="00000700000000000000" pitchFamily="2" charset="-78"/>
              </a:rPr>
              <a:t/>
            </a:r>
            <a:br>
              <a:rPr lang="en-US" dirty="0">
                <a:latin typeface="B Nazanin" pitchFamily="2" charset="-78"/>
                <a:cs typeface="B Titr" panose="00000700000000000000" pitchFamily="2" charset="-78"/>
              </a:rPr>
            </a:br>
            <a:endParaRPr lang="en-US"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DD50F0E7-EEF0-FD4C-BB82-26CA5913D93C}"/>
              </a:ext>
            </a:extLst>
          </p:cNvPr>
          <p:cNvSpPr>
            <a:spLocks noGrp="1"/>
          </p:cNvSpPr>
          <p:nvPr>
            <p:ph idx="1"/>
          </p:nvPr>
        </p:nvSpPr>
        <p:spPr/>
        <p:txBody>
          <a:bodyPr>
            <a:normAutofit fontScale="92500" lnSpcReduction="20000"/>
          </a:bodyPr>
          <a:lstStyle/>
          <a:p>
            <a:pPr marL="0" indent="0" algn="r" rtl="1">
              <a:buNone/>
            </a:pPr>
            <a:r>
              <a:rPr lang="fa-IR" dirty="0">
                <a:latin typeface="B Nazanin" pitchFamily="2" charset="-78"/>
                <a:cs typeface="B Nazanin" pitchFamily="2" charset="-78"/>
              </a:rPr>
              <a:t>علل تنگی نفس و </a:t>
            </a:r>
            <a:r>
              <a:rPr lang="fa-IR" dirty="0" err="1">
                <a:latin typeface="B Nazanin" pitchFamily="2" charset="-78"/>
                <a:cs typeface="B Nazanin" pitchFamily="2" charset="-78"/>
              </a:rPr>
              <a:t>هیپوکسی</a:t>
            </a:r>
            <a:r>
              <a:rPr lang="fa-IR" dirty="0">
                <a:latin typeface="B Nazanin" pitchFamily="2" charset="-78"/>
                <a:cs typeface="B Nazanin" pitchFamily="2" charset="-78"/>
              </a:rPr>
              <a:t> در سالمندان عبارتند از : </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پنومونی (ذات </a:t>
            </a:r>
            <a:r>
              <a:rPr lang="fa-IR" dirty="0" err="1">
                <a:latin typeface="B Nazanin" pitchFamily="2" charset="-78"/>
                <a:cs typeface="B Nazanin" pitchFamily="2" charset="-78"/>
              </a:rPr>
              <a:t>الریه</a:t>
            </a:r>
            <a:r>
              <a:rPr lang="fa-IR" dirty="0">
                <a:latin typeface="B Nazanin" pitchFamily="2" charset="-78"/>
                <a:cs typeface="B Nazanin" pitchFamily="2" charset="-78"/>
              </a:rPr>
              <a:t>)</a:t>
            </a:r>
            <a:endParaRPr lang="en-US" dirty="0">
              <a:latin typeface="B Nazanin" pitchFamily="2" charset="-78"/>
              <a:cs typeface="B Nazanin" pitchFamily="2" charset="-78"/>
            </a:endParaRPr>
          </a:p>
          <a:p>
            <a:pPr lvl="0" algn="r" rtl="1"/>
            <a:r>
              <a:rPr lang="en-US" dirty="0">
                <a:cs typeface="B Nazanin" pitchFamily="2" charset="-78"/>
              </a:rPr>
              <a:t>COPD</a:t>
            </a:r>
          </a:p>
          <a:p>
            <a:pPr lvl="0" algn="r" rtl="1"/>
            <a:r>
              <a:rPr lang="fa-IR" dirty="0">
                <a:latin typeface="B Nazanin" pitchFamily="2" charset="-78"/>
                <a:cs typeface="B Nazanin" pitchFamily="2" charset="-78"/>
              </a:rPr>
              <a:t>انفارکتوس میوکارد</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کم خونی</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آسم </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نارسایی قلبی همراه با ادم ریوی</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سرطان ریه (و عوارضی مانند تجمع مایع جنب یا پلورال </a:t>
            </a:r>
            <a:r>
              <a:rPr lang="fa-IR" dirty="0" err="1">
                <a:latin typeface="B Nazanin" pitchFamily="2" charset="-78"/>
                <a:cs typeface="B Nazanin" pitchFamily="2" charset="-78"/>
              </a:rPr>
              <a:t>افیوژن</a:t>
            </a:r>
            <a:r>
              <a:rPr lang="fa-IR" dirty="0">
                <a:latin typeface="B Nazanin" pitchFamily="2" charset="-78"/>
                <a:cs typeface="B Nazanin" pitchFamily="2" charset="-78"/>
              </a:rPr>
              <a:t>)</a:t>
            </a:r>
            <a:endParaRPr lang="en-US" dirty="0">
              <a:latin typeface="B Nazanin" pitchFamily="2" charset="-78"/>
              <a:cs typeface="B Nazanin" pitchFamily="2" charset="-78"/>
            </a:endParaRPr>
          </a:p>
          <a:p>
            <a:pPr lvl="0" algn="r" rtl="1"/>
            <a:r>
              <a:rPr lang="fa-IR" dirty="0" err="1">
                <a:latin typeface="B Nazanin" pitchFamily="2" charset="-78"/>
                <a:cs typeface="B Nazanin" pitchFamily="2" charset="-78"/>
              </a:rPr>
              <a:t>پنوموتراکس</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آمبولی ریوی </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13635993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A6384F-9CE2-854C-ACB6-0406A566326C}"/>
              </a:ext>
            </a:extLst>
          </p:cNvPr>
          <p:cNvSpPr>
            <a:spLocks noGrp="1"/>
          </p:cNvSpPr>
          <p:nvPr>
            <p:ph type="title"/>
          </p:nvPr>
        </p:nvSpPr>
        <p:spPr/>
        <p:txBody>
          <a:bodyPr/>
          <a:lstStyle/>
          <a:p>
            <a:pPr algn="ctr" rtl="1"/>
            <a:r>
              <a:rPr lang="fa-IR" b="1" dirty="0">
                <a:cs typeface="B Titr" panose="00000700000000000000" pitchFamily="2" charset="-78"/>
              </a:rPr>
              <a:t>پنومونی</a:t>
            </a:r>
            <a:r>
              <a:rPr lang="en-US" dirty="0">
                <a:cs typeface="B Titr" panose="00000700000000000000" pitchFamily="2" charset="-78"/>
              </a:rPr>
              <a:t/>
            </a:r>
            <a:br>
              <a:rPr lang="en-US" dirty="0">
                <a:cs typeface="B Titr" panose="00000700000000000000" pitchFamily="2" charset="-78"/>
              </a:rPr>
            </a:b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F9F6CAC8-A646-2347-BA94-4FBA423381C9}"/>
              </a:ext>
            </a:extLst>
          </p:cNvPr>
          <p:cNvSpPr>
            <a:spLocks noGrp="1"/>
          </p:cNvSpPr>
          <p:nvPr>
            <p:ph idx="1"/>
          </p:nvPr>
        </p:nvSpPr>
        <p:spPr/>
        <p:txBody>
          <a:bodyPr/>
          <a:lstStyle/>
          <a:p>
            <a:pPr marL="0" indent="0" algn="r" rtl="1">
              <a:buNone/>
            </a:pPr>
            <a:r>
              <a:rPr lang="fa-IR" dirty="0">
                <a:latin typeface="B Nazanin" pitchFamily="2" charset="-78"/>
                <a:cs typeface="B Nazanin" pitchFamily="2" charset="-78"/>
              </a:rPr>
              <a:t>پنومونی علت شایع مرگ و میر در سالمندان است .</a:t>
            </a:r>
          </a:p>
          <a:p>
            <a:pPr marL="0" indent="0" algn="r" rtl="1">
              <a:buNone/>
            </a:pPr>
            <a:r>
              <a:rPr lang="fa-IR" dirty="0">
                <a:latin typeface="B Nazanin" pitchFamily="2" charset="-78"/>
                <a:cs typeface="B Nazanin" pitchFamily="2" charset="-78"/>
              </a:rPr>
              <a:t> علت ابتلای مکرر به پنومونی در افراد مسن نسبت به </a:t>
            </a:r>
            <a:r>
              <a:rPr lang="fa-IR" dirty="0" err="1">
                <a:latin typeface="B Nazanin" pitchFamily="2" charset="-78"/>
                <a:cs typeface="B Nazanin" pitchFamily="2" charset="-78"/>
              </a:rPr>
              <a:t>جوانتر</a:t>
            </a:r>
            <a:r>
              <a:rPr lang="fa-IR" dirty="0">
                <a:latin typeface="B Nazanin" pitchFamily="2" charset="-78"/>
                <a:cs typeface="B Nazanin" pitchFamily="2" charset="-78"/>
              </a:rPr>
              <a:t> ها عبارت است از:</a:t>
            </a:r>
            <a:endParaRPr lang="en-US" dirty="0">
              <a:latin typeface="B Nazanin" pitchFamily="2" charset="-78"/>
              <a:cs typeface="B Nazanin" pitchFamily="2" charset="-78"/>
            </a:endParaRPr>
          </a:p>
          <a:p>
            <a:pPr lvl="0" algn="r" rtl="1">
              <a:buFont typeface="Wingdings" pitchFamily="2" charset="2"/>
              <a:buChar char="ü"/>
            </a:pPr>
            <a:r>
              <a:rPr lang="fa-IR" dirty="0">
                <a:latin typeface="B Nazanin" pitchFamily="2" charset="-78"/>
                <a:cs typeface="B Nazanin" pitchFamily="2" charset="-78"/>
              </a:rPr>
              <a:t>کاهش یا عدم تحرک</a:t>
            </a:r>
            <a:endParaRPr lang="en-US" dirty="0">
              <a:latin typeface="B Nazanin" pitchFamily="2" charset="-78"/>
              <a:cs typeface="B Nazanin" pitchFamily="2" charset="-78"/>
            </a:endParaRPr>
          </a:p>
          <a:p>
            <a:pPr lvl="0" algn="r" rtl="1">
              <a:buFont typeface="Wingdings" pitchFamily="2" charset="2"/>
              <a:buChar char="ü"/>
            </a:pPr>
            <a:r>
              <a:rPr lang="fa-IR" dirty="0">
                <a:latin typeface="B Nazanin" pitchFamily="2" charset="-78"/>
                <a:cs typeface="B Nazanin" pitchFamily="2" charset="-78"/>
              </a:rPr>
              <a:t>کاهش پاسخ ایمنی</a:t>
            </a:r>
            <a:endParaRPr lang="en-US" dirty="0">
              <a:latin typeface="B Nazanin" pitchFamily="2" charset="-78"/>
              <a:cs typeface="B Nazanin" pitchFamily="2" charset="-78"/>
            </a:endParaRPr>
          </a:p>
          <a:p>
            <a:pPr lvl="0" algn="r" rtl="1">
              <a:buFont typeface="Wingdings" pitchFamily="2" charset="2"/>
              <a:buChar char="ü"/>
            </a:pPr>
            <a:r>
              <a:rPr lang="fa-IR" dirty="0">
                <a:latin typeface="B Nazanin" pitchFamily="2" charset="-78"/>
                <a:cs typeface="B Nazanin" pitchFamily="2" charset="-78"/>
              </a:rPr>
              <a:t>کاهش عملکرد ریه </a:t>
            </a:r>
            <a:endParaRPr lang="en-US" dirty="0">
              <a:latin typeface="B Nazanin" pitchFamily="2" charset="-78"/>
              <a:cs typeface="B Nazanin" pitchFamily="2" charset="-78"/>
            </a:endParaRPr>
          </a:p>
          <a:p>
            <a:pPr lvl="0" algn="r" rtl="1">
              <a:buFont typeface="Wingdings" pitchFamily="2" charset="2"/>
              <a:buChar char="ü"/>
            </a:pPr>
            <a:r>
              <a:rPr lang="fa-IR" dirty="0">
                <a:latin typeface="B Nazanin" pitchFamily="2" charset="-78"/>
                <a:cs typeface="B Nazanin" pitchFamily="2" charset="-78"/>
              </a:rPr>
              <a:t>افزایش </a:t>
            </a:r>
            <a:r>
              <a:rPr lang="fa-IR" dirty="0" err="1">
                <a:latin typeface="B Nazanin" pitchFamily="2" charset="-78"/>
                <a:cs typeface="B Nazanin" pitchFamily="2" charset="-78"/>
              </a:rPr>
              <a:t>کلونیزه</a:t>
            </a:r>
            <a:r>
              <a:rPr lang="fa-IR" dirty="0">
                <a:latin typeface="B Nazanin" pitchFamily="2" charset="-78"/>
                <a:cs typeface="B Nazanin" pitchFamily="2" charset="-78"/>
              </a:rPr>
              <a:t> شدن حلق با باکتری گرم منفی</a:t>
            </a:r>
            <a:endParaRPr lang="en-US" dirty="0">
              <a:latin typeface="B Nazanin" pitchFamily="2" charset="-78"/>
              <a:cs typeface="B Nazanin" pitchFamily="2" charset="-78"/>
            </a:endParaRPr>
          </a:p>
          <a:p>
            <a:pPr lvl="0" algn="r" rtl="1">
              <a:buFont typeface="Wingdings" pitchFamily="2" charset="2"/>
              <a:buChar char="ü"/>
            </a:pPr>
            <a:r>
              <a:rPr lang="fa-IR" dirty="0" err="1">
                <a:latin typeface="B Nazanin" pitchFamily="2" charset="-78"/>
                <a:cs typeface="B Nazanin" pitchFamily="2" charset="-78"/>
              </a:rPr>
              <a:t>رفلکس</a:t>
            </a:r>
            <a:r>
              <a:rPr lang="fa-IR" dirty="0">
                <a:latin typeface="B Nazanin" pitchFamily="2" charset="-78"/>
                <a:cs typeface="B Nazanin" pitchFamily="2" charset="-78"/>
              </a:rPr>
              <a:t> سرفه غیر موثر</a:t>
            </a:r>
            <a:endParaRPr lang="en-US" dirty="0">
              <a:latin typeface="B Nazanin" pitchFamily="2" charset="-78"/>
              <a:cs typeface="B Nazanin" pitchFamily="2" charset="-78"/>
            </a:endParaRPr>
          </a:p>
          <a:p>
            <a:pPr lvl="0" algn="r" rtl="1">
              <a:buFont typeface="Wingdings" pitchFamily="2" charset="2"/>
              <a:buChar char="ü"/>
            </a:pPr>
            <a:r>
              <a:rPr lang="fa-IR" dirty="0">
                <a:latin typeface="B Nazanin" pitchFamily="2" charset="-78"/>
                <a:cs typeface="B Nazanin" pitchFamily="2" charset="-78"/>
              </a:rPr>
              <a:t>کاهش کارایی سلول های </a:t>
            </a:r>
            <a:r>
              <a:rPr lang="fa-IR" dirty="0" err="1">
                <a:latin typeface="B Nazanin" pitchFamily="2" charset="-78"/>
                <a:cs typeface="B Nazanin" pitchFamily="2" charset="-78"/>
              </a:rPr>
              <a:t>موکوسیلیاری</a:t>
            </a:r>
            <a:r>
              <a:rPr lang="fa-IR" dirty="0">
                <a:latin typeface="B Nazanin" pitchFamily="2" charset="-78"/>
                <a:cs typeface="B Nazanin" pitchFamily="2" charset="-78"/>
              </a:rPr>
              <a:t> در سیستم تنفسی فوقانی</a:t>
            </a:r>
            <a:endParaRPr lang="en-US" dirty="0">
              <a:latin typeface="B Nazanin" pitchFamily="2" charset="-78"/>
              <a:cs typeface="B Nazanin" pitchFamily="2" charset="-78"/>
            </a:endParaRPr>
          </a:p>
          <a:p>
            <a:pPr algn="r" rtl="1"/>
            <a:endParaRPr lang="en-US" dirty="0">
              <a:latin typeface="B Nazanin" pitchFamily="2" charset="-78"/>
              <a:cs typeface="B Nazanin" pitchFamily="2" charset="-78"/>
            </a:endParaRPr>
          </a:p>
        </p:txBody>
      </p:sp>
    </p:spTree>
    <p:extLst>
      <p:ext uri="{BB962C8B-B14F-4D97-AF65-F5344CB8AC3E}">
        <p14:creationId xmlns:p14="http://schemas.microsoft.com/office/powerpoint/2010/main" val="268565711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29EAB-D0EB-6643-8CB8-D7CE1B05D8E0}"/>
              </a:ext>
            </a:extLst>
          </p:cNvPr>
          <p:cNvSpPr>
            <a:spLocks noGrp="1"/>
          </p:cNvSpPr>
          <p:nvPr>
            <p:ph type="title"/>
          </p:nvPr>
        </p:nvSpPr>
        <p:spPr>
          <a:xfrm>
            <a:off x="838200" y="1213"/>
            <a:ext cx="10515600" cy="1325563"/>
          </a:xfrm>
        </p:spPr>
        <p:txBody>
          <a:bodyPr>
            <a:normAutofit/>
          </a:bodyPr>
          <a:lstStyle/>
          <a:p>
            <a:pPr algn="ctr" defTabSz="914400" rtl="1" eaLnBrk="1" latinLnBrk="0" hangingPunct="1">
              <a:lnSpc>
                <a:spcPct val="90000"/>
              </a:lnSpc>
              <a:spcBef>
                <a:spcPct val="0"/>
              </a:spcBef>
              <a:buNone/>
            </a:pPr>
            <a:r>
              <a:rPr lang="fa-IR" sz="3200" b="1" dirty="0">
                <a:latin typeface="B Nazanin" pitchFamily="2" charset="-78"/>
                <a:cs typeface="B Titr" panose="00000700000000000000" pitchFamily="2" charset="-78"/>
              </a:rPr>
              <a:t>علائم و اقدامات درمانی در پنومونی</a:t>
            </a:r>
            <a:endParaRPr lang="en-US" sz="3200" b="1"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70DE2BE6-D4CD-6040-AD76-B13C622BD7F2}"/>
              </a:ext>
            </a:extLst>
          </p:cNvPr>
          <p:cNvSpPr>
            <a:spLocks noGrp="1"/>
          </p:cNvSpPr>
          <p:nvPr>
            <p:ph idx="1"/>
          </p:nvPr>
        </p:nvSpPr>
        <p:spPr>
          <a:xfrm>
            <a:off x="963706" y="699852"/>
            <a:ext cx="10515600" cy="5951960"/>
          </a:xfrm>
        </p:spPr>
        <p:txBody>
          <a:bodyPr>
            <a:noAutofit/>
          </a:bodyPr>
          <a:lstStyle/>
          <a:p>
            <a:pPr marL="0" indent="0" algn="r" rtl="1">
              <a:buNone/>
            </a:pPr>
            <a:r>
              <a:rPr lang="fa-IR" sz="2000" b="1" dirty="0">
                <a:latin typeface="B Nazanin" pitchFamily="2" charset="-78"/>
                <a:cs typeface="B Nazanin" pitchFamily="2" charset="-78"/>
              </a:rPr>
              <a:t>علائم:</a:t>
            </a:r>
          </a:p>
          <a:p>
            <a:pPr algn="r" rtl="1"/>
            <a:r>
              <a:rPr lang="fa-IR" sz="2000" dirty="0">
                <a:latin typeface="B Nazanin" pitchFamily="2" charset="-78"/>
                <a:cs typeface="B Nazanin" pitchFamily="2" charset="-78"/>
              </a:rPr>
              <a:t>تب و لرز</a:t>
            </a:r>
          </a:p>
          <a:p>
            <a:pPr algn="r" rtl="1"/>
            <a:r>
              <a:rPr lang="fa-IR" sz="2000" dirty="0">
                <a:latin typeface="B Nazanin" pitchFamily="2" charset="-78"/>
                <a:cs typeface="B Nazanin" pitchFamily="2" charset="-78"/>
              </a:rPr>
              <a:t>درد قفسه سینه </a:t>
            </a:r>
            <a:r>
              <a:rPr lang="fa-IR" sz="2000" dirty="0" err="1">
                <a:latin typeface="B Nazanin" pitchFamily="2" charset="-78"/>
                <a:cs typeface="B Nazanin" pitchFamily="2" charset="-78"/>
              </a:rPr>
              <a:t>پلورتیک</a:t>
            </a:r>
            <a:r>
              <a:rPr lang="fa-IR" sz="2000" dirty="0">
                <a:latin typeface="B Nazanin" pitchFamily="2" charset="-78"/>
                <a:cs typeface="B Nazanin" pitchFamily="2" charset="-78"/>
              </a:rPr>
              <a:t> (دردی که با دم بدتر می شود)</a:t>
            </a:r>
          </a:p>
          <a:p>
            <a:pPr algn="r" rtl="1"/>
            <a:r>
              <a:rPr lang="fa-IR" sz="2000" dirty="0">
                <a:latin typeface="B Nazanin" pitchFamily="2" charset="-78"/>
                <a:cs typeface="B Nazanin" pitchFamily="2" charset="-78"/>
              </a:rPr>
              <a:t> تاکی پنه</a:t>
            </a:r>
          </a:p>
          <a:p>
            <a:pPr algn="r" rtl="1"/>
            <a:r>
              <a:rPr lang="fa-IR" sz="2000" dirty="0">
                <a:latin typeface="B Nazanin" pitchFamily="2" charset="-78"/>
                <a:cs typeface="B Nazanin" pitchFamily="2" charset="-78"/>
              </a:rPr>
              <a:t> تنگی نفس</a:t>
            </a:r>
          </a:p>
          <a:p>
            <a:pPr algn="r" rtl="1"/>
            <a:r>
              <a:rPr lang="fa-IR" sz="2000" dirty="0">
                <a:latin typeface="B Nazanin" pitchFamily="2" charset="-78"/>
                <a:cs typeface="B Nazanin" pitchFamily="2" charset="-78"/>
              </a:rPr>
              <a:t>سرفه </a:t>
            </a:r>
          </a:p>
          <a:p>
            <a:pPr algn="r" rtl="1"/>
            <a:r>
              <a:rPr lang="fa-IR" sz="2000" dirty="0">
                <a:latin typeface="B Nazanin" pitchFamily="2" charset="-78"/>
                <a:cs typeface="B Nazanin" pitchFamily="2" charset="-78"/>
              </a:rPr>
              <a:t> تغییر وضعیت ذهنی</a:t>
            </a:r>
          </a:p>
          <a:p>
            <a:pPr algn="r" rtl="1"/>
            <a:r>
              <a:rPr lang="fa-IR" sz="2000" dirty="0">
                <a:latin typeface="B Nazanin" pitchFamily="2" charset="-78"/>
                <a:cs typeface="B Nazanin" pitchFamily="2" charset="-78"/>
              </a:rPr>
              <a:t>به علت تغییرات ایجاد شده در تنظیم دمای بدن بیماران مسن ممکن است دچار تب نشوند</a:t>
            </a:r>
          </a:p>
          <a:p>
            <a:pPr algn="r" rtl="1"/>
            <a:r>
              <a:rPr lang="fa-IR" sz="2000" dirty="0">
                <a:latin typeface="B Nazanin" pitchFamily="2" charset="-78"/>
                <a:cs typeface="B Nazanin" pitchFamily="2" charset="-78"/>
              </a:rPr>
              <a:t>  بیمار می تواند دچار درد شکم باشد.</a:t>
            </a:r>
          </a:p>
          <a:p>
            <a:pPr marL="0" indent="0" algn="r" rtl="1">
              <a:buNone/>
            </a:pPr>
            <a:r>
              <a:rPr lang="fa-IR" sz="2000" b="1" dirty="0">
                <a:latin typeface="B Nazanin" pitchFamily="2" charset="-78"/>
                <a:cs typeface="B Nazanin" pitchFamily="2" charset="-78"/>
              </a:rPr>
              <a:t>اقدامات درمانی شامل : </a:t>
            </a:r>
          </a:p>
          <a:p>
            <a:pPr algn="r" rtl="1"/>
            <a:r>
              <a:rPr lang="fa-IR" sz="2000" dirty="0">
                <a:latin typeface="B Nazanin" pitchFamily="2" charset="-78"/>
                <a:cs typeface="B Nazanin" pitchFamily="2" charset="-78"/>
              </a:rPr>
              <a:t>حمایت راه هوایی</a:t>
            </a:r>
          </a:p>
          <a:p>
            <a:pPr algn="r" rtl="1"/>
            <a:r>
              <a:rPr lang="fa-IR" sz="2000" dirty="0">
                <a:latin typeface="B Nazanin" pitchFamily="2" charset="-78"/>
                <a:cs typeface="B Nazanin" pitchFamily="2" charset="-78"/>
              </a:rPr>
              <a:t> تهویه و اکسیژن رسانی </a:t>
            </a:r>
          </a:p>
          <a:p>
            <a:pPr algn="r" rtl="1"/>
            <a:r>
              <a:rPr lang="fa-IR" sz="2000" dirty="0">
                <a:latin typeface="B Nazanin" pitchFamily="2" charset="-78"/>
                <a:cs typeface="B Nazanin" pitchFamily="2" charset="-78"/>
              </a:rPr>
              <a:t> تجویز مایعات</a:t>
            </a:r>
          </a:p>
          <a:p>
            <a:pPr algn="r" rtl="1"/>
            <a:r>
              <a:rPr lang="fa-IR" sz="2000" dirty="0">
                <a:latin typeface="B Nazanin" pitchFamily="2" charset="-78"/>
                <a:cs typeface="B Nazanin" pitchFamily="2" charset="-78"/>
              </a:rPr>
              <a:t>انتقال به مرکز درمانی  و تجویز  آنتی بیوتیک</a:t>
            </a:r>
            <a:endParaRPr lang="en-US" sz="2000" dirty="0">
              <a:latin typeface="B Nazanin" pitchFamily="2" charset="-78"/>
              <a:cs typeface="B Nazanin" pitchFamily="2" charset="-78"/>
            </a:endParaRPr>
          </a:p>
        </p:txBody>
      </p:sp>
    </p:spTree>
    <p:extLst>
      <p:ext uri="{BB962C8B-B14F-4D97-AF65-F5344CB8AC3E}">
        <p14:creationId xmlns:p14="http://schemas.microsoft.com/office/powerpoint/2010/main" val="143023558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43807C-8A63-0248-81E6-460CFE8ADA18}"/>
              </a:ext>
            </a:extLst>
          </p:cNvPr>
          <p:cNvSpPr>
            <a:spLocks noGrp="1"/>
          </p:cNvSpPr>
          <p:nvPr>
            <p:ph type="title"/>
          </p:nvPr>
        </p:nvSpPr>
        <p:spPr/>
        <p:txBody>
          <a:bodyPr>
            <a:normAutofit/>
          </a:bodyPr>
          <a:lstStyle/>
          <a:p>
            <a:pPr algn="ctr" rtl="1"/>
            <a:r>
              <a:rPr lang="fa-IR" sz="2800" b="1" dirty="0">
                <a:latin typeface="B Nazanin" pitchFamily="2" charset="-78"/>
                <a:cs typeface="B Titr" panose="00000700000000000000" pitchFamily="2" charset="-78"/>
              </a:rPr>
              <a:t>بیماری انسداد مزمن ریوی</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764F83AD-7F08-AD46-9D76-6DFB9CC7E097}"/>
              </a:ext>
            </a:extLst>
          </p:cNvPr>
          <p:cNvSpPr>
            <a:spLocks noGrp="1"/>
          </p:cNvSpPr>
          <p:nvPr>
            <p:ph idx="1"/>
          </p:nvPr>
        </p:nvSpPr>
        <p:spPr/>
        <p:txBody>
          <a:bodyPr/>
          <a:lstStyle/>
          <a:p>
            <a:pPr marL="0" indent="0" algn="r" rtl="1">
              <a:buNone/>
            </a:pPr>
            <a:r>
              <a:rPr lang="fa-IR" dirty="0">
                <a:latin typeface="B Nazanin" pitchFamily="2" charset="-78"/>
                <a:cs typeface="B Nazanin" pitchFamily="2" charset="-78"/>
              </a:rPr>
              <a:t>معمولا به ترکیبی از </a:t>
            </a:r>
            <a:r>
              <a:rPr lang="fa-IR" dirty="0" err="1">
                <a:latin typeface="B Nazanin" pitchFamily="2" charset="-78"/>
                <a:cs typeface="B Nazanin" pitchFamily="2" charset="-78"/>
              </a:rPr>
              <a:t>امفیزم</a:t>
            </a:r>
            <a:r>
              <a:rPr lang="fa-IR" dirty="0">
                <a:latin typeface="B Nazanin" pitchFamily="2" charset="-78"/>
                <a:cs typeface="B Nazanin" pitchFamily="2" charset="-78"/>
              </a:rPr>
              <a:t>، برونشیت مزمن و آسم اشاره می کند. </a:t>
            </a:r>
          </a:p>
          <a:p>
            <a:pPr marL="0" indent="0" algn="r" rtl="1">
              <a:buNone/>
            </a:pPr>
            <a:r>
              <a:rPr lang="fa-IR" dirty="0">
                <a:latin typeface="B Nazanin" pitchFamily="2" charset="-78"/>
                <a:cs typeface="B Nazanin" pitchFamily="2" charset="-78"/>
              </a:rPr>
              <a:t>عواملی که باعث بروز انسداد مزمن ریوی میشوند شامل موارد زیر هستند :</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استعداد ژنتیکی</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وجود بیماری تنفسی در دوران کودکی</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تماس با الوده کنندهای محیطی</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سیگار کشیدن</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سرفه</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15282058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C7A6A6-A7E2-4F42-A7BB-C99CEFC14633}"/>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بیماری انسداد مزمن ریوی</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EFE4E6B8-EBBB-FA4F-B0C5-D4CFBBF3F0B2}"/>
              </a:ext>
            </a:extLst>
          </p:cNvPr>
          <p:cNvSpPr>
            <a:spLocks noGrp="1"/>
          </p:cNvSpPr>
          <p:nvPr>
            <p:ph idx="1"/>
          </p:nvPr>
        </p:nvSpPr>
        <p:spPr/>
        <p:txBody>
          <a:bodyPr>
            <a:normAutofit lnSpcReduction="10000"/>
          </a:bodyPr>
          <a:lstStyle/>
          <a:p>
            <a:pPr marL="0" indent="0" algn="r" rtl="1">
              <a:buNone/>
            </a:pPr>
            <a:r>
              <a:rPr lang="fa-IR" dirty="0">
                <a:latin typeface="B Nazanin" pitchFamily="2" charset="-78"/>
                <a:cs typeface="B Nazanin" pitchFamily="2" charset="-78"/>
              </a:rPr>
              <a:t>علائم و نشانه های اختلال تنفسی در بیماران </a:t>
            </a:r>
            <a:r>
              <a:rPr lang="en-US" dirty="0" err="1">
                <a:cs typeface="B Nazanin" pitchFamily="2" charset="-78"/>
              </a:rPr>
              <a:t>copd</a:t>
            </a:r>
            <a:r>
              <a:rPr lang="fa-IR" dirty="0">
                <a:cs typeface="B Nazanin" pitchFamily="2" charset="-78"/>
              </a:rPr>
              <a:t> </a:t>
            </a:r>
            <a:r>
              <a:rPr lang="fa-IR" dirty="0">
                <a:latin typeface="B Nazanin" pitchFamily="2" charset="-78"/>
                <a:cs typeface="B Nazanin" pitchFamily="2" charset="-78"/>
              </a:rPr>
              <a:t>:</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افزایش تولید خلط</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تنگی نفس</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تاکی پنه</a:t>
            </a:r>
            <a:endParaRPr lang="en-US" dirty="0">
              <a:latin typeface="B Nazanin" pitchFamily="2" charset="-78"/>
              <a:cs typeface="B Nazanin" pitchFamily="2" charset="-78"/>
            </a:endParaRPr>
          </a:p>
          <a:p>
            <a:pPr lvl="0" algn="r" rtl="1"/>
            <a:r>
              <a:rPr lang="fa-IR" dirty="0" err="1">
                <a:latin typeface="B Nazanin" pitchFamily="2" charset="-78"/>
                <a:cs typeface="B Nazanin" pitchFamily="2" charset="-78"/>
              </a:rPr>
              <a:t>ویز</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عدم تحمل ورزش و فعالیت</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وضعیت سه پایه</a:t>
            </a:r>
            <a:endParaRPr lang="en-US" dirty="0">
              <a:latin typeface="B Nazanin" pitchFamily="2" charset="-78"/>
              <a:cs typeface="B Nazanin" pitchFamily="2" charset="-78"/>
            </a:endParaRPr>
          </a:p>
          <a:p>
            <a:pPr lvl="0" algn="r" rtl="1"/>
            <a:r>
              <a:rPr lang="fa-IR" dirty="0">
                <a:latin typeface="B Nazanin" pitchFamily="2" charset="-78"/>
                <a:cs typeface="B Nazanin" pitchFamily="2" charset="-78"/>
              </a:rPr>
              <a:t>تنفس با لب های غنچه شده</a:t>
            </a:r>
            <a:endParaRPr lang="en-US" dirty="0">
              <a:latin typeface="B Nazanin" pitchFamily="2" charset="-78"/>
              <a:cs typeface="B Nazanin" pitchFamily="2" charset="-78"/>
            </a:endParaRPr>
          </a:p>
          <a:p>
            <a:pPr lvl="0" algn="r" rtl="1"/>
            <a:r>
              <a:rPr lang="fa-IR" dirty="0" err="1">
                <a:latin typeface="B Nazanin" pitchFamily="2" charset="-78"/>
                <a:cs typeface="B Nazanin" pitchFamily="2" charset="-78"/>
              </a:rPr>
              <a:t>رترکسیون</a:t>
            </a:r>
            <a:r>
              <a:rPr lang="fa-IR" dirty="0">
                <a:latin typeface="B Nazanin" pitchFamily="2" charset="-78"/>
                <a:cs typeface="B Nazanin" pitchFamily="2" charset="-78"/>
              </a:rPr>
              <a:t> عضلات فرعی تنفسی</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9662803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3687F3-18A1-4C4E-A575-E5D65CF641CA}"/>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بیماری انسداد مزمن ریوی</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E2C74282-9D09-2840-8067-6CA065516D22}"/>
              </a:ext>
            </a:extLst>
          </p:cNvPr>
          <p:cNvSpPr>
            <a:spLocks noGrp="1"/>
          </p:cNvSpPr>
          <p:nvPr>
            <p:ph idx="1"/>
          </p:nvPr>
        </p:nvSpPr>
        <p:spPr>
          <a:xfrm>
            <a:off x="838200" y="1287743"/>
            <a:ext cx="10515600" cy="4351338"/>
          </a:xfrm>
        </p:spPr>
        <p:txBody>
          <a:bodyPr>
            <a:noAutofit/>
          </a:bodyPr>
          <a:lstStyle/>
          <a:p>
            <a:pPr marL="0" indent="0" algn="r" rtl="1">
              <a:buNone/>
            </a:pPr>
            <a:endParaRPr lang="en-US" sz="2000" dirty="0">
              <a:latin typeface="B Nazanin" pitchFamily="2" charset="-78"/>
              <a:cs typeface="B Nazanin" pitchFamily="2" charset="-78"/>
            </a:endParaRPr>
          </a:p>
          <a:p>
            <a:pPr marL="0" indent="0" algn="r" rtl="1">
              <a:buNone/>
            </a:pPr>
            <a:r>
              <a:rPr lang="fa-IR" sz="2000" dirty="0">
                <a:latin typeface="B Nazanin" pitchFamily="2" charset="-78"/>
                <a:cs typeface="B Nazanin" pitchFamily="2" charset="-78"/>
              </a:rPr>
              <a:t> اقدامات درمانی در  پیش بیمارستانی  در مواجه با بیماران </a:t>
            </a:r>
            <a:r>
              <a:rPr lang="en-US" sz="2000" dirty="0" err="1">
                <a:cs typeface="B Nazanin" pitchFamily="2" charset="-78"/>
              </a:rPr>
              <a:t>copd</a:t>
            </a:r>
            <a:r>
              <a:rPr lang="fa-IR" sz="2000" dirty="0">
                <a:latin typeface="B Nazanin" pitchFamily="2" charset="-78"/>
                <a:cs typeface="B Nazanin" pitchFamily="2" charset="-78"/>
              </a:rPr>
              <a:t> شامل :</a:t>
            </a:r>
          </a:p>
          <a:p>
            <a:pPr algn="r" rtl="1"/>
            <a:r>
              <a:rPr lang="fa-IR" sz="2000" dirty="0">
                <a:latin typeface="B Nazanin" pitchFamily="2" charset="-78"/>
                <a:cs typeface="B Nazanin" pitchFamily="2" charset="-78"/>
              </a:rPr>
              <a:t> ارزیابی وضعیت هوشیاری </a:t>
            </a:r>
          </a:p>
          <a:p>
            <a:pPr algn="r" rtl="1"/>
            <a:r>
              <a:rPr lang="fa-IR" sz="2000" dirty="0">
                <a:latin typeface="B Nazanin" pitchFamily="2" charset="-78"/>
                <a:cs typeface="B Nazanin" pitchFamily="2" charset="-78"/>
              </a:rPr>
              <a:t> حفظ </a:t>
            </a:r>
            <a:r>
              <a:rPr lang="en-US" sz="2000" dirty="0">
                <a:cs typeface="B Nazanin" pitchFamily="2" charset="-78"/>
              </a:rPr>
              <a:t>ABC</a:t>
            </a:r>
            <a:endParaRPr lang="fa-IR" sz="2000" dirty="0">
              <a:cs typeface="B Nazanin" pitchFamily="2" charset="-78"/>
            </a:endParaRPr>
          </a:p>
          <a:p>
            <a:pPr algn="r" rtl="1"/>
            <a:r>
              <a:rPr lang="fa-IR" sz="2000" dirty="0">
                <a:latin typeface="B Nazanin" pitchFamily="2" charset="-78"/>
                <a:cs typeface="B Nazanin" pitchFamily="2" charset="-78"/>
              </a:rPr>
              <a:t>باز بودن راه هوایی </a:t>
            </a:r>
          </a:p>
          <a:p>
            <a:pPr algn="r" rtl="1"/>
            <a:r>
              <a:rPr lang="fa-IR" sz="2000" dirty="0">
                <a:latin typeface="B Nazanin" pitchFamily="2" charset="-78"/>
                <a:cs typeface="B Nazanin" pitchFamily="2" charset="-78"/>
              </a:rPr>
              <a:t>تجویز اکسیژن و نگهداری سطح اکسیژن  </a:t>
            </a:r>
            <a:r>
              <a:rPr lang="fa-IR" sz="2000" dirty="0" err="1">
                <a:latin typeface="B Nazanin" pitchFamily="2" charset="-78"/>
                <a:cs typeface="B Nazanin" pitchFamily="2" charset="-78"/>
              </a:rPr>
              <a:t>درحدی</a:t>
            </a:r>
            <a:r>
              <a:rPr lang="fa-IR" sz="2000" dirty="0">
                <a:latin typeface="B Nazanin" pitchFamily="2" charset="-78"/>
                <a:cs typeface="B Nazanin" pitchFamily="2" charset="-78"/>
              </a:rPr>
              <a:t> که درصد اشباع هموگلوبین </a:t>
            </a:r>
            <a:r>
              <a:rPr lang="fa-IR" sz="2000" u="sng" dirty="0">
                <a:latin typeface="B Nazanin" pitchFamily="2" charset="-78"/>
                <a:cs typeface="B Nazanin" pitchFamily="2" charset="-78"/>
              </a:rPr>
              <a:t>بالا تر از 95 درصد و  بالاتر </a:t>
            </a:r>
            <a:r>
              <a:rPr lang="fa-IR" sz="2000" dirty="0">
                <a:latin typeface="B Nazanin" pitchFamily="2" charset="-78"/>
                <a:cs typeface="B Nazanin" pitchFamily="2" charset="-78"/>
              </a:rPr>
              <a:t>باشد</a:t>
            </a:r>
          </a:p>
          <a:p>
            <a:pPr algn="r" rtl="1"/>
            <a:r>
              <a:rPr lang="fa-IR" sz="2000" dirty="0">
                <a:latin typeface="B Nazanin" pitchFamily="2" charset="-78"/>
                <a:cs typeface="B Nazanin" pitchFamily="2" charset="-78"/>
              </a:rPr>
              <a:t>در صورتی که نارسایی یا ایست تنفسی وجود دارد عمل تهویه را با استفاده از </a:t>
            </a:r>
            <a:r>
              <a:rPr lang="en-US" sz="2000" dirty="0">
                <a:cs typeface="B Nazanin" pitchFamily="2" charset="-78"/>
              </a:rPr>
              <a:t>BMV</a:t>
            </a:r>
            <a:r>
              <a:rPr lang="fa-IR" sz="2000" dirty="0">
                <a:latin typeface="B Nazanin" pitchFamily="2" charset="-78"/>
                <a:cs typeface="B Nazanin" pitchFamily="2" charset="-78"/>
              </a:rPr>
              <a:t> شروع کنید</a:t>
            </a:r>
          </a:p>
          <a:p>
            <a:pPr algn="r" rtl="1"/>
            <a:r>
              <a:rPr lang="fa-IR" sz="2000" dirty="0">
                <a:latin typeface="B Nazanin" pitchFamily="2" charset="-78"/>
                <a:cs typeface="B Nazanin" pitchFamily="2" charset="-78"/>
              </a:rPr>
              <a:t>ارزیابی و حفظ گردش خون بیمار</a:t>
            </a:r>
          </a:p>
          <a:p>
            <a:pPr algn="r" rtl="1"/>
            <a:r>
              <a:rPr lang="fa-IR" sz="2000" dirty="0">
                <a:latin typeface="B Nazanin" pitchFamily="2" charset="-78"/>
                <a:cs typeface="B Nazanin" pitchFamily="2" charset="-78"/>
              </a:rPr>
              <a:t>دسترسی به</a:t>
            </a:r>
            <a:r>
              <a:rPr lang="en-US" sz="2000" dirty="0">
                <a:cs typeface="B Nazanin" pitchFamily="2" charset="-78"/>
              </a:rPr>
              <a:t>IV</a:t>
            </a:r>
            <a:r>
              <a:rPr lang="fa-IR" sz="2000" dirty="0">
                <a:cs typeface="B Nazanin" pitchFamily="2" charset="-78"/>
              </a:rPr>
              <a:t> </a:t>
            </a:r>
          </a:p>
          <a:p>
            <a:pPr algn="r" rtl="1"/>
            <a:r>
              <a:rPr lang="fa-IR" sz="2000" dirty="0">
                <a:latin typeface="B Nazanin" pitchFamily="2" charset="-78"/>
                <a:cs typeface="B Nazanin" pitchFamily="2" charset="-78"/>
              </a:rPr>
              <a:t>مایعات وریدی تزریق نکنید </a:t>
            </a:r>
          </a:p>
          <a:p>
            <a:pPr algn="r" rtl="1"/>
            <a:r>
              <a:rPr lang="fa-IR" sz="2000" dirty="0">
                <a:latin typeface="B Nazanin" pitchFamily="2" charset="-78"/>
                <a:cs typeface="B Nazanin" pitchFamily="2" charset="-78"/>
              </a:rPr>
              <a:t>سرم نرمال </a:t>
            </a:r>
            <a:r>
              <a:rPr lang="fa-IR" sz="2000" dirty="0" err="1">
                <a:latin typeface="B Nazanin" pitchFamily="2" charset="-78"/>
                <a:cs typeface="B Nazanin" pitchFamily="2" charset="-78"/>
              </a:rPr>
              <a:t>سالین</a:t>
            </a:r>
            <a:r>
              <a:rPr lang="fa-IR" sz="2000" dirty="0">
                <a:latin typeface="B Nazanin" pitchFamily="2" charset="-78"/>
                <a:cs typeface="B Nazanin" pitchFamily="2" charset="-78"/>
              </a:rPr>
              <a:t> به صورت </a:t>
            </a:r>
            <a:r>
              <a:rPr lang="en-US" sz="2000" dirty="0">
                <a:cs typeface="B Nazanin" pitchFamily="2" charset="-78"/>
              </a:rPr>
              <a:t>KVO</a:t>
            </a:r>
            <a:r>
              <a:rPr lang="fa-IR" sz="2000" dirty="0">
                <a:latin typeface="B Nazanin" pitchFamily="2" charset="-78"/>
                <a:cs typeface="B Nazanin" pitchFamily="2" charset="-78"/>
              </a:rPr>
              <a:t>، گزینه بسیار عالی برای بیماران مبتلا به  آمبولی ریوی است</a:t>
            </a:r>
            <a:endParaRPr lang="en-US" sz="2000" dirty="0">
              <a:latin typeface="B Nazanin" pitchFamily="2" charset="-78"/>
              <a:cs typeface="B Nazanin" pitchFamily="2" charset="-78"/>
            </a:endParaRPr>
          </a:p>
          <a:p>
            <a:pPr algn="r" rtl="1"/>
            <a:r>
              <a:rPr lang="fa-IR" sz="2000" dirty="0">
                <a:latin typeface="B Nazanin" pitchFamily="2" charset="-78"/>
                <a:cs typeface="B Nazanin" pitchFamily="2" charset="-78"/>
              </a:rPr>
              <a:t> داروهای احتمالی ،معمولا برای کاهش تنگی نفس تجویز می شوند.</a:t>
            </a:r>
          </a:p>
          <a:p>
            <a:pPr algn="r" rtl="1"/>
            <a:r>
              <a:rPr lang="fa-IR" sz="2000" dirty="0">
                <a:latin typeface="B Nazanin" pitchFamily="2" charset="-78"/>
                <a:cs typeface="B Nazanin" pitchFamily="2" charset="-78"/>
              </a:rPr>
              <a:t> انتقال به مرکز درمانی و تجویز  آنتی بیوتیک ها</a:t>
            </a:r>
            <a:endParaRPr lang="en-US" sz="20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2000" dirty="0">
              <a:latin typeface="B Nazanin" pitchFamily="2" charset="-78"/>
              <a:cs typeface="B Nazanin" pitchFamily="2" charset="-78"/>
            </a:endParaRPr>
          </a:p>
        </p:txBody>
      </p:sp>
    </p:spTree>
    <p:extLst>
      <p:ext uri="{BB962C8B-B14F-4D97-AF65-F5344CB8AC3E}">
        <p14:creationId xmlns:p14="http://schemas.microsoft.com/office/powerpoint/2010/main" val="34067143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55F6EE-5C31-1E4F-9CD7-1E6494669D03}"/>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آمبولی ریوی </a:t>
            </a:r>
            <a:endParaRPr lang="en-US" sz="32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970BBF9C-B8EF-304D-94A6-A86E9A6C6A90}"/>
              </a:ext>
            </a:extLst>
          </p:cNvPr>
          <p:cNvSpPr>
            <a:spLocks noGrp="1"/>
          </p:cNvSpPr>
          <p:nvPr>
            <p:ph idx="1"/>
          </p:nvPr>
        </p:nvSpPr>
        <p:spPr/>
        <p:txBody>
          <a:bodyPr>
            <a:normAutofit fontScale="77500" lnSpcReduction="20000"/>
          </a:bodyPr>
          <a:lstStyle/>
          <a:p>
            <a:pPr algn="r" rtl="1"/>
            <a:r>
              <a:rPr lang="fa-IR" u="sng" dirty="0">
                <a:latin typeface="B Nazanin" pitchFamily="2" charset="-78"/>
                <a:cs typeface="B Nazanin" pitchFamily="2" charset="-78"/>
              </a:rPr>
              <a:t>لخته های خون </a:t>
            </a:r>
            <a:r>
              <a:rPr lang="fa-IR" dirty="0">
                <a:latin typeface="B Nazanin" pitchFamily="2" charset="-78"/>
                <a:cs typeface="B Nazanin" pitchFamily="2" charset="-78"/>
              </a:rPr>
              <a:t>شایع ترین علت آمبولی ریوی هستند . </a:t>
            </a:r>
            <a:endParaRPr lang="en-US" dirty="0">
              <a:latin typeface="B Nazanin" pitchFamily="2" charset="-78"/>
              <a:cs typeface="B Nazanin" pitchFamily="2" charset="-78"/>
            </a:endParaRPr>
          </a:p>
          <a:p>
            <a:pPr algn="r" rtl="1"/>
            <a:r>
              <a:rPr lang="fa-IR" dirty="0">
                <a:latin typeface="B Nazanin" pitchFamily="2" charset="-78"/>
                <a:cs typeface="B Nazanin" pitchFamily="2" charset="-78"/>
              </a:rPr>
              <a:t>البته این بیماری میتواند به وسیله چربی ،هوا ،</a:t>
            </a:r>
            <a:r>
              <a:rPr lang="fa-IR" dirty="0" err="1">
                <a:latin typeface="B Nazanin" pitchFamily="2" charset="-78"/>
                <a:cs typeface="B Nazanin" pitchFamily="2" charset="-78"/>
              </a:rPr>
              <a:t>مغزاستخوان</a:t>
            </a:r>
            <a:r>
              <a:rPr lang="fa-IR" dirty="0">
                <a:latin typeface="B Nazanin" pitchFamily="2" charset="-78"/>
                <a:cs typeface="B Nazanin" pitchFamily="2" charset="-78"/>
              </a:rPr>
              <a:t> ،سلول های تومور یا اجسام خارجی نیز ایجاد شود. </a:t>
            </a:r>
            <a:endParaRPr lang="en-US" dirty="0">
              <a:latin typeface="B Nazanin" pitchFamily="2" charset="-78"/>
              <a:cs typeface="B Nazanin" pitchFamily="2" charset="-78"/>
            </a:endParaRPr>
          </a:p>
          <a:p>
            <a:pPr algn="r" rtl="1"/>
            <a:r>
              <a:rPr lang="fa-IR" dirty="0">
                <a:latin typeface="B Nazanin" pitchFamily="2" charset="-78"/>
                <a:cs typeface="B Nazanin" pitchFamily="2" charset="-78"/>
              </a:rPr>
              <a:t>عوامل خطر ساز برای ایجاد آمبولی ریوی شامل</a:t>
            </a:r>
            <a:r>
              <a:rPr lang="en-US" dirty="0">
                <a:latin typeface="B Nazanin" pitchFamily="2" charset="-78"/>
                <a:cs typeface="B Nazanin" pitchFamily="2" charset="-78"/>
              </a:rPr>
              <a:t> :</a:t>
            </a:r>
          </a:p>
          <a:p>
            <a:pPr algn="r" rtl="1"/>
            <a:r>
              <a:rPr lang="fa-IR" dirty="0">
                <a:latin typeface="B Nazanin" pitchFamily="2" charset="-78"/>
                <a:cs typeface="B Nazanin" pitchFamily="2" charset="-78"/>
              </a:rPr>
              <a:t> بی تحرکی طولانی </a:t>
            </a:r>
            <a:endParaRPr lang="en-US" dirty="0">
              <a:latin typeface="B Nazanin" pitchFamily="2" charset="-78"/>
              <a:cs typeface="B Nazanin" pitchFamily="2" charset="-78"/>
            </a:endParaRPr>
          </a:p>
          <a:p>
            <a:pPr algn="r" rtl="1"/>
            <a:r>
              <a:rPr lang="fa-IR" dirty="0" err="1">
                <a:latin typeface="B Nazanin" pitchFamily="2" charset="-78"/>
                <a:cs typeface="B Nazanin" pitchFamily="2" charset="-78"/>
              </a:rPr>
              <a:t>ترومبوز</a:t>
            </a:r>
            <a:r>
              <a:rPr lang="fa-IR" dirty="0">
                <a:latin typeface="B Nazanin" pitchFamily="2" charset="-78"/>
                <a:cs typeface="B Nazanin" pitchFamily="2" charset="-78"/>
              </a:rPr>
              <a:t> وریدی عمقی</a:t>
            </a:r>
            <a:r>
              <a:rPr lang="en-US" dirty="0">
                <a:latin typeface="B Nazanin" pitchFamily="2" charset="-78"/>
                <a:cs typeface="B Nazanin" pitchFamily="2" charset="-78"/>
              </a:rPr>
              <a:t> </a:t>
            </a:r>
          </a:p>
          <a:p>
            <a:pPr algn="r" rtl="1"/>
            <a:r>
              <a:rPr lang="fa-IR" dirty="0">
                <a:latin typeface="B Nazanin" pitchFamily="2" charset="-78"/>
                <a:cs typeface="B Nazanin" pitchFamily="2" charset="-78"/>
              </a:rPr>
              <a:t>بدخیمی(تومورها)</a:t>
            </a:r>
            <a:endParaRPr lang="en-US" dirty="0">
              <a:latin typeface="B Nazanin" pitchFamily="2" charset="-78"/>
              <a:cs typeface="B Nazanin" pitchFamily="2" charset="-78"/>
            </a:endParaRPr>
          </a:p>
          <a:p>
            <a:pPr algn="r" rtl="1"/>
            <a:r>
              <a:rPr lang="fa-IR" dirty="0">
                <a:latin typeface="B Nazanin" pitchFamily="2" charset="-78"/>
                <a:cs typeface="B Nazanin" pitchFamily="2" charset="-78"/>
              </a:rPr>
              <a:t> جراحی های عمده </a:t>
            </a:r>
            <a:endParaRPr lang="en-US" dirty="0">
              <a:latin typeface="B Nazanin" pitchFamily="2" charset="-78"/>
              <a:cs typeface="B Nazanin" pitchFamily="2" charset="-78"/>
            </a:endParaRPr>
          </a:p>
          <a:p>
            <a:pPr algn="r" rtl="1"/>
            <a:r>
              <a:rPr lang="fa-IR" dirty="0">
                <a:latin typeface="B Nazanin" pitchFamily="2" charset="-78"/>
                <a:cs typeface="B Nazanin" pitchFamily="2" charset="-78"/>
              </a:rPr>
              <a:t> شکستگی لگن، مفصل ران یا ساق پا</a:t>
            </a:r>
            <a:endParaRPr lang="en-US" dirty="0">
              <a:latin typeface="B Nazanin" pitchFamily="2" charset="-78"/>
              <a:cs typeface="B Nazanin" pitchFamily="2" charset="-78"/>
            </a:endParaRPr>
          </a:p>
          <a:p>
            <a:pPr algn="r" rtl="1"/>
            <a:r>
              <a:rPr lang="fa-IR" dirty="0">
                <a:latin typeface="B Nazanin" pitchFamily="2" charset="-78"/>
                <a:cs typeface="B Nazanin" pitchFamily="2" charset="-78"/>
              </a:rPr>
              <a:t>چاقی</a:t>
            </a:r>
            <a:endParaRPr lang="en-US" dirty="0">
              <a:latin typeface="B Nazanin" pitchFamily="2" charset="-78"/>
              <a:cs typeface="B Nazanin" pitchFamily="2" charset="-78"/>
            </a:endParaRPr>
          </a:p>
          <a:p>
            <a:pPr algn="r" rtl="1"/>
            <a:r>
              <a:rPr lang="fa-IR" dirty="0">
                <a:latin typeface="B Nazanin" pitchFamily="2" charset="-78"/>
                <a:cs typeface="B Nazanin" pitchFamily="2" charset="-78"/>
              </a:rPr>
              <a:t> وجود </a:t>
            </a:r>
            <a:r>
              <a:rPr lang="fa-IR" dirty="0" err="1">
                <a:latin typeface="B Nazanin" pitchFamily="2" charset="-78"/>
                <a:cs typeface="B Nazanin" pitchFamily="2" charset="-78"/>
              </a:rPr>
              <a:t>کانتر</a:t>
            </a:r>
            <a:r>
              <a:rPr lang="fa-IR" dirty="0">
                <a:latin typeface="B Nazanin" pitchFamily="2" charset="-78"/>
                <a:cs typeface="B Nazanin" pitchFamily="2" charset="-78"/>
              </a:rPr>
              <a:t> وریدی</a:t>
            </a:r>
            <a:endParaRPr lang="en-US" dirty="0">
              <a:latin typeface="B Nazanin" pitchFamily="2" charset="-78"/>
              <a:cs typeface="B Nazanin" pitchFamily="2" charset="-78"/>
            </a:endParaRPr>
          </a:p>
          <a:p>
            <a:pPr algn="r" rtl="1"/>
            <a:r>
              <a:rPr lang="fa-IR" dirty="0">
                <a:latin typeface="B Nazanin" pitchFamily="2" charset="-78"/>
                <a:cs typeface="B Nazanin" pitchFamily="2" charset="-78"/>
              </a:rPr>
              <a:t>کاربرد استروژن (</a:t>
            </a:r>
            <a:r>
              <a:rPr lang="fa-IR" dirty="0" err="1">
                <a:latin typeface="B Nazanin" pitchFamily="2" charset="-78"/>
                <a:cs typeface="B Nazanin" pitchFamily="2" charset="-78"/>
              </a:rPr>
              <a:t>درزنان</a:t>
            </a:r>
            <a:r>
              <a:rPr lang="fa-IR" dirty="0">
                <a:latin typeface="B Nazanin" pitchFamily="2" charset="-78"/>
                <a:cs typeface="B Nazanin" pitchFamily="2" charset="-78"/>
              </a:rPr>
              <a:t>)</a:t>
            </a:r>
            <a:endParaRPr lang="en-US" dirty="0">
              <a:latin typeface="B Nazanin" pitchFamily="2" charset="-78"/>
              <a:cs typeface="B Nazanin" pitchFamily="2" charset="-78"/>
            </a:endParaRPr>
          </a:p>
          <a:p>
            <a:pPr algn="r" rtl="1"/>
            <a:r>
              <a:rPr lang="fa-IR" dirty="0">
                <a:latin typeface="B Nazanin" pitchFamily="2" charset="-78"/>
                <a:cs typeface="B Nazanin" pitchFamily="2" charset="-78"/>
              </a:rPr>
              <a:t> </a:t>
            </a:r>
            <a:r>
              <a:rPr lang="fa-IR" dirty="0" err="1">
                <a:latin typeface="B Nazanin" pitchFamily="2" charset="-78"/>
                <a:cs typeface="B Nazanin" pitchFamily="2" charset="-78"/>
              </a:rPr>
              <a:t>فیبریلاسیون</a:t>
            </a:r>
            <a:r>
              <a:rPr lang="fa-IR" dirty="0">
                <a:latin typeface="B Nazanin" pitchFamily="2" charset="-78"/>
                <a:cs typeface="B Nazanin" pitchFamily="2" charset="-78"/>
              </a:rPr>
              <a:t> دهلیزی </a:t>
            </a: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591823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6886" y="830725"/>
            <a:ext cx="10515600" cy="1325563"/>
          </a:xfrm>
        </p:spPr>
        <p:txBody>
          <a:bodyPr>
            <a:noAutofit/>
          </a:bodyPr>
          <a:lstStyle/>
          <a:p>
            <a:pPr algn="r"/>
            <a:r>
              <a:rPr lang="fa-IR" sz="28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  </a:t>
            </a:r>
            <a:r>
              <a:rPr lang="en-US" sz="28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8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r>
              <a:rPr lang="en-US" sz="2800" b="1" kern="0" dirty="0">
                <a:solidFill>
                  <a:srgbClr val="5FCBEF">
                    <a:lumMod val="50000"/>
                  </a:srgbClr>
                </a:solidFill>
                <a:effectLst>
                  <a:outerShdw blurRad="38100" dist="38100" dir="2700000" algn="tl">
                    <a:srgbClr val="000000">
                      <a:alpha val="43137"/>
                    </a:srgbClr>
                  </a:outerShdw>
                </a:effectLst>
                <a:cs typeface="B Titr" panose="00000700000000000000" pitchFamily="2" charset="-78"/>
              </a:rPr>
              <a:t/>
            </a:r>
            <a:br>
              <a:rPr lang="en-US" sz="2800" b="1" kern="0" dirty="0">
                <a:solidFill>
                  <a:srgbClr val="5FCBEF">
                    <a:lumMod val="50000"/>
                  </a:srgbClr>
                </a:solidFill>
                <a:effectLst>
                  <a:outerShdw blurRad="38100" dist="38100" dir="2700000" algn="tl">
                    <a:srgbClr val="000000">
                      <a:alpha val="43137"/>
                    </a:srgbClr>
                  </a:outerShdw>
                </a:effectLst>
                <a:cs typeface="B Titr" panose="00000700000000000000" pitchFamily="2" charset="-78"/>
              </a:rPr>
            </a:br>
            <a:r>
              <a:rPr lang="en-US" sz="2800" dirty="0">
                <a:solidFill>
                  <a:prstClr val="black"/>
                </a:solidFill>
              </a:rPr>
              <a:t/>
            </a:r>
            <a:br>
              <a:rPr lang="en-US" sz="2800" dirty="0">
                <a:solidFill>
                  <a:prstClr val="black"/>
                </a:solidFill>
              </a:rPr>
            </a:br>
            <a:r>
              <a:rPr lang="en-US" sz="2800" dirty="0">
                <a:solidFill>
                  <a:prstClr val="black"/>
                </a:solidFill>
              </a:rPr>
              <a:t/>
            </a:r>
            <a:br>
              <a:rPr lang="en-US" sz="2800" dirty="0">
                <a:solidFill>
                  <a:prstClr val="black"/>
                </a:solidFill>
              </a:rPr>
            </a:br>
            <a:r>
              <a:rPr lang="fa-IR" sz="2800" dirty="0">
                <a:solidFill>
                  <a:prstClr val="black"/>
                </a:solidFill>
              </a:rPr>
              <a:t/>
            </a:r>
            <a:br>
              <a:rPr lang="fa-IR" sz="2800" dirty="0">
                <a:solidFill>
                  <a:prstClr val="black"/>
                </a:solidFill>
              </a:rPr>
            </a:br>
            <a:endParaRPr lang="en-US" sz="2800" dirty="0"/>
          </a:p>
        </p:txBody>
      </p:sp>
      <p:sp>
        <p:nvSpPr>
          <p:cNvPr id="3" name="Rectangle 2"/>
          <p:cNvSpPr/>
          <p:nvPr/>
        </p:nvSpPr>
        <p:spPr>
          <a:xfrm>
            <a:off x="3923382" y="1849766"/>
            <a:ext cx="7765331" cy="3339376"/>
          </a:xfrm>
          <a:prstGeom prst="rect">
            <a:avLst/>
          </a:prstGeom>
        </p:spPr>
        <p:txBody>
          <a:bodyPr wrap="none">
            <a:spAutoFit/>
          </a:bodyPr>
          <a:lstStyle/>
          <a:p>
            <a:pPr lvl="0"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شیرخواران (1 تا 5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ماهگی</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lvl="0"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ملاحظات مد نظر در ارزیابی و اقدامات درمانی :</a:t>
            </a: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15000"/>
              </a:lnSpc>
              <a:spcAft>
                <a:spcPts val="1000"/>
              </a:spcAft>
            </a:pP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همواره این بیماران را گرم و آرام نگه دارید.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اجازه دهید شیرخوار در آغوش والدین یا پرستار خود باقی بماند و شما کار معاینه را انجام دهید.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برای آرام نگه داشتن کودک در هنگام معاینه می توان از پستانک یا شیشه استفاده کرد.</a:t>
            </a:r>
            <a:endParaRPr lang="en-US" sz="2000" dirty="0">
              <a:latin typeface="Calibri" panose="020F0502020204030204" pitchFamily="34" charset="0"/>
              <a:ea typeface="Calibri" panose="020F0502020204030204" pitchFamily="34" charset="0"/>
              <a:cs typeface="B Nazanin" panose="00000400000000000000" pitchFamily="2" charset="-78"/>
            </a:endParaRPr>
          </a:p>
          <a:p>
            <a:pPr lvl="0" algn="just" rtl="1">
              <a:lnSpc>
                <a:spcPct val="115000"/>
              </a:lnSpc>
              <a:spcAft>
                <a:spcPts val="1000"/>
              </a:spcAft>
            </a:pPr>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86426" y="190006"/>
            <a:ext cx="2422566" cy="2819247"/>
          </a:xfrm>
          <a:prstGeom prst="rect">
            <a:avLst/>
          </a:prstGeom>
          <a:noFill/>
          <a:ln>
            <a:noFill/>
          </a:ln>
        </p:spPr>
      </p:pic>
    </p:spTree>
    <p:extLst>
      <p:ext uri="{BB962C8B-B14F-4D97-AF65-F5344CB8AC3E}">
        <p14:creationId xmlns:p14="http://schemas.microsoft.com/office/powerpoint/2010/main" val="115636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34DA4-CEFE-8740-86D0-FD76025B6357}"/>
              </a:ext>
            </a:extLst>
          </p:cNvPr>
          <p:cNvSpPr>
            <a:spLocks noGrp="1"/>
          </p:cNvSpPr>
          <p:nvPr>
            <p:ph type="title"/>
          </p:nvPr>
        </p:nvSpPr>
        <p:spPr/>
        <p:txBody>
          <a:bodyPr>
            <a:normAutofit/>
          </a:bodyPr>
          <a:lstStyle/>
          <a:p>
            <a:pPr algn="ctr"/>
            <a:r>
              <a:rPr lang="fa-IR" sz="3200" b="1" dirty="0">
                <a:latin typeface="B Nazanin" pitchFamily="2" charset="-78"/>
                <a:cs typeface="B Titr" panose="00000700000000000000" pitchFamily="2" charset="-78"/>
              </a:rPr>
              <a:t>آمبولی ریوی </a:t>
            </a: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E4971B1B-FADB-8244-B642-1B8976B7C774}"/>
              </a:ext>
            </a:extLst>
          </p:cNvPr>
          <p:cNvSpPr>
            <a:spLocks noGrp="1"/>
          </p:cNvSpPr>
          <p:nvPr>
            <p:ph idx="1"/>
          </p:nvPr>
        </p:nvSpPr>
        <p:spPr/>
        <p:txBody>
          <a:bodyPr>
            <a:normAutofit/>
          </a:bodyPr>
          <a:lstStyle/>
          <a:p>
            <a:pPr marL="0" indent="0" algn="r" rtl="1">
              <a:buNone/>
            </a:pPr>
            <a:r>
              <a:rPr lang="fa-IR" sz="2400" dirty="0">
                <a:cs typeface="B Nazanin" panose="00000400000000000000" pitchFamily="2" charset="-78"/>
              </a:rPr>
              <a:t>علائم :</a:t>
            </a:r>
            <a:endParaRPr lang="en-US" sz="2400" dirty="0"/>
          </a:p>
          <a:p>
            <a:pPr algn="r" rtl="1"/>
            <a:r>
              <a:rPr lang="fa-IR" sz="2400" dirty="0">
                <a:cs typeface="B Nazanin" panose="00000400000000000000" pitchFamily="2" charset="-78"/>
              </a:rPr>
              <a:t>در هر بیماری با شروع حاد تنگی نفس باید به این بیماری مشکوک شوید . </a:t>
            </a:r>
            <a:endParaRPr lang="en-US" sz="2400" dirty="0"/>
          </a:p>
          <a:p>
            <a:pPr algn="r" rtl="1"/>
            <a:r>
              <a:rPr lang="fa-IR" sz="2400" dirty="0">
                <a:cs typeface="B Nazanin" panose="00000400000000000000" pitchFamily="2" charset="-78"/>
              </a:rPr>
              <a:t>اغلب این بیماری با درد </a:t>
            </a:r>
            <a:r>
              <a:rPr lang="fa-IR" sz="2400" dirty="0" err="1">
                <a:cs typeface="B Nazanin" panose="00000400000000000000" pitchFamily="2" charset="-78"/>
              </a:rPr>
              <a:t>پلورتیک</a:t>
            </a:r>
            <a:r>
              <a:rPr lang="fa-IR" sz="2400" dirty="0">
                <a:cs typeface="B Nazanin" panose="00000400000000000000" pitchFamily="2" charset="-78"/>
              </a:rPr>
              <a:t> قفسه سینه و نارسایی قلب راست همراه است. </a:t>
            </a:r>
            <a:endParaRPr lang="en-US" sz="2400" dirty="0"/>
          </a:p>
          <a:p>
            <a:pPr algn="r" rtl="1"/>
            <a:r>
              <a:rPr lang="fa-IR" sz="2400" dirty="0">
                <a:cs typeface="B Nazanin" panose="00000400000000000000" pitchFamily="2" charset="-78"/>
              </a:rPr>
              <a:t>اگر آمبولی ریوی وسیع باشد، میتواند باعث ایجاد تنگی نفس ، دیس ریتمی قلبی و در نهایت </a:t>
            </a:r>
            <a:r>
              <a:rPr lang="fa-IR" sz="2400" dirty="0" err="1">
                <a:cs typeface="B Nazanin" panose="00000400000000000000" pitchFamily="2" charset="-78"/>
              </a:rPr>
              <a:t>کلاپس</a:t>
            </a:r>
            <a:r>
              <a:rPr lang="fa-IR" sz="2400" dirty="0">
                <a:cs typeface="B Nazanin" panose="00000400000000000000" pitchFamily="2" charset="-78"/>
              </a:rPr>
              <a:t> قلبی عروقی شود . </a:t>
            </a:r>
            <a:endParaRPr lang="en-US" sz="2400" dirty="0"/>
          </a:p>
          <a:p>
            <a:pPr algn="r" rtl="1">
              <a:buFont typeface="Wingdings" pitchFamily="2" charset="2"/>
              <a:buChar char="v"/>
            </a:pPr>
            <a:endParaRPr lang="en-US" sz="2400" dirty="0"/>
          </a:p>
          <a:p>
            <a:pPr algn="r" rtl="1">
              <a:buFont typeface="Wingdings" pitchFamily="2" charset="2"/>
              <a:buChar char="v"/>
            </a:pPr>
            <a:endParaRPr lang="en-US" sz="2400" dirty="0"/>
          </a:p>
          <a:p>
            <a:pPr algn="r" rtl="1">
              <a:buFont typeface="Wingdings" pitchFamily="2" charset="2"/>
              <a:buChar char="v"/>
            </a:pPr>
            <a:r>
              <a:rPr lang="fa-IR" sz="2400" dirty="0">
                <a:cs typeface="B Nazanin" panose="00000400000000000000" pitchFamily="2" charset="-78"/>
              </a:rPr>
              <a:t>تشخیص قطعی آمبولی ریوی در بیمارستان انجام می شود . اهداف درمان در صحنه حادثه کنترل و به حداقل رساندن عوارض بیماری است . </a:t>
            </a:r>
            <a:endParaRPr lang="en-US" sz="2400" dirty="0"/>
          </a:p>
          <a:p>
            <a:pPr algn="r"/>
            <a:endParaRPr lang="en-US" sz="2400" dirty="0"/>
          </a:p>
        </p:txBody>
      </p:sp>
    </p:spTree>
    <p:extLst>
      <p:ext uri="{BB962C8B-B14F-4D97-AF65-F5344CB8AC3E}">
        <p14:creationId xmlns:p14="http://schemas.microsoft.com/office/powerpoint/2010/main" val="8607286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94EC40-690C-AE4B-9F96-14ED66DD82E2}"/>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آمبولی ریوی </a:t>
            </a: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08872A3A-09A9-CC4B-8D4F-875722888C6D}"/>
              </a:ext>
            </a:extLst>
          </p:cNvPr>
          <p:cNvSpPr>
            <a:spLocks noGrp="1"/>
          </p:cNvSpPr>
          <p:nvPr>
            <p:ph idx="1"/>
          </p:nvPr>
        </p:nvSpPr>
        <p:spPr/>
        <p:txBody>
          <a:bodyPr>
            <a:normAutofit fontScale="85000" lnSpcReduction="20000"/>
          </a:bodyPr>
          <a:lstStyle/>
          <a:p>
            <a:pPr marL="0" indent="0" algn="r" rtl="1">
              <a:buNone/>
            </a:pPr>
            <a:r>
              <a:rPr lang="fa-IR" dirty="0">
                <a:latin typeface="B Nazanin" pitchFamily="2" charset="-78"/>
                <a:cs typeface="B Nazanin" pitchFamily="2" charset="-78"/>
              </a:rPr>
              <a:t>اقدامات درمانی در  پیش بیمارستانی شامل :</a:t>
            </a:r>
          </a:p>
          <a:p>
            <a:pPr algn="r" rtl="1">
              <a:buFont typeface="Wingdings" pitchFamily="2" charset="2"/>
              <a:buChar char="ü"/>
            </a:pPr>
            <a:r>
              <a:rPr lang="fa-IR" dirty="0">
                <a:latin typeface="B Nazanin" pitchFamily="2" charset="-78"/>
                <a:cs typeface="B Nazanin" pitchFamily="2" charset="-78"/>
              </a:rPr>
              <a:t> ارزیابی وضعیت هوشیاری </a:t>
            </a:r>
          </a:p>
          <a:p>
            <a:pPr algn="r" rtl="1">
              <a:buFont typeface="Wingdings" pitchFamily="2" charset="2"/>
              <a:buChar char="ü"/>
            </a:pPr>
            <a:r>
              <a:rPr lang="fa-IR" dirty="0">
                <a:latin typeface="B Nazanin" pitchFamily="2" charset="-78"/>
                <a:cs typeface="B Nazanin" pitchFamily="2" charset="-78"/>
              </a:rPr>
              <a:t>حفظ </a:t>
            </a:r>
            <a:r>
              <a:rPr lang="en-US" dirty="0">
                <a:cs typeface="B Nazanin" pitchFamily="2" charset="-78"/>
              </a:rPr>
              <a:t>ABC</a:t>
            </a:r>
            <a:r>
              <a:rPr lang="fa-IR" dirty="0">
                <a:cs typeface="B Nazanin" pitchFamily="2" charset="-78"/>
              </a:rPr>
              <a:t> </a:t>
            </a:r>
          </a:p>
          <a:p>
            <a:pPr algn="r" rtl="1">
              <a:buFont typeface="Wingdings" pitchFamily="2" charset="2"/>
              <a:buChar char="ü"/>
            </a:pPr>
            <a:r>
              <a:rPr lang="fa-IR" dirty="0">
                <a:latin typeface="B Nazanin" pitchFamily="2" charset="-78"/>
                <a:cs typeface="B Nazanin" pitchFamily="2" charset="-78"/>
              </a:rPr>
              <a:t>باز بودن راه هوایی</a:t>
            </a:r>
          </a:p>
          <a:p>
            <a:pPr algn="r" rtl="1">
              <a:buFont typeface="Wingdings" pitchFamily="2" charset="2"/>
              <a:buChar char="ü"/>
            </a:pPr>
            <a:r>
              <a:rPr lang="fa-IR" dirty="0">
                <a:latin typeface="B Nazanin" pitchFamily="2" charset="-78"/>
                <a:cs typeface="B Nazanin" pitchFamily="2" charset="-78"/>
              </a:rPr>
              <a:t> تجویز اکسیژن با جریان و غلظت بالا </a:t>
            </a:r>
          </a:p>
          <a:p>
            <a:pPr algn="r" rtl="1">
              <a:buFont typeface="Wingdings" pitchFamily="2" charset="2"/>
              <a:buChar char="ü"/>
            </a:pPr>
            <a:r>
              <a:rPr lang="fa-IR" dirty="0">
                <a:latin typeface="B Nazanin" pitchFamily="2" charset="-78"/>
                <a:cs typeface="B Nazanin" pitchFamily="2" charset="-78"/>
              </a:rPr>
              <a:t>در صورت نارسایی یا ایست تنفسی، عمل تهویه را با استفاده از </a:t>
            </a:r>
            <a:r>
              <a:rPr lang="en-US" dirty="0">
                <a:cs typeface="B Nazanin" pitchFamily="2" charset="-78"/>
              </a:rPr>
              <a:t>BMV</a:t>
            </a:r>
            <a:r>
              <a:rPr lang="fa-IR" dirty="0">
                <a:cs typeface="B Nazanin" pitchFamily="2" charset="-78"/>
              </a:rPr>
              <a:t> </a:t>
            </a:r>
            <a:r>
              <a:rPr lang="fa-IR" dirty="0">
                <a:latin typeface="B Nazanin" pitchFamily="2" charset="-78"/>
                <a:cs typeface="B Nazanin" pitchFamily="2" charset="-78"/>
              </a:rPr>
              <a:t>شروع کنید</a:t>
            </a:r>
          </a:p>
          <a:p>
            <a:pPr algn="r" rtl="1">
              <a:buFont typeface="Wingdings" pitchFamily="2" charset="2"/>
              <a:buChar char="ü"/>
            </a:pPr>
            <a:r>
              <a:rPr lang="fa-IR" dirty="0">
                <a:latin typeface="B Nazanin" pitchFamily="2" charset="-78"/>
                <a:cs typeface="B Nazanin" pitchFamily="2" charset="-78"/>
              </a:rPr>
              <a:t> ارزیابی وضعیت گردش خون بیمار </a:t>
            </a:r>
          </a:p>
          <a:p>
            <a:pPr algn="r" rtl="1">
              <a:buFont typeface="Wingdings" pitchFamily="2" charset="2"/>
              <a:buChar char="ü"/>
            </a:pPr>
            <a:r>
              <a:rPr lang="fa-IR" dirty="0">
                <a:latin typeface="B Nazanin" pitchFamily="2" charset="-78"/>
                <a:cs typeface="B Nazanin" pitchFamily="2" charset="-78"/>
              </a:rPr>
              <a:t>داروهای احتمالی ،معمولا برای کاهش تنگی نفس تجویز می شوند</a:t>
            </a:r>
          </a:p>
          <a:p>
            <a:pPr algn="r" rtl="1">
              <a:buFont typeface="Wingdings" pitchFamily="2" charset="2"/>
              <a:buChar char="ü"/>
            </a:pPr>
            <a:r>
              <a:rPr lang="fa-IR" dirty="0">
                <a:latin typeface="B Nazanin" pitchFamily="2" charset="-78"/>
                <a:cs typeface="B Nazanin" pitchFamily="2" charset="-78"/>
              </a:rPr>
              <a:t> به </a:t>
            </a:r>
            <a:r>
              <a:rPr lang="en-US" dirty="0">
                <a:cs typeface="B Nazanin" pitchFamily="2" charset="-78"/>
              </a:rPr>
              <a:t>IV</a:t>
            </a:r>
            <a:r>
              <a:rPr lang="fa-IR" dirty="0">
                <a:latin typeface="B Nazanin" pitchFamily="2" charset="-78"/>
                <a:cs typeface="B Nazanin" pitchFamily="2" charset="-78"/>
              </a:rPr>
              <a:t> دسترسی داشته باشید اما  مایعات وریدی </a:t>
            </a:r>
            <a:r>
              <a:rPr lang="fa-IR" u="sng" dirty="0">
                <a:latin typeface="B Nazanin" pitchFamily="2" charset="-78"/>
                <a:cs typeface="B Nazanin" pitchFamily="2" charset="-78"/>
              </a:rPr>
              <a:t>تزریق نکنید</a:t>
            </a:r>
            <a:r>
              <a:rPr lang="fa-IR" dirty="0">
                <a:latin typeface="B Nazanin" pitchFamily="2" charset="-78"/>
                <a:cs typeface="B Nazanin" pitchFamily="2" charset="-78"/>
              </a:rPr>
              <a:t>. </a:t>
            </a:r>
          </a:p>
          <a:p>
            <a:pPr algn="r" rtl="1">
              <a:buFont typeface="Wingdings" pitchFamily="2" charset="2"/>
              <a:buChar char="ü"/>
            </a:pPr>
            <a:r>
              <a:rPr lang="fa-IR" dirty="0">
                <a:latin typeface="B Nazanin" pitchFamily="2" charset="-78"/>
                <a:cs typeface="B Nazanin" pitchFamily="2" charset="-78"/>
              </a:rPr>
              <a:t>سرم نرمال </a:t>
            </a:r>
            <a:r>
              <a:rPr lang="fa-IR" dirty="0" err="1">
                <a:latin typeface="B Nazanin" pitchFamily="2" charset="-78"/>
                <a:cs typeface="B Nazanin" pitchFamily="2" charset="-78"/>
              </a:rPr>
              <a:t>سالین</a:t>
            </a:r>
            <a:r>
              <a:rPr lang="fa-IR" dirty="0">
                <a:latin typeface="B Nazanin" pitchFamily="2" charset="-78"/>
                <a:cs typeface="B Nazanin" pitchFamily="2" charset="-78"/>
              </a:rPr>
              <a:t> به صورت </a:t>
            </a:r>
            <a:r>
              <a:rPr lang="en-US" dirty="0">
                <a:cs typeface="B Nazanin" pitchFamily="2" charset="-78"/>
              </a:rPr>
              <a:t>KVO</a:t>
            </a:r>
            <a:r>
              <a:rPr lang="fa-IR" dirty="0">
                <a:latin typeface="B Nazanin" pitchFamily="2" charset="-78"/>
                <a:cs typeface="B Nazanin" pitchFamily="2" charset="-78"/>
              </a:rPr>
              <a:t>، گزینه بسیار عالی برای بیماران مبتلا به  آمبولی ریوی است</a:t>
            </a:r>
            <a:endParaRPr lang="en-US" dirty="0">
              <a:latin typeface="B Nazanin" pitchFamily="2" charset="-78"/>
              <a:cs typeface="B Nazanin" pitchFamily="2" charset="-78"/>
            </a:endParaRPr>
          </a:p>
          <a:p>
            <a:pPr algn="r" rtl="1">
              <a:buFont typeface="Wingdings" pitchFamily="2" charset="2"/>
              <a:buChar char="ü"/>
            </a:pPr>
            <a:r>
              <a:rPr lang="fa-IR" dirty="0">
                <a:latin typeface="B Nazanin" pitchFamily="2" charset="-78"/>
                <a:cs typeface="B Nazanin" pitchFamily="2" charset="-78"/>
              </a:rPr>
              <a:t>انتقال و تجویز  داروهی ضد لخته  توسط پزشک</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40614936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9B6E3-B437-A745-AED4-15EBB9E51628}"/>
              </a:ext>
            </a:extLst>
          </p:cNvPr>
          <p:cNvSpPr>
            <a:spLocks noGrp="1"/>
          </p:cNvSpPr>
          <p:nvPr>
            <p:ph type="title"/>
          </p:nvPr>
        </p:nvSpPr>
        <p:spPr>
          <a:xfrm>
            <a:off x="838200" y="203760"/>
            <a:ext cx="10515600" cy="1325563"/>
          </a:xfrm>
        </p:spPr>
        <p:txBody>
          <a:bodyPr>
            <a:normAutofit/>
          </a:bodyPr>
          <a:lstStyle/>
          <a:p>
            <a:pPr algn="ctr" rtl="1"/>
            <a:r>
              <a:rPr lang="fa-IR" sz="3200" b="1" dirty="0">
                <a:latin typeface="B Nazanin" pitchFamily="2" charset="-78"/>
                <a:cs typeface="B Titr" panose="00000700000000000000" pitchFamily="2" charset="-78"/>
              </a:rPr>
              <a:t>آمبولی ریوی </a:t>
            </a: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50D3131E-2417-3F42-AF49-39358DA4E55C}"/>
              </a:ext>
            </a:extLst>
          </p:cNvPr>
          <p:cNvSpPr>
            <a:spLocks noGrp="1"/>
          </p:cNvSpPr>
          <p:nvPr>
            <p:ph idx="1"/>
          </p:nvPr>
        </p:nvSpPr>
        <p:spPr/>
        <p:txBody>
          <a:bodyPr>
            <a:normAutofit fontScale="85000" lnSpcReduction="20000"/>
          </a:bodyPr>
          <a:lstStyle/>
          <a:p>
            <a:pPr algn="r" rtl="1"/>
            <a:r>
              <a:rPr lang="fa-IR" dirty="0">
                <a:latin typeface="B Nazanin" pitchFamily="2" charset="-78"/>
                <a:cs typeface="B Nazanin" pitchFamily="2" charset="-78"/>
              </a:rPr>
              <a:t>درمان دارویی پیش بیمارستانی برای آمبولی ریوی دارای محدودیت است. </a:t>
            </a:r>
          </a:p>
          <a:p>
            <a:pPr algn="r" rtl="1"/>
            <a:r>
              <a:rPr lang="fa-IR" dirty="0">
                <a:latin typeface="B Nazanin" pitchFamily="2" charset="-78"/>
                <a:cs typeface="B Nazanin" pitchFamily="2" charset="-78"/>
              </a:rPr>
              <a:t>با دستور پزشک مرکز ، ممکن است دوزهای پایین سولفات مورفین برای کاهش اضطراب بیمار تجویز شود .</a:t>
            </a:r>
          </a:p>
          <a:p>
            <a:pPr algn="r" rtl="1"/>
            <a:r>
              <a:rPr lang="fa-IR" dirty="0">
                <a:latin typeface="B Nazanin" pitchFamily="2" charset="-78"/>
                <a:cs typeface="B Nazanin" pitchFamily="2" charset="-78"/>
              </a:rPr>
              <a:t> پس از اثبات عدم وجود خونریزی گوارشی ، پزشک مرکز ممکن است داروهای ضد انعقادی را نیز برای جلوگیری از تشکیل لخته و یا افزایش سرعت حل شدن لخته تجویز کند. </a:t>
            </a:r>
          </a:p>
          <a:p>
            <a:pPr algn="r" rtl="1"/>
            <a:r>
              <a:rPr lang="fa-IR" dirty="0">
                <a:latin typeface="B Nazanin" pitchFamily="2" charset="-78"/>
                <a:cs typeface="B Nazanin" pitchFamily="2" charset="-78"/>
              </a:rPr>
              <a:t>اگر تجویز داروی تنگ کننده عروق به دلیل افت فشار خون مورد کاربرد داشته باشد ، ممکن است دوپامین تجویز شود .</a:t>
            </a:r>
          </a:p>
          <a:p>
            <a:pPr algn="r" rtl="1"/>
            <a:r>
              <a:rPr lang="fa-IR" dirty="0">
                <a:latin typeface="B Nazanin" pitchFamily="2" charset="-78"/>
                <a:cs typeface="B Nazanin" pitchFamily="2" charset="-78"/>
              </a:rPr>
              <a:t> </a:t>
            </a:r>
            <a:r>
              <a:rPr lang="fa-IR" dirty="0" err="1">
                <a:latin typeface="B Nazanin" pitchFamily="2" charset="-78"/>
                <a:cs typeface="B Nazanin" pitchFamily="2" charset="-78"/>
              </a:rPr>
              <a:t>درچنین</a:t>
            </a:r>
            <a:r>
              <a:rPr lang="fa-IR" dirty="0">
                <a:latin typeface="B Nazanin" pitchFamily="2" charset="-78"/>
                <a:cs typeface="B Nazanin" pitchFamily="2" charset="-78"/>
              </a:rPr>
              <a:t>  </a:t>
            </a:r>
            <a:r>
              <a:rPr lang="fa-IR" dirty="0" err="1">
                <a:latin typeface="B Nazanin" pitchFamily="2" charset="-78"/>
                <a:cs typeface="B Nazanin" pitchFamily="2" charset="-78"/>
              </a:rPr>
              <a:t>مواردی</a:t>
            </a:r>
            <a:r>
              <a:rPr lang="fa-IR" dirty="0">
                <a:latin typeface="B Nazanin" pitchFamily="2" charset="-78"/>
                <a:cs typeface="B Nazanin" pitchFamily="2" charset="-78"/>
              </a:rPr>
              <a:t> ، میزان دوپامین را در حدی تنظیم کنید که به فشار خون مطلوب دست یابید . </a:t>
            </a:r>
          </a:p>
          <a:p>
            <a:pPr algn="r" rtl="1"/>
            <a:r>
              <a:rPr lang="fa-IR" dirty="0">
                <a:latin typeface="B Nazanin" pitchFamily="2" charset="-78"/>
                <a:cs typeface="B Nazanin" pitchFamily="2" charset="-78"/>
              </a:rPr>
              <a:t>بیمار را در وضعیت قائم قرا دهید و از بلند کردن زانو یا ساق پای بیمار خودداری کنید، زیرا ممکن است باعث حرکت </a:t>
            </a:r>
            <a:r>
              <a:rPr lang="fa-IR" dirty="0" err="1">
                <a:latin typeface="B Nazanin" pitchFamily="2" charset="-78"/>
                <a:cs typeface="B Nazanin" pitchFamily="2" charset="-78"/>
              </a:rPr>
              <a:t>ترومبوزها</a:t>
            </a:r>
            <a:r>
              <a:rPr lang="fa-IR" dirty="0">
                <a:latin typeface="B Nazanin" pitchFamily="2" charset="-78"/>
                <a:cs typeface="B Nazanin" pitchFamily="2" charset="-78"/>
              </a:rPr>
              <a:t> در اندام تحتانی شود.</a:t>
            </a:r>
          </a:p>
          <a:p>
            <a:pPr algn="r" rtl="1"/>
            <a:r>
              <a:rPr lang="fa-IR" dirty="0">
                <a:latin typeface="B Nazanin" pitchFamily="2" charset="-78"/>
                <a:cs typeface="B Nazanin" pitchFamily="2" charset="-78"/>
              </a:rPr>
              <a:t> </a:t>
            </a:r>
            <a:endParaRPr lang="en-US" dirty="0">
              <a:latin typeface="B Nazanin" pitchFamily="2" charset="-78"/>
              <a:cs typeface="B Nazanin" pitchFamily="2" charset="-78"/>
            </a:endParaRPr>
          </a:p>
          <a:p>
            <a:pPr algn="r" rtl="1">
              <a:buFont typeface="Wingdings" pitchFamily="2" charset="2"/>
              <a:buChar char="v"/>
            </a:pPr>
            <a:r>
              <a:rPr lang="fa-IR" b="1" dirty="0">
                <a:latin typeface="B Nazanin" pitchFamily="2" charset="-78"/>
                <a:cs typeface="B Nazanin" pitchFamily="2" charset="-78"/>
              </a:rPr>
              <a:t>نکته :</a:t>
            </a:r>
            <a:r>
              <a:rPr lang="fa-IR" dirty="0">
                <a:latin typeface="B Nazanin" pitchFamily="2" charset="-78"/>
                <a:cs typeface="B Nazanin" pitchFamily="2" charset="-78"/>
              </a:rPr>
              <a:t>بیشترین میزان خطر مرگ و میر ناشی از آمبولی ریوی در چند ساعت اول است . در نتیجه ، انتقال سریع بیمار ضروری است </a:t>
            </a: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362316407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61FA75-A746-944B-8AF2-BE1C7A3340E9}"/>
              </a:ext>
            </a:extLst>
          </p:cNvPr>
          <p:cNvSpPr>
            <a:spLocks noGrp="1"/>
          </p:cNvSpPr>
          <p:nvPr>
            <p:ph type="title"/>
          </p:nvPr>
        </p:nvSpPr>
        <p:spPr/>
        <p:txBody>
          <a:bodyPr/>
          <a:lstStyle/>
          <a:p>
            <a:pPr algn="ctr" rtl="1"/>
            <a:r>
              <a:rPr lang="fa-IR" b="1" dirty="0">
                <a:latin typeface="B Nazanin" pitchFamily="2" charset="-78"/>
                <a:cs typeface="B Titr" panose="00000700000000000000" pitchFamily="2" charset="-78"/>
              </a:rPr>
              <a:t>ادم ریوی </a:t>
            </a:r>
            <a:r>
              <a:rPr lang="en-US" dirty="0">
                <a:latin typeface="B Nazanin" pitchFamily="2" charset="-78"/>
                <a:cs typeface="B Titr" panose="00000700000000000000" pitchFamily="2" charset="-78"/>
              </a:rPr>
              <a:t/>
            </a:r>
            <a:br>
              <a:rPr lang="en-US" dirty="0">
                <a:latin typeface="B Nazanin" pitchFamily="2" charset="-78"/>
                <a:cs typeface="B Titr" panose="00000700000000000000" pitchFamily="2" charset="-78"/>
              </a:rPr>
            </a:br>
            <a:endParaRPr lang="en-US"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E31F8761-5255-3D4E-BF69-239F58EE922C}"/>
              </a:ext>
            </a:extLst>
          </p:cNvPr>
          <p:cNvSpPr>
            <a:spLocks noGrp="1"/>
          </p:cNvSpPr>
          <p:nvPr>
            <p:ph idx="1"/>
          </p:nvPr>
        </p:nvSpPr>
        <p:spPr/>
        <p:txBody>
          <a:bodyPr>
            <a:normAutofit/>
          </a:bodyPr>
          <a:lstStyle/>
          <a:p>
            <a:pPr algn="r" rtl="1"/>
            <a:r>
              <a:rPr lang="fa-IR" sz="2400" dirty="0">
                <a:latin typeface="B Nazanin" pitchFamily="2" charset="-78"/>
                <a:cs typeface="B Nazanin" pitchFamily="2" charset="-78"/>
              </a:rPr>
              <a:t>ادم حاد ریه یک اختلال حاد تنفسی است که در اثر تجمع مایع در فضای بین </a:t>
            </a:r>
            <a:r>
              <a:rPr lang="fa-IR" sz="2400" dirty="0" err="1">
                <a:latin typeface="B Nazanin" pitchFamily="2" charset="-78"/>
                <a:cs typeface="B Nazanin" pitchFamily="2" charset="-78"/>
              </a:rPr>
              <a:t>آلووئلی</a:t>
            </a:r>
            <a:r>
              <a:rPr lang="fa-IR" sz="2400" dirty="0">
                <a:latin typeface="B Nazanin" pitchFamily="2" charset="-78"/>
                <a:cs typeface="B Nazanin" pitchFamily="2" charset="-78"/>
              </a:rPr>
              <a:t>  و یا درون </a:t>
            </a:r>
            <a:r>
              <a:rPr lang="fa-IR" sz="2400" dirty="0" err="1">
                <a:latin typeface="B Nazanin" pitchFamily="2" charset="-78"/>
                <a:cs typeface="B Nazanin" pitchFamily="2" charset="-78"/>
              </a:rPr>
              <a:t>آلووئلها</a:t>
            </a:r>
            <a:r>
              <a:rPr lang="fa-IR" sz="2400" dirty="0">
                <a:latin typeface="B Nazanin" pitchFamily="2" charset="-78"/>
                <a:cs typeface="B Nazanin" pitchFamily="2" charset="-78"/>
              </a:rPr>
              <a:t> و </a:t>
            </a:r>
            <a:r>
              <a:rPr lang="fa-IR" sz="2400" dirty="0" err="1">
                <a:latin typeface="B Nazanin" pitchFamily="2" charset="-78"/>
                <a:cs typeface="B Nazanin" pitchFamily="2" charset="-78"/>
              </a:rPr>
              <a:t>مویرگهای</a:t>
            </a:r>
            <a:r>
              <a:rPr lang="fa-IR" sz="2400" dirty="0">
                <a:latin typeface="B Nazanin" pitchFamily="2" charset="-78"/>
                <a:cs typeface="B Nazanin" pitchFamily="2" charset="-78"/>
              </a:rPr>
              <a:t> ریه ایجاد می شود. </a:t>
            </a:r>
          </a:p>
          <a:p>
            <a:pPr algn="r" rtl="1"/>
            <a:r>
              <a:rPr lang="fa-IR" sz="2400" dirty="0">
                <a:latin typeface="B Nazanin" pitchFamily="2" charset="-78"/>
                <a:cs typeface="B Nazanin" pitchFamily="2" charset="-78"/>
              </a:rPr>
              <a:t>این افزایش و تجمع مایع تبادل طبیعی گاز را مختل کرده و باعث </a:t>
            </a:r>
            <a:r>
              <a:rPr lang="fa-IR" sz="2400" dirty="0" err="1">
                <a:latin typeface="B Nazanin" pitchFamily="2" charset="-78"/>
                <a:cs typeface="B Nazanin" pitchFamily="2" charset="-78"/>
              </a:rPr>
              <a:t>هیپوکسی</a:t>
            </a:r>
            <a:r>
              <a:rPr lang="fa-IR" sz="2400" dirty="0">
                <a:latin typeface="B Nazanin" pitchFamily="2" charset="-78"/>
                <a:cs typeface="B Nazanin" pitchFamily="2" charset="-78"/>
              </a:rPr>
              <a:t> می شود. </a:t>
            </a:r>
          </a:p>
          <a:p>
            <a:pPr algn="r" rtl="1"/>
            <a:endParaRPr lang="fa-IR" sz="2400" dirty="0">
              <a:latin typeface="B Nazanin" pitchFamily="2" charset="-78"/>
              <a:cs typeface="B Nazanin" pitchFamily="2" charset="-78"/>
            </a:endParaRPr>
          </a:p>
          <a:p>
            <a:pPr algn="r" rtl="1"/>
            <a:endParaRPr lang="en-US" sz="2400" dirty="0">
              <a:latin typeface="B Nazanin" pitchFamily="2" charset="-78"/>
              <a:cs typeface="B Nazanin" pitchFamily="2" charset="-78"/>
            </a:endParaRPr>
          </a:p>
          <a:p>
            <a:pPr algn="r" rtl="1"/>
            <a:r>
              <a:rPr lang="fa-IR" sz="2400" dirty="0">
                <a:latin typeface="B Nazanin" pitchFamily="2" charset="-78"/>
                <a:cs typeface="B Nazanin" pitchFamily="2" charset="-78"/>
              </a:rPr>
              <a:t>اگر چه این بیماری معمولا ناشی از </a:t>
            </a:r>
            <a:r>
              <a:rPr lang="fa-IR" sz="2400" u="sng" dirty="0">
                <a:latin typeface="B Nazanin" pitchFamily="2" charset="-78"/>
                <a:cs typeface="B Nazanin" pitchFamily="2" charset="-78"/>
              </a:rPr>
              <a:t>انفارکتوس حاد میوکارد(</a:t>
            </a:r>
            <a:r>
              <a:rPr lang="en-US" sz="2400" u="sng" dirty="0">
                <a:cs typeface="B Nazanin" pitchFamily="2" charset="-78"/>
              </a:rPr>
              <a:t>MI</a:t>
            </a:r>
            <a:r>
              <a:rPr lang="fa-IR" sz="2400" u="sng" dirty="0">
                <a:latin typeface="B Nazanin" pitchFamily="2" charset="-78"/>
                <a:cs typeface="B Nazanin" pitchFamily="2" charset="-78"/>
              </a:rPr>
              <a:t>)  </a:t>
            </a:r>
            <a:r>
              <a:rPr lang="fa-IR" sz="2400" dirty="0">
                <a:latin typeface="B Nazanin" pitchFamily="2" charset="-78"/>
                <a:cs typeface="B Nazanin" pitchFamily="2" charset="-78"/>
              </a:rPr>
              <a:t>است، میتواند در نتیجه سایر عوامل شامل :عفونت های ریوی، سموم استنشاق شده، مصرف بیش از حد </a:t>
            </a:r>
            <a:r>
              <a:rPr lang="fa-IR" sz="2400" dirty="0" err="1">
                <a:latin typeface="B Nazanin" pitchFamily="2" charset="-78"/>
                <a:cs typeface="B Nazanin" pitchFamily="2" charset="-78"/>
              </a:rPr>
              <a:t>نارکوتیک</a:t>
            </a:r>
            <a:r>
              <a:rPr lang="fa-IR" sz="2400" dirty="0">
                <a:latin typeface="B Nazanin" pitchFamily="2" charset="-78"/>
                <a:cs typeface="B Nazanin" pitchFamily="2" charset="-78"/>
              </a:rPr>
              <a:t> ها، آمبولی ریوی </a:t>
            </a:r>
            <a:r>
              <a:rPr lang="fa-IR" sz="2400" dirty="0" err="1">
                <a:latin typeface="B Nazanin" pitchFamily="2" charset="-78"/>
                <a:cs typeface="B Nazanin" pitchFamily="2" charset="-78"/>
              </a:rPr>
              <a:t>وکاهش</a:t>
            </a:r>
            <a:r>
              <a:rPr lang="fa-IR" sz="2400" dirty="0">
                <a:latin typeface="B Nazanin" pitchFamily="2" charset="-78"/>
                <a:cs typeface="B Nazanin" pitchFamily="2" charset="-78"/>
              </a:rPr>
              <a:t> فشار جو نیز به وجود آید.</a:t>
            </a:r>
            <a:endParaRPr lang="en-US" sz="24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28532562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00693A-0185-4546-B7A5-18C1F7274144}"/>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ادم ریوی </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1958576B-BD2B-8545-B732-9AA6E628EE7E}"/>
              </a:ext>
            </a:extLst>
          </p:cNvPr>
          <p:cNvSpPr>
            <a:spLocks noGrp="1"/>
          </p:cNvSpPr>
          <p:nvPr>
            <p:ph idx="1"/>
          </p:nvPr>
        </p:nvSpPr>
        <p:spPr/>
        <p:txBody>
          <a:bodyPr/>
          <a:lstStyle/>
          <a:p>
            <a:pPr algn="r" rtl="1"/>
            <a:r>
              <a:rPr lang="fa-IR" dirty="0">
                <a:latin typeface="B Nazanin" pitchFamily="2" charset="-78"/>
                <a:cs typeface="B Nazanin" pitchFamily="2" charset="-78"/>
              </a:rPr>
              <a:t>تنگی نفس ناشی از </a:t>
            </a:r>
            <a:r>
              <a:rPr lang="fa-IR" dirty="0" err="1">
                <a:latin typeface="B Nazanin" pitchFamily="2" charset="-78"/>
                <a:cs typeface="B Nazanin" pitchFamily="2" charset="-78"/>
              </a:rPr>
              <a:t>احتقان</a:t>
            </a:r>
            <a:endParaRPr lang="fa-IR" dirty="0">
              <a:latin typeface="B Nazanin" pitchFamily="2" charset="-78"/>
              <a:cs typeface="B Nazanin" pitchFamily="2" charset="-78"/>
            </a:endParaRPr>
          </a:p>
          <a:p>
            <a:pPr algn="r" rtl="1"/>
            <a:r>
              <a:rPr lang="fa-IR" dirty="0">
                <a:latin typeface="B Nazanin" pitchFamily="2" charset="-78"/>
                <a:cs typeface="B Nazanin" pitchFamily="2" charset="-78"/>
              </a:rPr>
              <a:t>بیمار ممکن است </a:t>
            </a:r>
            <a:r>
              <a:rPr lang="fa-IR" dirty="0" err="1">
                <a:latin typeface="B Nazanin" pitchFamily="2" charset="-78"/>
                <a:cs typeface="B Nazanin" pitchFamily="2" charset="-78"/>
              </a:rPr>
              <a:t>احتقان</a:t>
            </a:r>
            <a:r>
              <a:rPr lang="fa-IR" dirty="0">
                <a:latin typeface="B Nazanin" pitchFamily="2" charset="-78"/>
                <a:cs typeface="B Nazanin" pitchFamily="2" charset="-78"/>
              </a:rPr>
              <a:t> ریوی شدید با تولید مقدار فراوان کف که در برخی موارد آغشته به خون و خلط است داشته باشد.</a:t>
            </a:r>
          </a:p>
          <a:p>
            <a:pPr algn="r" rtl="1"/>
            <a:r>
              <a:rPr lang="fa-IR" dirty="0">
                <a:latin typeface="B Nazanin" pitchFamily="2" charset="-78"/>
                <a:cs typeface="B Nazanin" pitchFamily="2" charset="-78"/>
              </a:rPr>
              <a:t> بیمار اغلب تاکی پنه با نشانه </a:t>
            </a:r>
            <a:r>
              <a:rPr lang="fa-IR" dirty="0" err="1">
                <a:latin typeface="B Nazanin" pitchFamily="2" charset="-78"/>
                <a:cs typeface="B Nazanin" pitchFamily="2" charset="-78"/>
              </a:rPr>
              <a:t>هایی</a:t>
            </a:r>
            <a:r>
              <a:rPr lang="fa-IR" dirty="0">
                <a:latin typeface="B Nazanin" pitchFamily="2" charset="-78"/>
                <a:cs typeface="B Nazanin" pitchFamily="2" charset="-78"/>
              </a:rPr>
              <a:t> از </a:t>
            </a:r>
            <a:r>
              <a:rPr lang="fa-IR" dirty="0" err="1">
                <a:latin typeface="B Nazanin" pitchFamily="2" charset="-78"/>
                <a:cs typeface="B Nazanin" pitchFamily="2" charset="-78"/>
              </a:rPr>
              <a:t>دیسترس</a:t>
            </a:r>
            <a:r>
              <a:rPr lang="fa-IR" dirty="0">
                <a:latin typeface="B Nazanin" pitchFamily="2" charset="-78"/>
                <a:cs typeface="B Nazanin" pitchFamily="2" charset="-78"/>
              </a:rPr>
              <a:t> تنفسی شدید دارد</a:t>
            </a:r>
          </a:p>
          <a:p>
            <a:pPr algn="r" rtl="1"/>
            <a:r>
              <a:rPr lang="fa-IR" dirty="0">
                <a:latin typeface="B Nazanin" pitchFamily="2" charset="-78"/>
                <a:cs typeface="B Nazanin" pitchFamily="2" charset="-78"/>
              </a:rPr>
              <a:t>  مضطرب است</a:t>
            </a:r>
          </a:p>
          <a:p>
            <a:pPr algn="r" rtl="1"/>
            <a:r>
              <a:rPr lang="fa-IR" dirty="0">
                <a:latin typeface="B Nazanin" pitchFamily="2" charset="-78"/>
                <a:cs typeface="B Nazanin" pitchFamily="2" charset="-78"/>
              </a:rPr>
              <a:t> نارسایی تنفسی، ایست تنفسی و ایست قلبی می تواند به سرعت اتفاق افتد.</a:t>
            </a:r>
          </a:p>
          <a:p>
            <a:pPr algn="r" rtl="1"/>
            <a:r>
              <a:rPr lang="fa-IR" dirty="0">
                <a:latin typeface="B Nazanin" pitchFamily="2" charset="-78"/>
                <a:cs typeface="B Nazanin" pitchFamily="2" charset="-78"/>
              </a:rPr>
              <a:t> در معاینه فیزیکی ممکن است صدای </a:t>
            </a:r>
            <a:r>
              <a:rPr lang="fa-IR" dirty="0" err="1">
                <a:latin typeface="B Nazanin" pitchFamily="2" charset="-78"/>
                <a:cs typeface="B Nazanin" pitchFamily="2" charset="-78"/>
              </a:rPr>
              <a:t>رال</a:t>
            </a:r>
            <a:r>
              <a:rPr lang="fa-IR" dirty="0">
                <a:latin typeface="B Nazanin" pitchFamily="2" charset="-78"/>
                <a:cs typeface="B Nazanin" pitchFamily="2" charset="-78"/>
              </a:rPr>
              <a:t> در ریه ها شنیده شود که گاهی اوقات با صدای </a:t>
            </a:r>
            <a:r>
              <a:rPr lang="fa-IR" dirty="0" err="1">
                <a:latin typeface="B Nazanin" pitchFamily="2" charset="-78"/>
                <a:cs typeface="B Nazanin" pitchFamily="2" charset="-78"/>
              </a:rPr>
              <a:t>ویز</a:t>
            </a:r>
            <a:r>
              <a:rPr lang="fa-IR" dirty="0">
                <a:latin typeface="B Nazanin" pitchFamily="2" charset="-78"/>
                <a:cs typeface="B Nazanin" pitchFamily="2" charset="-78"/>
              </a:rPr>
              <a:t> و </a:t>
            </a:r>
            <a:r>
              <a:rPr lang="fa-IR" dirty="0" err="1">
                <a:latin typeface="B Nazanin" pitchFamily="2" charset="-78"/>
                <a:cs typeface="B Nazanin" pitchFamily="2" charset="-78"/>
              </a:rPr>
              <a:t>رونکای</a:t>
            </a:r>
            <a:r>
              <a:rPr lang="fa-IR" dirty="0">
                <a:latin typeface="B Nazanin" pitchFamily="2" charset="-78"/>
                <a:cs typeface="B Nazanin" pitchFamily="2" charset="-78"/>
              </a:rPr>
              <a:t> همراه است.</a:t>
            </a:r>
          </a:p>
          <a:p>
            <a:pPr algn="r" rtl="1"/>
            <a:r>
              <a:rPr lang="fa-IR" dirty="0">
                <a:latin typeface="B Nazanin" pitchFamily="2" charset="-78"/>
                <a:cs typeface="B Nazanin" pitchFamily="2" charset="-78"/>
              </a:rPr>
              <a:t> افزایش فشار خون، </a:t>
            </a:r>
            <a:r>
              <a:rPr lang="fa-IR" dirty="0" err="1">
                <a:latin typeface="B Nazanin" pitchFamily="2" charset="-78"/>
                <a:cs typeface="B Nazanin" pitchFamily="2" charset="-78"/>
              </a:rPr>
              <a:t>اتساع</a:t>
            </a:r>
            <a:r>
              <a:rPr lang="fa-IR" dirty="0">
                <a:latin typeface="B Nazanin" pitchFamily="2" charset="-78"/>
                <a:cs typeface="B Nazanin" pitchFamily="2" charset="-78"/>
              </a:rPr>
              <a:t> ورید </a:t>
            </a:r>
            <a:r>
              <a:rPr lang="fa-IR" dirty="0" err="1">
                <a:latin typeface="B Nazanin" pitchFamily="2" charset="-78"/>
                <a:cs typeface="B Nazanin" pitchFamily="2" charset="-78"/>
              </a:rPr>
              <a:t>ژوگولار</a:t>
            </a:r>
            <a:r>
              <a:rPr lang="fa-IR" dirty="0">
                <a:latin typeface="B Nazanin" pitchFamily="2" charset="-78"/>
                <a:cs typeface="B Nazanin" pitchFamily="2" charset="-78"/>
              </a:rPr>
              <a:t> و ادم در اندام های تحتانی نیز ممکن است دیده شود.</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6287745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311DC0-1C9A-C646-B670-3554F46D9093}"/>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ادم ریوی </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5A2D03C4-B57E-0C46-AE0C-3D6002B60CE6}"/>
              </a:ext>
            </a:extLst>
          </p:cNvPr>
          <p:cNvSpPr>
            <a:spLocks noGrp="1"/>
          </p:cNvSpPr>
          <p:nvPr>
            <p:ph idx="1"/>
          </p:nvPr>
        </p:nvSpPr>
        <p:spPr/>
        <p:txBody>
          <a:bodyPr>
            <a:normAutofit fontScale="77500" lnSpcReduction="20000"/>
          </a:bodyPr>
          <a:lstStyle/>
          <a:p>
            <a:pPr marL="0" indent="0" algn="r" rtl="1">
              <a:buNone/>
            </a:pPr>
            <a:r>
              <a:rPr lang="fa-IR" dirty="0">
                <a:latin typeface="B Nazanin" pitchFamily="2" charset="-78"/>
                <a:cs typeface="B Nazanin" pitchFamily="2" charset="-78"/>
              </a:rPr>
              <a:t>اقدامات درمانی در  پیش بیمارستانی :</a:t>
            </a:r>
          </a:p>
          <a:p>
            <a:pPr algn="r" rtl="1"/>
            <a:r>
              <a:rPr lang="fa-IR" dirty="0">
                <a:latin typeface="B Nazanin" pitchFamily="2" charset="-78"/>
                <a:cs typeface="B Nazanin" pitchFamily="2" charset="-78"/>
              </a:rPr>
              <a:t>ارزیابی وضعیت هوشیاری </a:t>
            </a:r>
          </a:p>
          <a:p>
            <a:pPr algn="r" rtl="1"/>
            <a:r>
              <a:rPr lang="fa-IR" dirty="0">
                <a:latin typeface="B Nazanin" pitchFamily="2" charset="-78"/>
                <a:cs typeface="B Nazanin" pitchFamily="2" charset="-78"/>
              </a:rPr>
              <a:t> حفظ </a:t>
            </a:r>
            <a:r>
              <a:rPr lang="en-US" dirty="0">
                <a:cs typeface="B Nazanin" pitchFamily="2" charset="-78"/>
              </a:rPr>
              <a:t>ABC</a:t>
            </a:r>
            <a:r>
              <a:rPr lang="fa-IR" dirty="0">
                <a:cs typeface="B Nazanin" pitchFamily="2" charset="-78"/>
              </a:rPr>
              <a:t> </a:t>
            </a:r>
          </a:p>
          <a:p>
            <a:pPr algn="r" rtl="1"/>
            <a:r>
              <a:rPr lang="fa-IR" dirty="0">
                <a:latin typeface="B Nazanin" pitchFamily="2" charset="-78"/>
                <a:cs typeface="B Nazanin" pitchFamily="2" charset="-78"/>
              </a:rPr>
              <a:t>باز بودن راه هوایی </a:t>
            </a:r>
          </a:p>
          <a:p>
            <a:pPr algn="r" rtl="1"/>
            <a:r>
              <a:rPr lang="fa-IR" dirty="0">
                <a:latin typeface="B Nazanin" pitchFamily="2" charset="-78"/>
                <a:cs typeface="B Nazanin" pitchFamily="2" charset="-78"/>
              </a:rPr>
              <a:t>تجویز اکسیژن با جریان و غلظت بالا </a:t>
            </a:r>
          </a:p>
          <a:p>
            <a:pPr algn="r" rtl="1"/>
            <a:r>
              <a:rPr lang="fa-IR" dirty="0">
                <a:latin typeface="B Nazanin" pitchFamily="2" charset="-78"/>
                <a:cs typeface="B Nazanin" pitchFamily="2" charset="-78"/>
              </a:rPr>
              <a:t>در صورت نارسایی یا ایست تنفسی عمل تهویه با استفاده از </a:t>
            </a:r>
            <a:r>
              <a:rPr lang="en-US" dirty="0">
                <a:cs typeface="B Nazanin" pitchFamily="2" charset="-78"/>
              </a:rPr>
              <a:t>BMV</a:t>
            </a:r>
            <a:endParaRPr lang="fa-IR" dirty="0">
              <a:cs typeface="B Nazanin" pitchFamily="2" charset="-78"/>
            </a:endParaRPr>
          </a:p>
          <a:p>
            <a:pPr algn="r" rtl="1"/>
            <a:r>
              <a:rPr lang="fa-IR" dirty="0">
                <a:latin typeface="B Nazanin" pitchFamily="2" charset="-78"/>
                <a:cs typeface="B Nazanin" pitchFamily="2" charset="-78"/>
              </a:rPr>
              <a:t>  </a:t>
            </a:r>
            <a:r>
              <a:rPr lang="en-US" dirty="0">
                <a:cs typeface="B Nazanin" pitchFamily="2" charset="-78"/>
              </a:rPr>
              <a:t>CPAP</a:t>
            </a:r>
            <a:r>
              <a:rPr lang="fa-IR" dirty="0">
                <a:latin typeface="B Nazanin" pitchFamily="2" charset="-78"/>
                <a:cs typeface="B Nazanin" pitchFamily="2" charset="-78"/>
              </a:rPr>
              <a:t> می تواند در بهبود اکسیژن رسانی از طریق فشار مثبت پایان </a:t>
            </a:r>
            <a:r>
              <a:rPr lang="fa-IR" dirty="0" err="1">
                <a:latin typeface="B Nazanin" pitchFamily="2" charset="-78"/>
                <a:cs typeface="B Nazanin" pitchFamily="2" charset="-78"/>
              </a:rPr>
              <a:t>بازدمی</a:t>
            </a:r>
            <a:r>
              <a:rPr lang="fa-IR" dirty="0">
                <a:latin typeface="B Nazanin" pitchFamily="2" charset="-78"/>
                <a:cs typeface="B Nazanin" pitchFamily="2" charset="-78"/>
              </a:rPr>
              <a:t> مفید باشد</a:t>
            </a:r>
          </a:p>
          <a:p>
            <a:pPr algn="r" rtl="1"/>
            <a:r>
              <a:rPr lang="fa-IR" dirty="0">
                <a:latin typeface="B Nazanin" pitchFamily="2" charset="-78"/>
                <a:cs typeface="B Nazanin" pitchFamily="2" charset="-78"/>
              </a:rPr>
              <a:t> ارزیابی و حفظ وضعیت گردش خون</a:t>
            </a:r>
          </a:p>
          <a:p>
            <a:pPr algn="r" rtl="1"/>
            <a:r>
              <a:rPr lang="fa-IR" dirty="0">
                <a:latin typeface="B Nazanin" pitchFamily="2" charset="-78"/>
                <a:cs typeface="B Nazanin" pitchFamily="2" charset="-78"/>
              </a:rPr>
              <a:t>دسترسی  به </a:t>
            </a:r>
            <a:r>
              <a:rPr lang="en-US" dirty="0">
                <a:cs typeface="B Nazanin" pitchFamily="2" charset="-78"/>
              </a:rPr>
              <a:t>IV</a:t>
            </a:r>
            <a:r>
              <a:rPr lang="fa-IR" dirty="0">
                <a:latin typeface="B Nazanin" pitchFamily="2" charset="-78"/>
                <a:cs typeface="B Nazanin" pitchFamily="2" charset="-78"/>
              </a:rPr>
              <a:t> ( اما  مایعات وریدی تزریق نکنید.)</a:t>
            </a:r>
          </a:p>
          <a:p>
            <a:pPr algn="r" rtl="1"/>
            <a:r>
              <a:rPr lang="fa-IR" dirty="0">
                <a:latin typeface="B Nazanin" pitchFamily="2" charset="-78"/>
                <a:cs typeface="B Nazanin" pitchFamily="2" charset="-78"/>
              </a:rPr>
              <a:t> سرم نرمال </a:t>
            </a:r>
            <a:r>
              <a:rPr lang="fa-IR" dirty="0" err="1">
                <a:latin typeface="B Nazanin" pitchFamily="2" charset="-78"/>
                <a:cs typeface="B Nazanin" pitchFamily="2" charset="-78"/>
              </a:rPr>
              <a:t>سالین</a:t>
            </a:r>
            <a:r>
              <a:rPr lang="fa-IR" dirty="0">
                <a:latin typeface="B Nazanin" pitchFamily="2" charset="-78"/>
                <a:cs typeface="B Nazanin" pitchFamily="2" charset="-78"/>
              </a:rPr>
              <a:t> به صورت </a:t>
            </a:r>
            <a:r>
              <a:rPr lang="en-US" dirty="0">
                <a:cs typeface="B Nazanin" pitchFamily="2" charset="-78"/>
              </a:rPr>
              <a:t>KVO</a:t>
            </a:r>
            <a:r>
              <a:rPr lang="fa-IR" dirty="0">
                <a:latin typeface="B Nazanin" pitchFamily="2" charset="-78"/>
                <a:cs typeface="B Nazanin" pitchFamily="2" charset="-78"/>
              </a:rPr>
              <a:t>، گزینه بسیار عالی برای بیماران مبتلا به ادم ریوی است. </a:t>
            </a:r>
          </a:p>
          <a:p>
            <a:pPr algn="r" rtl="1"/>
            <a:r>
              <a:rPr lang="fa-IR" dirty="0">
                <a:latin typeface="B Nazanin" pitchFamily="2" charset="-78"/>
                <a:cs typeface="B Nazanin" pitchFamily="2" charset="-78"/>
              </a:rPr>
              <a:t>اگر زمان انتقال طولانی است می توانید داروهای </a:t>
            </a:r>
            <a:r>
              <a:rPr lang="fa-IR" dirty="0" err="1">
                <a:latin typeface="B Nazanin" pitchFamily="2" charset="-78"/>
                <a:cs typeface="B Nazanin" pitchFamily="2" charset="-78"/>
              </a:rPr>
              <a:t>لازیکس</a:t>
            </a:r>
            <a:r>
              <a:rPr lang="fa-IR" dirty="0">
                <a:latin typeface="B Nazanin" pitchFamily="2" charset="-78"/>
                <a:cs typeface="B Nazanin" pitchFamily="2" charset="-78"/>
              </a:rPr>
              <a:t> یا </a:t>
            </a:r>
            <a:r>
              <a:rPr lang="fa-IR" dirty="0" err="1">
                <a:latin typeface="B Nazanin" pitchFamily="2" charset="-78"/>
                <a:cs typeface="B Nazanin" pitchFamily="2" charset="-78"/>
              </a:rPr>
              <a:t>نیتروگلیسیرین</a:t>
            </a:r>
            <a:r>
              <a:rPr lang="fa-IR" dirty="0">
                <a:latin typeface="B Nazanin" pitchFamily="2" charset="-78"/>
                <a:cs typeface="B Nazanin" pitchFamily="2" charset="-78"/>
              </a:rPr>
              <a:t> تجویز کنید. </a:t>
            </a:r>
            <a:endParaRPr lang="en-US" dirty="0">
              <a:latin typeface="B Nazanin" pitchFamily="2" charset="-78"/>
              <a:cs typeface="B Nazanin" pitchFamily="2" charset="-78"/>
            </a:endParaRPr>
          </a:p>
          <a:p>
            <a:pPr algn="r" rtl="1"/>
            <a:r>
              <a:rPr lang="fa-IR" dirty="0">
                <a:latin typeface="B Nazanin" pitchFamily="2" charset="-78"/>
                <a:cs typeface="B Nazanin" pitchFamily="2" charset="-78"/>
              </a:rPr>
              <a:t> بیمار را در حالت </a:t>
            </a:r>
            <a:r>
              <a:rPr lang="fa-IR" u="sng" dirty="0">
                <a:latin typeface="B Nazanin" pitchFamily="2" charset="-78"/>
                <a:cs typeface="B Nazanin" pitchFamily="2" charset="-78"/>
              </a:rPr>
              <a:t>نشسته</a:t>
            </a:r>
            <a:r>
              <a:rPr lang="fa-IR" dirty="0">
                <a:latin typeface="B Nazanin" pitchFamily="2" charset="-78"/>
                <a:cs typeface="B Nazanin" pitchFamily="2" charset="-78"/>
              </a:rPr>
              <a:t> قرار دهید مگر اینکه سطح هشیاری به طور قابل ملاحظه ای کاهش داشته باشد.. </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38298632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441253-AA7E-6D4B-A449-5418D7D697B7}"/>
              </a:ext>
            </a:extLst>
          </p:cNvPr>
          <p:cNvSpPr>
            <a:spLocks noGrp="1"/>
          </p:cNvSpPr>
          <p:nvPr>
            <p:ph type="title"/>
          </p:nvPr>
        </p:nvSpPr>
        <p:spPr/>
        <p:txBody>
          <a:bodyPr/>
          <a:lstStyle/>
          <a:p>
            <a:pPr algn="ctr" rtl="1"/>
            <a:r>
              <a:rPr lang="fa-IR" b="1" dirty="0">
                <a:latin typeface="B Nazanin" pitchFamily="2" charset="-78"/>
                <a:cs typeface="B Titr" panose="00000700000000000000" pitchFamily="2" charset="-78"/>
              </a:rPr>
              <a:t>کانسر ریه </a:t>
            </a:r>
            <a:r>
              <a:rPr lang="en-US" dirty="0">
                <a:latin typeface="B Nazanin" pitchFamily="2" charset="-78"/>
                <a:cs typeface="B Titr" panose="00000700000000000000" pitchFamily="2" charset="-78"/>
              </a:rPr>
              <a:t/>
            </a:r>
            <a:br>
              <a:rPr lang="en-US" dirty="0">
                <a:latin typeface="B Nazanin" pitchFamily="2" charset="-78"/>
                <a:cs typeface="B Titr" panose="00000700000000000000" pitchFamily="2" charset="-78"/>
              </a:rPr>
            </a:br>
            <a:endParaRPr lang="en-US"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86CD4748-645C-6641-A0A5-DC19A55AF563}"/>
              </a:ext>
            </a:extLst>
          </p:cNvPr>
          <p:cNvSpPr>
            <a:spLocks noGrp="1"/>
          </p:cNvSpPr>
          <p:nvPr>
            <p:ph idx="1"/>
          </p:nvPr>
        </p:nvSpPr>
        <p:spPr/>
        <p:txBody>
          <a:bodyPr>
            <a:normAutofit fontScale="85000" lnSpcReduction="20000"/>
          </a:bodyPr>
          <a:lstStyle/>
          <a:p>
            <a:pPr algn="r" rtl="1"/>
            <a:r>
              <a:rPr lang="fa-IR" dirty="0">
                <a:latin typeface="B Nazanin" pitchFamily="2" charset="-78"/>
                <a:cs typeface="B Nazanin" pitchFamily="2" charset="-78"/>
              </a:rPr>
              <a:t>سرطان ریه نوعی بیماری است که مشخصه آن </a:t>
            </a:r>
            <a:r>
              <a:rPr lang="fa-IR" u="sng" dirty="0">
                <a:latin typeface="B Nazanin" pitchFamily="2" charset="-78"/>
                <a:cs typeface="B Nazanin" pitchFamily="2" charset="-78"/>
              </a:rPr>
              <a:t>رشد کنترل نشده سلول </a:t>
            </a:r>
            <a:r>
              <a:rPr lang="fa-IR" dirty="0">
                <a:latin typeface="B Nazanin" pitchFamily="2" charset="-78"/>
                <a:cs typeface="B Nazanin" pitchFamily="2" charset="-78"/>
              </a:rPr>
              <a:t>در </a:t>
            </a:r>
            <a:r>
              <a:rPr lang="fa-IR" dirty="0" err="1">
                <a:latin typeface="B Nazanin" pitchFamily="2" charset="-78"/>
                <a:cs typeface="B Nazanin" pitchFamily="2" charset="-78"/>
              </a:rPr>
              <a:t>بافت‌های</a:t>
            </a:r>
            <a:r>
              <a:rPr lang="fa-IR" dirty="0">
                <a:latin typeface="B Nazanin" pitchFamily="2" charset="-78"/>
                <a:cs typeface="B Nazanin" pitchFamily="2" charset="-78"/>
              </a:rPr>
              <a:t> ریه است.</a:t>
            </a:r>
          </a:p>
          <a:p>
            <a:pPr algn="r" rtl="1"/>
            <a:endParaRPr lang="fa-IR" dirty="0">
              <a:latin typeface="B Nazanin" pitchFamily="2" charset="-78"/>
              <a:cs typeface="B Nazanin" pitchFamily="2" charset="-78"/>
            </a:endParaRPr>
          </a:p>
          <a:p>
            <a:pPr algn="r" rtl="1"/>
            <a:r>
              <a:rPr lang="fa-IR" dirty="0">
                <a:latin typeface="B Nazanin" pitchFamily="2" charset="-78"/>
                <a:cs typeface="B Nazanin" pitchFamily="2" charset="-78"/>
              </a:rPr>
              <a:t> سرطان ریه شایعترین نوع سرطان در مردان و دومین سرطان در زنان (بعد از کانسر برست) است.</a:t>
            </a:r>
          </a:p>
          <a:p>
            <a:pPr algn="r" rtl="1"/>
            <a:r>
              <a:rPr lang="fa-IR" dirty="0">
                <a:latin typeface="B Nazanin" pitchFamily="2" charset="-78"/>
                <a:cs typeface="B Nazanin" pitchFamily="2" charset="-78"/>
              </a:rPr>
              <a:t> این بیماری با بالا رفتن سن افزایش می یابد.</a:t>
            </a:r>
          </a:p>
          <a:p>
            <a:pPr marL="0" indent="0" algn="r" rtl="1">
              <a:buNone/>
            </a:pPr>
            <a:endParaRPr lang="fa-IR" dirty="0">
              <a:latin typeface="B Nazanin" pitchFamily="2" charset="-78"/>
              <a:cs typeface="B Nazanin" pitchFamily="2" charset="-78"/>
            </a:endParaRPr>
          </a:p>
          <a:p>
            <a:pPr algn="r" rtl="1">
              <a:buFont typeface="Wingdings" pitchFamily="2" charset="2"/>
              <a:buChar char="v"/>
            </a:pPr>
            <a:r>
              <a:rPr lang="fa-IR" dirty="0">
                <a:latin typeface="B Nazanin" pitchFamily="2" charset="-78"/>
                <a:cs typeface="B Nazanin" pitchFamily="2" charset="-78"/>
              </a:rPr>
              <a:t>علت اصلی منجر به کانسر ریه، </a:t>
            </a:r>
            <a:r>
              <a:rPr lang="fa-IR" u="sng" dirty="0">
                <a:latin typeface="B Nazanin" pitchFamily="2" charset="-78"/>
                <a:cs typeface="B Nazanin" pitchFamily="2" charset="-78"/>
              </a:rPr>
              <a:t>کشیدن سیگار </a:t>
            </a:r>
            <a:r>
              <a:rPr lang="fa-IR" dirty="0">
                <a:latin typeface="B Nazanin" pitchFamily="2" charset="-78"/>
                <a:cs typeface="B Nazanin" pitchFamily="2" charset="-78"/>
              </a:rPr>
              <a:t>است.</a:t>
            </a:r>
          </a:p>
          <a:p>
            <a:pPr marL="0" indent="0" algn="r" rtl="1">
              <a:buNone/>
            </a:pPr>
            <a:r>
              <a:rPr lang="fa-IR" b="1" dirty="0">
                <a:latin typeface="B Nazanin" pitchFamily="2" charset="-78"/>
                <a:cs typeface="B Nazanin" pitchFamily="2" charset="-78"/>
              </a:rPr>
              <a:t> علائم :</a:t>
            </a:r>
            <a:endParaRPr lang="en-US" b="1" dirty="0">
              <a:latin typeface="B Nazanin" pitchFamily="2" charset="-78"/>
              <a:cs typeface="B Nazanin" pitchFamily="2" charset="-78"/>
            </a:endParaRPr>
          </a:p>
          <a:p>
            <a:pPr algn="r" rtl="1">
              <a:buFont typeface="Wingdings" pitchFamily="2" charset="2"/>
              <a:buChar char="§"/>
            </a:pPr>
            <a:r>
              <a:rPr lang="fa-IR" dirty="0">
                <a:latin typeface="B Nazanin" pitchFamily="2" charset="-78"/>
                <a:cs typeface="B Nazanin" pitchFamily="2" charset="-78"/>
              </a:rPr>
              <a:t>تنگی نفس  اولین تظاهر است</a:t>
            </a:r>
          </a:p>
          <a:p>
            <a:pPr algn="r" rtl="1">
              <a:buFont typeface="Wingdings" pitchFamily="2" charset="2"/>
              <a:buChar char="§"/>
            </a:pPr>
            <a:r>
              <a:rPr lang="fa-IR" dirty="0">
                <a:latin typeface="B Nazanin" pitchFamily="2" charset="-78"/>
                <a:cs typeface="B Nazanin" pitchFamily="2" charset="-78"/>
              </a:rPr>
              <a:t> </a:t>
            </a:r>
            <a:r>
              <a:rPr lang="fa-IR" dirty="0" err="1">
                <a:latin typeface="B Nazanin" pitchFamily="2" charset="-78"/>
                <a:cs typeface="B Nazanin" pitchFamily="2" charset="-78"/>
              </a:rPr>
              <a:t>هموپتزی</a:t>
            </a:r>
            <a:r>
              <a:rPr lang="fa-IR" dirty="0">
                <a:latin typeface="B Nazanin" pitchFamily="2" charset="-78"/>
                <a:cs typeface="B Nazanin" pitchFamily="2" charset="-78"/>
              </a:rPr>
              <a:t>  (خلط خونی)</a:t>
            </a:r>
          </a:p>
          <a:p>
            <a:pPr algn="r" rtl="1">
              <a:buFont typeface="Wingdings" pitchFamily="2" charset="2"/>
              <a:buChar char="§"/>
            </a:pPr>
            <a:r>
              <a:rPr lang="fa-IR" dirty="0">
                <a:latin typeface="B Nazanin" pitchFamily="2" charset="-78"/>
                <a:cs typeface="B Nazanin" pitchFamily="2" charset="-78"/>
              </a:rPr>
              <a:t> سرفه مزمن </a:t>
            </a:r>
          </a:p>
          <a:p>
            <a:pPr algn="r" rtl="1">
              <a:buFont typeface="Wingdings" pitchFamily="2" charset="2"/>
              <a:buChar char="§"/>
            </a:pPr>
            <a:r>
              <a:rPr lang="fa-IR" dirty="0">
                <a:latin typeface="B Nazanin" pitchFamily="2" charset="-78"/>
                <a:cs typeface="B Nazanin" pitchFamily="2" charset="-78"/>
              </a:rPr>
              <a:t> کاهش وزن </a:t>
            </a:r>
            <a:endParaRPr lang="en-US" dirty="0">
              <a:latin typeface="B Nazanin" pitchFamily="2" charset="-78"/>
              <a:cs typeface="B Nazanin" pitchFamily="2" charset="-78"/>
            </a:endParaRPr>
          </a:p>
          <a:p>
            <a:pPr marL="0" indent="0" algn="r" rtl="1">
              <a:buNone/>
            </a:pP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28258469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7B0A7-EE98-9D49-9324-B00AA6D6FA5D}"/>
              </a:ext>
            </a:extLst>
          </p:cNvPr>
          <p:cNvSpPr>
            <a:spLocks noGrp="1"/>
          </p:cNvSpPr>
          <p:nvPr>
            <p:ph type="title"/>
          </p:nvPr>
        </p:nvSpPr>
        <p:spPr>
          <a:xfrm>
            <a:off x="838200" y="275478"/>
            <a:ext cx="10515600" cy="1325563"/>
          </a:xfrm>
        </p:spPr>
        <p:txBody>
          <a:bodyPr>
            <a:normAutofit/>
          </a:bodyPr>
          <a:lstStyle/>
          <a:p>
            <a:pPr algn="ctr" rtl="1"/>
            <a:r>
              <a:rPr lang="fa-IR" sz="3200" b="1" dirty="0">
                <a:latin typeface="B Nazanin" pitchFamily="2" charset="-78"/>
                <a:cs typeface="B Titr" panose="00000700000000000000" pitchFamily="2" charset="-78"/>
              </a:rPr>
              <a:t>کانسر ریه </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2698FA0F-DAAF-DD4E-99D9-9080B7A77C04}"/>
              </a:ext>
            </a:extLst>
          </p:cNvPr>
          <p:cNvSpPr>
            <a:spLocks noGrp="1"/>
          </p:cNvSpPr>
          <p:nvPr>
            <p:ph idx="1"/>
          </p:nvPr>
        </p:nvSpPr>
        <p:spPr>
          <a:xfrm>
            <a:off x="484094" y="557227"/>
            <a:ext cx="11474823" cy="6582522"/>
          </a:xfrm>
        </p:spPr>
        <p:txBody>
          <a:bodyPr>
            <a:noAutofit/>
          </a:bodyPr>
          <a:lstStyle/>
          <a:p>
            <a:pPr algn="r" rtl="1"/>
            <a:r>
              <a:rPr lang="fa-IR" sz="1800" dirty="0">
                <a:latin typeface="B Nazanin" pitchFamily="2" charset="-78"/>
                <a:cs typeface="B Nazanin" pitchFamily="2" charset="-78"/>
              </a:rPr>
              <a:t> </a:t>
            </a:r>
            <a:r>
              <a:rPr lang="fa-IR" sz="1800" b="1" dirty="0">
                <a:latin typeface="B Nazanin" pitchFamily="2" charset="-78"/>
                <a:cs typeface="B Nazanin" pitchFamily="2" charset="-78"/>
              </a:rPr>
              <a:t>اقدامات درمانی در  پیش بیمارستانی شامل :</a:t>
            </a:r>
            <a:endParaRPr lang="en-US" sz="1800" b="1" dirty="0">
              <a:latin typeface="B Nazanin" pitchFamily="2" charset="-78"/>
              <a:cs typeface="B Nazanin" pitchFamily="2" charset="-78"/>
            </a:endParaRPr>
          </a:p>
          <a:p>
            <a:pPr algn="r" rtl="1"/>
            <a:r>
              <a:rPr lang="fa-IR" sz="1800" dirty="0">
                <a:latin typeface="B Nazanin" pitchFamily="2" charset="-78"/>
                <a:cs typeface="B Nazanin" pitchFamily="2" charset="-78"/>
              </a:rPr>
              <a:t> ارزیابی وضعیت هوشیاری </a:t>
            </a:r>
          </a:p>
          <a:p>
            <a:pPr algn="r" rtl="1"/>
            <a:r>
              <a:rPr lang="fa-IR" sz="1800" dirty="0">
                <a:latin typeface="B Nazanin" pitchFamily="2" charset="-78"/>
                <a:cs typeface="B Nazanin" pitchFamily="2" charset="-78"/>
              </a:rPr>
              <a:t>حفظ </a:t>
            </a:r>
            <a:r>
              <a:rPr lang="en-US" sz="1800" dirty="0">
                <a:cs typeface="B Nazanin" pitchFamily="2" charset="-78"/>
              </a:rPr>
              <a:t>ABC</a:t>
            </a:r>
            <a:r>
              <a:rPr lang="fa-IR" sz="1800" dirty="0">
                <a:cs typeface="B Nazanin" pitchFamily="2" charset="-78"/>
              </a:rPr>
              <a:t> </a:t>
            </a:r>
          </a:p>
          <a:p>
            <a:pPr algn="r" rtl="1"/>
            <a:r>
              <a:rPr lang="fa-IR" sz="1800" dirty="0">
                <a:latin typeface="B Nazanin" pitchFamily="2" charset="-78"/>
                <a:cs typeface="B Nazanin" pitchFamily="2" charset="-78"/>
              </a:rPr>
              <a:t> باز بودن راه هوایی </a:t>
            </a:r>
          </a:p>
          <a:p>
            <a:pPr algn="r" rtl="1"/>
            <a:r>
              <a:rPr lang="fa-IR" sz="1800" dirty="0">
                <a:latin typeface="B Nazanin" pitchFamily="2" charset="-78"/>
                <a:cs typeface="B Nazanin" pitchFamily="2" charset="-78"/>
              </a:rPr>
              <a:t> تجویز اکسیژن با جریان و غلظت بالا </a:t>
            </a:r>
          </a:p>
          <a:p>
            <a:pPr algn="r" rtl="1"/>
            <a:r>
              <a:rPr lang="fa-IR" sz="1800" dirty="0">
                <a:latin typeface="B Nazanin" pitchFamily="2" charset="-78"/>
                <a:cs typeface="B Nazanin" pitchFamily="2" charset="-78"/>
              </a:rPr>
              <a:t>در صورتی که نارسایی یا ایست تنفسی وجود دارد عمل تهویه را با استفاده از </a:t>
            </a:r>
            <a:r>
              <a:rPr lang="en-US" sz="1800" dirty="0">
                <a:cs typeface="B Nazanin" pitchFamily="2" charset="-78"/>
              </a:rPr>
              <a:t>BMV</a:t>
            </a:r>
            <a:r>
              <a:rPr lang="fa-IR" sz="1800" dirty="0">
                <a:latin typeface="B Nazanin" pitchFamily="2" charset="-78"/>
                <a:cs typeface="B Nazanin" pitchFamily="2" charset="-78"/>
              </a:rPr>
              <a:t> شروع کنید.</a:t>
            </a:r>
          </a:p>
          <a:p>
            <a:pPr algn="r" rtl="1"/>
            <a:r>
              <a:rPr lang="fa-IR" sz="1800" dirty="0">
                <a:latin typeface="B Nazanin" pitchFamily="2" charset="-78"/>
                <a:cs typeface="B Nazanin" pitchFamily="2" charset="-78"/>
              </a:rPr>
              <a:t>ارزیابی  وضعیت گردش خون </a:t>
            </a:r>
          </a:p>
          <a:p>
            <a:pPr algn="r" rtl="1"/>
            <a:r>
              <a:rPr lang="fa-IR" sz="1800" dirty="0">
                <a:latin typeface="B Nazanin" pitchFamily="2" charset="-78"/>
                <a:cs typeface="B Nazanin" pitchFamily="2" charset="-78"/>
              </a:rPr>
              <a:t>دسترسی به </a:t>
            </a:r>
            <a:r>
              <a:rPr lang="en-US" sz="1800" dirty="0">
                <a:cs typeface="B Nazanin" pitchFamily="2" charset="-78"/>
              </a:rPr>
              <a:t>IV</a:t>
            </a:r>
            <a:r>
              <a:rPr lang="fa-IR" sz="1800" dirty="0">
                <a:latin typeface="B Nazanin" pitchFamily="2" charset="-78"/>
                <a:cs typeface="B Nazanin" pitchFamily="2" charset="-78"/>
              </a:rPr>
              <a:t>  (اما  مایعات وریدی تزریق نکنید)</a:t>
            </a:r>
          </a:p>
          <a:p>
            <a:pPr algn="r" rtl="1"/>
            <a:r>
              <a:rPr lang="fa-IR" sz="1800" dirty="0">
                <a:latin typeface="B Nazanin" pitchFamily="2" charset="-78"/>
                <a:cs typeface="B Nazanin" pitchFamily="2" charset="-78"/>
              </a:rPr>
              <a:t> سرم نرمال </a:t>
            </a:r>
            <a:r>
              <a:rPr lang="fa-IR" sz="1800" dirty="0" err="1">
                <a:latin typeface="B Nazanin" pitchFamily="2" charset="-78"/>
                <a:cs typeface="B Nazanin" pitchFamily="2" charset="-78"/>
              </a:rPr>
              <a:t>سالین</a:t>
            </a:r>
            <a:r>
              <a:rPr lang="fa-IR" sz="1800" dirty="0">
                <a:latin typeface="B Nazanin" pitchFamily="2" charset="-78"/>
                <a:cs typeface="B Nazanin" pitchFamily="2" charset="-78"/>
              </a:rPr>
              <a:t> به صورت </a:t>
            </a:r>
            <a:r>
              <a:rPr lang="en-US" sz="1800" dirty="0">
                <a:cs typeface="B Nazanin" pitchFamily="2" charset="-78"/>
              </a:rPr>
              <a:t>KVO</a:t>
            </a:r>
            <a:r>
              <a:rPr lang="fa-IR" sz="1800" dirty="0">
                <a:latin typeface="B Nazanin" pitchFamily="2" charset="-78"/>
                <a:cs typeface="B Nazanin" pitchFamily="2" charset="-78"/>
              </a:rPr>
              <a:t>، گزینه بسیار عالی برای بیماران است. </a:t>
            </a:r>
          </a:p>
          <a:p>
            <a:pPr algn="r" rtl="1"/>
            <a:r>
              <a:rPr lang="fa-IR" sz="1800" dirty="0">
                <a:latin typeface="B Nazanin" pitchFamily="2" charset="-78"/>
                <a:cs typeface="B Nazanin" pitchFamily="2" charset="-78"/>
              </a:rPr>
              <a:t>برای تنفس کافی ، بیمار را در وضعیت مناسب معمولا </a:t>
            </a:r>
            <a:r>
              <a:rPr lang="fa-IR" sz="1800" u="sng" dirty="0">
                <a:latin typeface="B Nazanin" pitchFamily="2" charset="-78"/>
                <a:cs typeface="B Nazanin" pitchFamily="2" charset="-78"/>
              </a:rPr>
              <a:t>قائم یا نشسته </a:t>
            </a:r>
            <a:r>
              <a:rPr lang="fa-IR" sz="1800" dirty="0">
                <a:latin typeface="B Nazanin" pitchFamily="2" charset="-78"/>
                <a:cs typeface="B Nazanin" pitchFamily="2" charset="-78"/>
              </a:rPr>
              <a:t>قرار دهید .</a:t>
            </a:r>
          </a:p>
          <a:p>
            <a:pPr algn="r" rtl="1"/>
            <a:r>
              <a:rPr lang="fa-IR" sz="1800" dirty="0">
                <a:latin typeface="B Nazanin" pitchFamily="2" charset="-78"/>
                <a:cs typeface="B Nazanin" pitchFamily="2" charset="-78"/>
              </a:rPr>
              <a:t> الگو های تنفسی که به بازدم کمک می کنند مانند تنفس با </a:t>
            </a:r>
            <a:r>
              <a:rPr lang="fa-IR" sz="1800" u="sng" dirty="0">
                <a:latin typeface="B Nazanin" pitchFamily="2" charset="-78"/>
                <a:cs typeface="B Nazanin" pitchFamily="2" charset="-78"/>
              </a:rPr>
              <a:t>لب های غنچه </a:t>
            </a:r>
            <a:r>
              <a:rPr lang="fa-IR" sz="1800" dirty="0">
                <a:latin typeface="B Nazanin" pitchFamily="2" charset="-78"/>
                <a:cs typeface="B Nazanin" pitchFamily="2" charset="-78"/>
              </a:rPr>
              <a:t>را به بیمار آموزش دهید.( به بیماران بگویید که وانمود کنند که با هر بازدم در حال فوت کردن یک شمع هستند ).</a:t>
            </a:r>
          </a:p>
          <a:p>
            <a:pPr algn="r" rtl="1"/>
            <a:r>
              <a:rPr lang="fa-IR" sz="1800" dirty="0">
                <a:latin typeface="B Nazanin" pitchFamily="2" charset="-78"/>
                <a:cs typeface="B Nazanin" pitchFamily="2" charset="-78"/>
              </a:rPr>
              <a:t> در صورت لزوم از </a:t>
            </a:r>
            <a:r>
              <a:rPr lang="fa-IR" sz="1800" dirty="0" err="1">
                <a:latin typeface="B Nazanin" pitchFamily="2" charset="-78"/>
                <a:cs typeface="B Nazanin" pitchFamily="2" charset="-78"/>
              </a:rPr>
              <a:t>برونکودیلاتورها</a:t>
            </a:r>
            <a:r>
              <a:rPr lang="fa-IR" sz="1800" dirty="0">
                <a:latin typeface="B Nazanin" pitchFamily="2" charset="-78"/>
                <a:cs typeface="B Nazanin" pitchFamily="2" charset="-78"/>
              </a:rPr>
              <a:t> استفاده کنند و اکسیژن مکمل با جریان و غلظت بالا به بیمار ارائه کنید .</a:t>
            </a:r>
            <a:endParaRPr lang="en-US" sz="1800" dirty="0">
              <a:latin typeface="B Nazanin" pitchFamily="2" charset="-78"/>
              <a:cs typeface="B Nazanin" pitchFamily="2" charset="-78"/>
            </a:endParaRPr>
          </a:p>
          <a:p>
            <a:pPr algn="r" rtl="1"/>
            <a:r>
              <a:rPr lang="fa-IR" sz="1800" dirty="0">
                <a:latin typeface="B Nazanin" pitchFamily="2" charset="-78"/>
                <a:cs typeface="B Nazanin" pitchFamily="2" charset="-78"/>
              </a:rPr>
              <a:t>داروهایی مانند </a:t>
            </a:r>
            <a:r>
              <a:rPr lang="fa-IR" sz="1800" dirty="0" err="1">
                <a:latin typeface="B Nazanin" pitchFamily="2" charset="-78"/>
                <a:cs typeface="B Nazanin" pitchFamily="2" charset="-78"/>
              </a:rPr>
              <a:t>تئوفیلین</a:t>
            </a:r>
            <a:r>
              <a:rPr lang="fa-IR" sz="1800" dirty="0">
                <a:latin typeface="B Nazanin" pitchFamily="2" charset="-78"/>
                <a:cs typeface="B Nazanin" pitchFamily="2" charset="-78"/>
              </a:rPr>
              <a:t> و </a:t>
            </a:r>
            <a:r>
              <a:rPr lang="fa-IR" sz="1800" dirty="0" err="1">
                <a:latin typeface="B Nazanin" pitchFamily="2" charset="-78"/>
                <a:cs typeface="B Nazanin" pitchFamily="2" charset="-78"/>
              </a:rPr>
              <a:t>بتاآگونیست</a:t>
            </a:r>
            <a:r>
              <a:rPr lang="fa-IR" sz="1800" dirty="0">
                <a:latin typeface="B Nazanin" pitchFamily="2" charset="-78"/>
                <a:cs typeface="B Nazanin" pitchFamily="2" charset="-78"/>
              </a:rPr>
              <a:t> ها باید با نهایت احتیاط مورد استفاده قرار گیرند. </a:t>
            </a:r>
          </a:p>
          <a:p>
            <a:pPr algn="r" rtl="1"/>
            <a:r>
              <a:rPr lang="fa-IR" sz="1800" dirty="0">
                <a:latin typeface="B Nazanin" pitchFamily="2" charset="-78"/>
                <a:cs typeface="B Nazanin" pitchFamily="2" charset="-78"/>
              </a:rPr>
              <a:t>وضعیت قلبی عروقی را کنترل کنید و مایعات وریدی را به دقت تجویز کنید</a:t>
            </a:r>
          </a:p>
          <a:p>
            <a:pPr algn="r" rtl="1"/>
            <a:r>
              <a:rPr lang="fa-IR" sz="1800" dirty="0">
                <a:latin typeface="B Nazanin" pitchFamily="2" charset="-78"/>
                <a:cs typeface="B Nazanin" pitchFamily="2" charset="-78"/>
              </a:rPr>
              <a:t>در هنگام تزریق مایعات ، </a:t>
            </a:r>
            <a:r>
              <a:rPr lang="fa-IR" sz="1800" dirty="0" err="1">
                <a:latin typeface="B Nazanin" pitchFamily="2" charset="-78"/>
                <a:cs typeface="B Nazanin" pitchFamily="2" charset="-78"/>
              </a:rPr>
              <a:t>مکررا</a:t>
            </a:r>
            <a:r>
              <a:rPr lang="fa-IR" sz="1800" dirty="0">
                <a:latin typeface="B Nazanin" pitchFamily="2" charset="-78"/>
                <a:cs typeface="B Nazanin" pitchFamily="2" charset="-78"/>
              </a:rPr>
              <a:t> صداهای ریوی را ارزیابی کنید تا فشار ادم ریوی تحت کنترل باشد .  </a:t>
            </a:r>
            <a:endParaRPr lang="en-US" sz="18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1800" dirty="0">
              <a:latin typeface="B Nazanin" pitchFamily="2" charset="-78"/>
              <a:cs typeface="B Nazanin" pitchFamily="2" charset="-78"/>
            </a:endParaRPr>
          </a:p>
        </p:txBody>
      </p:sp>
    </p:spTree>
    <p:extLst>
      <p:ext uri="{BB962C8B-B14F-4D97-AF65-F5344CB8AC3E}">
        <p14:creationId xmlns:p14="http://schemas.microsoft.com/office/powerpoint/2010/main" val="35313487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00DA7-882D-554F-B99A-84885A68C54F}"/>
              </a:ext>
            </a:extLst>
          </p:cNvPr>
          <p:cNvSpPr>
            <a:spLocks noGrp="1"/>
          </p:cNvSpPr>
          <p:nvPr>
            <p:ph type="title"/>
          </p:nvPr>
        </p:nvSpPr>
        <p:spPr/>
        <p:txBody>
          <a:bodyPr>
            <a:normAutofit/>
          </a:bodyPr>
          <a:lstStyle/>
          <a:p>
            <a:pPr algn="ctr" rtl="1"/>
            <a:r>
              <a:rPr lang="fa-IR" sz="2800" b="1" dirty="0">
                <a:latin typeface="B Nazanin" pitchFamily="2" charset="-78"/>
                <a:cs typeface="B Titr" panose="00000700000000000000" pitchFamily="2" charset="-78"/>
              </a:rPr>
              <a:t>اختلالات قلبی- عروقی در سالمندان</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19AAE2D1-EC60-1B4B-88C6-DED111BE7CC8}"/>
              </a:ext>
            </a:extLst>
          </p:cNvPr>
          <p:cNvSpPr>
            <a:spLocks noGrp="1"/>
          </p:cNvSpPr>
          <p:nvPr>
            <p:ph idx="1"/>
          </p:nvPr>
        </p:nvSpPr>
        <p:spPr/>
        <p:txBody>
          <a:bodyPr>
            <a:normAutofit/>
          </a:bodyPr>
          <a:lstStyle/>
          <a:p>
            <a:pPr algn="r" rtl="1"/>
            <a:r>
              <a:rPr lang="fa-IR" sz="2000" dirty="0">
                <a:latin typeface="B Nazanin" pitchFamily="2" charset="-78"/>
                <a:cs typeface="B Nazanin" pitchFamily="2" charset="-78"/>
              </a:rPr>
              <a:t>یکی از شایعترین علل منجر به مرگ در افراد مسن، بیماری قلبی عروقی است.</a:t>
            </a:r>
          </a:p>
          <a:p>
            <a:pPr marL="0" indent="0" algn="r" rtl="1">
              <a:buNone/>
            </a:pPr>
            <a:endParaRPr lang="fa-IR" sz="2000" dirty="0">
              <a:latin typeface="B Nazanin" pitchFamily="2" charset="-78"/>
              <a:cs typeface="B Nazanin" pitchFamily="2" charset="-78"/>
            </a:endParaRPr>
          </a:p>
          <a:p>
            <a:pPr marL="0" indent="0" algn="r" rtl="1">
              <a:buNone/>
            </a:pPr>
            <a:r>
              <a:rPr lang="fa-IR" sz="2000" dirty="0">
                <a:latin typeface="B Nazanin" pitchFamily="2" charset="-78"/>
                <a:cs typeface="B Nazanin" pitchFamily="2" charset="-78"/>
              </a:rPr>
              <a:t> بیماری قلبی عروقی در سالمندان شامل :</a:t>
            </a:r>
          </a:p>
          <a:p>
            <a:pPr algn="r" rtl="1"/>
            <a:r>
              <a:rPr lang="fa-IR" sz="2000" dirty="0">
                <a:latin typeface="B Nazanin" pitchFamily="2" charset="-78"/>
                <a:cs typeface="B Nazanin" pitchFamily="2" charset="-78"/>
              </a:rPr>
              <a:t> سندروم </a:t>
            </a:r>
            <a:r>
              <a:rPr lang="fa-IR" sz="2000" dirty="0" err="1">
                <a:latin typeface="B Nazanin" pitchFamily="2" charset="-78"/>
                <a:cs typeface="B Nazanin" pitchFamily="2" charset="-78"/>
              </a:rPr>
              <a:t>کرونری</a:t>
            </a:r>
            <a:r>
              <a:rPr lang="fa-IR" sz="2000" dirty="0">
                <a:latin typeface="B Nazanin" pitchFamily="2" charset="-78"/>
                <a:cs typeface="B Nazanin" pitchFamily="2" charset="-78"/>
              </a:rPr>
              <a:t> حاد (</a:t>
            </a:r>
            <a:r>
              <a:rPr lang="en-US" sz="2000" dirty="0">
                <a:cs typeface="B Nazanin" pitchFamily="2" charset="-78"/>
              </a:rPr>
              <a:t>ACS</a:t>
            </a:r>
            <a:r>
              <a:rPr lang="fa-IR" sz="2000" dirty="0">
                <a:latin typeface="B Nazanin" pitchFamily="2" charset="-78"/>
                <a:cs typeface="B Nazanin" pitchFamily="2" charset="-78"/>
              </a:rPr>
              <a:t>) </a:t>
            </a:r>
          </a:p>
          <a:p>
            <a:pPr algn="r" rtl="1"/>
            <a:r>
              <a:rPr lang="fa-IR" sz="2000" dirty="0">
                <a:latin typeface="B Nazanin" pitchFamily="2" charset="-78"/>
                <a:cs typeface="B Nazanin" pitchFamily="2" charset="-78"/>
              </a:rPr>
              <a:t>نارسایی قلبی </a:t>
            </a:r>
          </a:p>
          <a:p>
            <a:pPr algn="r" rtl="1"/>
            <a:r>
              <a:rPr lang="fa-IR" sz="2000" dirty="0">
                <a:latin typeface="B Nazanin" pitchFamily="2" charset="-78"/>
                <a:cs typeface="B Nazanin" pitchFamily="2" charset="-78"/>
              </a:rPr>
              <a:t>دیس ریتمی های قلبی</a:t>
            </a:r>
          </a:p>
          <a:p>
            <a:pPr algn="r" rtl="1"/>
            <a:r>
              <a:rPr lang="fa-IR" sz="2000" dirty="0">
                <a:latin typeface="B Nazanin" pitchFamily="2" charset="-78"/>
                <a:cs typeface="B Nazanin" pitchFamily="2" charset="-78"/>
              </a:rPr>
              <a:t> آنوریسم یا </a:t>
            </a:r>
            <a:r>
              <a:rPr lang="fa-IR" sz="2000" dirty="0" err="1">
                <a:latin typeface="B Nazanin" pitchFamily="2" charset="-78"/>
                <a:cs typeface="B Nazanin" pitchFamily="2" charset="-78"/>
              </a:rPr>
              <a:t>دیسکسیون</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آئورت</a:t>
            </a:r>
            <a:endParaRPr lang="fa-IR" sz="2000" dirty="0">
              <a:latin typeface="B Nazanin" pitchFamily="2" charset="-78"/>
              <a:cs typeface="B Nazanin" pitchFamily="2" charset="-78"/>
            </a:endParaRPr>
          </a:p>
          <a:p>
            <a:pPr algn="r" rtl="1"/>
            <a:r>
              <a:rPr lang="fa-IR" sz="2000" dirty="0">
                <a:latin typeface="B Nazanin" pitchFamily="2" charset="-78"/>
                <a:cs typeface="B Nazanin" pitchFamily="2" charset="-78"/>
              </a:rPr>
              <a:t>هایپرتانسیون است.</a:t>
            </a:r>
          </a:p>
          <a:p>
            <a:pPr algn="r" rtl="1"/>
            <a:r>
              <a:rPr lang="fa-IR" sz="2000" dirty="0">
                <a:latin typeface="B Nazanin" pitchFamily="2" charset="-78"/>
                <a:cs typeface="B Nazanin" pitchFamily="2" charset="-78"/>
              </a:rPr>
              <a:t>  </a:t>
            </a:r>
            <a:r>
              <a:rPr lang="fa-IR" sz="2000" dirty="0" err="1">
                <a:latin typeface="B Nazanin" pitchFamily="2" charset="-78"/>
                <a:cs typeface="B Nazanin" pitchFamily="2" charset="-78"/>
              </a:rPr>
              <a:t>سینکوپ</a:t>
            </a:r>
            <a:endParaRPr lang="en-US" sz="2000" dirty="0">
              <a:latin typeface="B Nazanin" pitchFamily="2" charset="-78"/>
              <a:cs typeface="B Nazanin" pitchFamily="2" charset="-78"/>
            </a:endParaRPr>
          </a:p>
        </p:txBody>
      </p:sp>
    </p:spTree>
    <p:extLst>
      <p:ext uri="{BB962C8B-B14F-4D97-AF65-F5344CB8AC3E}">
        <p14:creationId xmlns:p14="http://schemas.microsoft.com/office/powerpoint/2010/main" val="4385319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683F24-CE5A-1E49-88A2-E81E5005D982}"/>
              </a:ext>
            </a:extLst>
          </p:cNvPr>
          <p:cNvSpPr>
            <a:spLocks noGrp="1"/>
          </p:cNvSpPr>
          <p:nvPr>
            <p:ph type="title"/>
          </p:nvPr>
        </p:nvSpPr>
        <p:spPr/>
        <p:txBody>
          <a:bodyPr>
            <a:normAutofit/>
          </a:bodyPr>
          <a:lstStyle/>
          <a:p>
            <a:pPr algn="ctr" rtl="1"/>
            <a:r>
              <a:rPr lang="fa-IR" sz="2800" b="1" dirty="0">
                <a:latin typeface="B Nazanin" pitchFamily="2" charset="-78"/>
                <a:cs typeface="B Titr" panose="00000700000000000000" pitchFamily="2" charset="-78"/>
              </a:rPr>
              <a:t>آنژین صدری</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073A3C9C-FD2B-8C4A-8B78-6F6A5B3635CF}"/>
              </a:ext>
            </a:extLst>
          </p:cNvPr>
          <p:cNvSpPr>
            <a:spLocks noGrp="1"/>
          </p:cNvSpPr>
          <p:nvPr>
            <p:ph idx="1"/>
          </p:nvPr>
        </p:nvSpPr>
        <p:spPr/>
        <p:txBody>
          <a:bodyPr>
            <a:normAutofit/>
          </a:bodyPr>
          <a:lstStyle/>
          <a:p>
            <a:pPr algn="r" rtl="1"/>
            <a:r>
              <a:rPr lang="fa-IR" sz="2000" dirty="0">
                <a:latin typeface="B Nazanin" pitchFamily="2" charset="-78"/>
                <a:cs typeface="B Nazanin" pitchFamily="2" charset="-78"/>
              </a:rPr>
              <a:t>آنژین زمانی ایجاد می شود که باریک شدن رگ های </a:t>
            </a:r>
            <a:r>
              <a:rPr lang="fa-IR" sz="2000" dirty="0" err="1">
                <a:latin typeface="B Nazanin" pitchFamily="2" charset="-78"/>
                <a:cs typeface="B Nazanin" pitchFamily="2" charset="-78"/>
              </a:rPr>
              <a:t>کرونری</a:t>
            </a:r>
            <a:r>
              <a:rPr lang="fa-IR" sz="2000" dirty="0">
                <a:latin typeface="B Nazanin" pitchFamily="2" charset="-78"/>
                <a:cs typeface="B Nazanin" pitchFamily="2" charset="-78"/>
              </a:rPr>
              <a:t> ناشی از پلاگ یا اسپاسم عروق منجر به ناتوانی در برآورده کردن اکسیژن میوکارد شود و تنفس به سمت بی هوازی برود و اسید </a:t>
            </a:r>
            <a:r>
              <a:rPr lang="fa-IR" sz="2000" dirty="0" err="1">
                <a:latin typeface="B Nazanin" pitchFamily="2" charset="-78"/>
                <a:cs typeface="B Nazanin" pitchFamily="2" charset="-78"/>
              </a:rPr>
              <a:t>لاکتیک</a:t>
            </a:r>
            <a:r>
              <a:rPr lang="fa-IR" sz="2000" dirty="0">
                <a:latin typeface="B Nazanin" pitchFamily="2" charset="-78"/>
                <a:cs typeface="B Nazanin" pitchFamily="2" charset="-78"/>
              </a:rPr>
              <a:t> که باعث درد می شود تولید شود.</a:t>
            </a:r>
          </a:p>
          <a:p>
            <a:pPr algn="r" rtl="1"/>
            <a:r>
              <a:rPr lang="fa-IR" sz="2000" dirty="0">
                <a:latin typeface="B Nazanin" pitchFamily="2" charset="-78"/>
                <a:cs typeface="B Nazanin" pitchFamily="2" charset="-78"/>
              </a:rPr>
              <a:t> احتمال ایجاد آنژین با بالا رفتن سن ناگهانی افزایش می یابد</a:t>
            </a:r>
            <a:endParaRPr lang="en-US" sz="2000" dirty="0">
              <a:latin typeface="B Nazanin" pitchFamily="2" charset="-78"/>
              <a:cs typeface="B Nazanin" pitchFamily="2" charset="-78"/>
            </a:endParaRPr>
          </a:p>
          <a:p>
            <a:pPr algn="r" rtl="1"/>
            <a:r>
              <a:rPr lang="fa-IR" sz="2000" dirty="0">
                <a:latin typeface="B Nazanin" pitchFamily="2" charset="-78"/>
                <a:cs typeface="B Nazanin" pitchFamily="2" charset="-78"/>
              </a:rPr>
              <a:t>آنژین معمولا با فعالیت جسمانی به ویژه پس از وعده غذا، استرس، تماس با هوای بسیار سرد و ... تشدید می شود.</a:t>
            </a:r>
          </a:p>
          <a:p>
            <a:pPr algn="r" rtl="1"/>
            <a:endParaRPr lang="en-US" sz="2000" dirty="0">
              <a:latin typeface="B Nazanin" pitchFamily="2" charset="-78"/>
              <a:cs typeface="B Nazanin" pitchFamily="2" charset="-78"/>
            </a:endParaRPr>
          </a:p>
          <a:p>
            <a:pPr algn="r" rtl="1"/>
            <a:r>
              <a:rPr lang="fa-IR" sz="2000" dirty="0">
                <a:latin typeface="B Nazanin" pitchFamily="2" charset="-78"/>
                <a:cs typeface="B Nazanin" pitchFamily="2" charset="-78"/>
              </a:rPr>
              <a:t>استراتژی های کلی برای پیشگیری در افراد مسن مشابه با بیماران جوان شامل :</a:t>
            </a:r>
          </a:p>
          <a:p>
            <a:pPr algn="r" rtl="1"/>
            <a:r>
              <a:rPr lang="fa-IR" sz="2000" dirty="0">
                <a:latin typeface="B Nazanin" pitchFamily="2" charset="-78"/>
                <a:cs typeface="B Nazanin" pitchFamily="2" charset="-78"/>
              </a:rPr>
              <a:t> کنترل فشار خون</a:t>
            </a:r>
          </a:p>
          <a:p>
            <a:pPr algn="r" rtl="1"/>
            <a:r>
              <a:rPr lang="fa-IR" sz="2000" dirty="0">
                <a:latin typeface="B Nazanin" pitchFamily="2" charset="-78"/>
                <a:cs typeface="B Nazanin" pitchFamily="2" charset="-78"/>
              </a:rPr>
              <a:t>دوری از فعالیت سنگین و استرس</a:t>
            </a:r>
          </a:p>
          <a:p>
            <a:pPr algn="r" rtl="1"/>
            <a:r>
              <a:rPr lang="fa-IR" sz="2000" dirty="0">
                <a:latin typeface="B Nazanin" pitchFamily="2" charset="-78"/>
                <a:cs typeface="B Nazanin" pitchFamily="2" charset="-78"/>
              </a:rPr>
              <a:t>قطع مصرف سیگار </a:t>
            </a:r>
            <a:endParaRPr lang="en-US" sz="20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2000" dirty="0">
              <a:latin typeface="B Nazanin" pitchFamily="2" charset="-78"/>
              <a:cs typeface="B Nazanin" pitchFamily="2" charset="-78"/>
            </a:endParaRPr>
          </a:p>
        </p:txBody>
      </p:sp>
    </p:spTree>
    <p:extLst>
      <p:ext uri="{BB962C8B-B14F-4D97-AF65-F5344CB8AC3E}">
        <p14:creationId xmlns:p14="http://schemas.microsoft.com/office/powerpoint/2010/main" val="3629710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9395" y="757010"/>
            <a:ext cx="10515600" cy="1325563"/>
          </a:xfrm>
        </p:spPr>
        <p:txBody>
          <a:bodyPr>
            <a:normAutofit fontScale="90000"/>
          </a:bodyPr>
          <a:lstStyle/>
          <a:p>
            <a:pPr algn="r"/>
            <a:r>
              <a:rPr lang="fa-IR" sz="28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  </a:t>
            </a:r>
            <a:r>
              <a:rPr lang="en-US" sz="28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8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r>
              <a:rPr lang="en-US" sz="2800" b="1" kern="0" dirty="0">
                <a:solidFill>
                  <a:srgbClr val="5FCBEF">
                    <a:lumMod val="50000"/>
                  </a:srgbClr>
                </a:solidFill>
                <a:effectLst>
                  <a:outerShdw blurRad="38100" dist="38100" dir="2700000" algn="tl">
                    <a:srgbClr val="000000">
                      <a:alpha val="43137"/>
                    </a:srgbClr>
                  </a:outerShdw>
                </a:effectLst>
                <a:cs typeface="B Titr" panose="00000700000000000000" pitchFamily="2" charset="-78"/>
              </a:rPr>
              <a:t/>
            </a:r>
            <a:br>
              <a:rPr lang="en-US" sz="2800" b="1" kern="0" dirty="0">
                <a:solidFill>
                  <a:srgbClr val="5FCBEF">
                    <a:lumMod val="50000"/>
                  </a:srgbClr>
                </a:solidFill>
                <a:effectLst>
                  <a:outerShdw blurRad="38100" dist="38100" dir="2700000" algn="tl">
                    <a:srgbClr val="000000">
                      <a:alpha val="43137"/>
                    </a:srgbClr>
                  </a:outerShdw>
                </a:effectLst>
                <a:cs typeface="B Titr" panose="00000700000000000000" pitchFamily="2" charset="-78"/>
              </a:rPr>
            </a:br>
            <a:r>
              <a:rPr lang="en-US" sz="2800" dirty="0">
                <a:solidFill>
                  <a:prstClr val="black"/>
                </a:solidFill>
              </a:rPr>
              <a:t/>
            </a:r>
            <a:br>
              <a:rPr lang="en-US" sz="2800" dirty="0">
                <a:solidFill>
                  <a:prstClr val="black"/>
                </a:solidFill>
              </a:rPr>
            </a:br>
            <a:r>
              <a:rPr lang="en-US" sz="2800" dirty="0">
                <a:solidFill>
                  <a:prstClr val="black"/>
                </a:solidFill>
              </a:rPr>
              <a:t/>
            </a:r>
            <a:br>
              <a:rPr lang="en-US" sz="2800" dirty="0">
                <a:solidFill>
                  <a:prstClr val="black"/>
                </a:solidFill>
              </a:rPr>
            </a:br>
            <a:r>
              <a:rPr lang="fa-IR" sz="2800" dirty="0">
                <a:solidFill>
                  <a:prstClr val="black"/>
                </a:solidFill>
              </a:rPr>
              <a:t/>
            </a:r>
            <a:br>
              <a:rPr lang="fa-IR" sz="2800" dirty="0">
                <a:solidFill>
                  <a:prstClr val="black"/>
                </a:solidFill>
              </a:rPr>
            </a:br>
            <a:endParaRPr lang="en-US" dirty="0"/>
          </a:p>
        </p:txBody>
      </p:sp>
      <p:sp>
        <p:nvSpPr>
          <p:cNvPr id="4" name="Rectangle 3"/>
          <p:cNvSpPr/>
          <p:nvPr/>
        </p:nvSpPr>
        <p:spPr>
          <a:xfrm>
            <a:off x="2803017" y="2215407"/>
            <a:ext cx="8739799" cy="1892826"/>
          </a:xfrm>
          <a:prstGeom prst="rect">
            <a:avLst/>
          </a:prstGeom>
        </p:spPr>
        <p:txBody>
          <a:bodyPr wrap="square">
            <a:spAutoFit/>
          </a:bodyPr>
          <a:lstStyle/>
          <a:p>
            <a:pPr marR="0" lvl="0" algn="just" rtl="1">
              <a:lnSpc>
                <a:spcPct val="115000"/>
              </a:lnSpc>
              <a:spcBef>
                <a:spcPts val="0"/>
              </a:spcBef>
              <a:spcAft>
                <a:spcPts val="1000"/>
              </a:spcAft>
            </a:pP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شیرخوران</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(6 ماهه تا 1 سالگی )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ممکن است این شیرخواران بتوانند روی پای خود بایستند</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کاملا فعالند و از جستجوی دنیای اطراف با دهان خود لذت می برند.</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این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شیرخوران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شخصیت شکل گرفته تری دارند و راحت تر احساسات خود را بیان می کنند.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45554435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CA3AD9-CEA0-A24A-8C47-3DD981E7D992}"/>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تظاهرات بالینی آنژین صدری</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0A5E343D-DE92-5B40-A3E1-8776A2771CB4}"/>
              </a:ext>
            </a:extLst>
          </p:cNvPr>
          <p:cNvSpPr>
            <a:spLocks noGrp="1"/>
          </p:cNvSpPr>
          <p:nvPr>
            <p:ph idx="1"/>
          </p:nvPr>
        </p:nvSpPr>
        <p:spPr/>
        <p:txBody>
          <a:bodyPr>
            <a:normAutofit/>
          </a:bodyPr>
          <a:lstStyle/>
          <a:p>
            <a:pPr marL="0" indent="0" algn="r" rtl="1">
              <a:buNone/>
            </a:pPr>
            <a:r>
              <a:rPr lang="fa-IR" sz="2000" dirty="0">
                <a:cs typeface="B Nazanin" panose="00000400000000000000" pitchFamily="2" charset="-78"/>
              </a:rPr>
              <a:t>تظاهرات بالینی آنژین صدری به صورت</a:t>
            </a:r>
            <a:r>
              <a:rPr lang="fa-IR" sz="2000" b="1" dirty="0">
                <a:cs typeface="B Nazanin" panose="00000400000000000000" pitchFamily="2" charset="-78"/>
              </a:rPr>
              <a:t> </a:t>
            </a:r>
            <a:r>
              <a:rPr lang="fa-IR" sz="2000" dirty="0">
                <a:cs typeface="B Nazanin" panose="00000400000000000000" pitchFamily="2" charset="-78"/>
              </a:rPr>
              <a:t>تظاهر کلاسیک </a:t>
            </a:r>
            <a:r>
              <a:rPr lang="fa-IR" sz="2000" dirty="0" err="1">
                <a:cs typeface="B Nazanin" panose="00000400000000000000" pitchFamily="2" charset="-78"/>
              </a:rPr>
              <a:t>ایسکمی</a:t>
            </a:r>
            <a:r>
              <a:rPr lang="fa-IR" sz="2000" dirty="0">
                <a:cs typeface="B Nazanin" panose="00000400000000000000" pitchFamily="2" charset="-78"/>
              </a:rPr>
              <a:t> قلبی و به شکل زیر است: </a:t>
            </a:r>
            <a:endParaRPr lang="en-US" sz="2000" dirty="0"/>
          </a:p>
          <a:p>
            <a:pPr marL="0" indent="0" algn="r" rtl="1">
              <a:buNone/>
            </a:pPr>
            <a:r>
              <a:rPr lang="fa-IR" sz="2000" dirty="0">
                <a:cs typeface="B Nazanin" panose="00000400000000000000" pitchFamily="2" charset="-78"/>
              </a:rPr>
              <a:t>- احساس سنگینی، تحت فشار بودن یا سوزش قفسه سینه و یا سختی در تنفس است.</a:t>
            </a:r>
            <a:endParaRPr lang="en-US" sz="2000" dirty="0"/>
          </a:p>
          <a:p>
            <a:pPr marL="0" indent="0" algn="r" rtl="1">
              <a:buNone/>
            </a:pPr>
            <a:r>
              <a:rPr lang="fa-IR" sz="2000" dirty="0">
                <a:cs typeface="B Nazanin" panose="00000400000000000000" pitchFamily="2" charset="-78"/>
              </a:rPr>
              <a:t>- اغلب محل انتشار درد به شانه چپ، گردن یا بازو چپ است.</a:t>
            </a:r>
            <a:endParaRPr lang="en-US" sz="2000" dirty="0"/>
          </a:p>
          <a:p>
            <a:pPr marL="0" indent="0" algn="r" rtl="1">
              <a:buNone/>
            </a:pPr>
            <a:r>
              <a:rPr lang="fa-IR" sz="2000" dirty="0">
                <a:cs typeface="B Nazanin" panose="00000400000000000000" pitchFamily="2" charset="-78"/>
              </a:rPr>
              <a:t>- به طور </a:t>
            </a:r>
            <a:r>
              <a:rPr lang="fa-IR" sz="2000" dirty="0" err="1">
                <a:cs typeface="B Nazanin" panose="00000400000000000000" pitchFamily="2" charset="-78"/>
              </a:rPr>
              <a:t>تیپیک</a:t>
            </a:r>
            <a:r>
              <a:rPr lang="fa-IR" sz="2000" dirty="0">
                <a:cs typeface="B Nazanin" panose="00000400000000000000" pitchFamily="2" charset="-78"/>
              </a:rPr>
              <a:t> طی مدت چند دقیقه به حداکثر می رسد.</a:t>
            </a:r>
            <a:endParaRPr lang="en-US" sz="2000" dirty="0"/>
          </a:p>
          <a:p>
            <a:pPr marL="0" indent="0" algn="r" rtl="1">
              <a:buNone/>
            </a:pPr>
            <a:r>
              <a:rPr lang="fa-IR" sz="2000" dirty="0">
                <a:cs typeface="B Nazanin" panose="00000400000000000000" pitchFamily="2" charset="-78"/>
              </a:rPr>
              <a:t>- می تواند به دنبال ورزش یا استرس رخ دهد</a:t>
            </a:r>
            <a:r>
              <a:rPr lang="fa-IR" sz="2000" b="1" dirty="0">
                <a:cs typeface="B Nazanin" panose="00000400000000000000" pitchFamily="2" charset="-78"/>
              </a:rPr>
              <a:t>.</a:t>
            </a:r>
            <a:endParaRPr lang="en-US" sz="2000" dirty="0"/>
          </a:p>
          <a:p>
            <a:pPr algn="r" rtl="1">
              <a:buFontTx/>
              <a:buChar char="-"/>
            </a:pPr>
            <a:r>
              <a:rPr lang="fa-IR" sz="2000" dirty="0">
                <a:cs typeface="B Nazanin" panose="00000400000000000000" pitchFamily="2" charset="-78"/>
              </a:rPr>
              <a:t>مدت این درد حداکثر 30 دقیقه است.</a:t>
            </a:r>
          </a:p>
          <a:p>
            <a:pPr algn="r" rtl="1">
              <a:buFontTx/>
              <a:buChar char="-"/>
            </a:pPr>
            <a:endParaRPr lang="en-US" sz="2000" dirty="0"/>
          </a:p>
          <a:p>
            <a:pPr marL="0" indent="0" algn="r" rtl="1">
              <a:buNone/>
            </a:pPr>
            <a:r>
              <a:rPr lang="fa-IR" sz="2000" dirty="0">
                <a:cs typeface="B Nazanin" panose="00000400000000000000" pitchFamily="2" charset="-78"/>
              </a:rPr>
              <a:t>تغییرات اعصاب حسی همراه با تغییرات میوکارد ناشی از پیری باعث می شوند که احتمال وجود تنگی نفس از درد بیشتر شود.</a:t>
            </a:r>
            <a:endParaRPr lang="en-US" sz="2000" dirty="0"/>
          </a:p>
          <a:p>
            <a:pPr marL="228600" indent="-228600" algn="r" defTabSz="914400" rtl="1" eaLnBrk="1" latinLnBrk="0" hangingPunct="1">
              <a:lnSpc>
                <a:spcPct val="90000"/>
              </a:lnSpc>
              <a:spcBef>
                <a:spcPts val="1000"/>
              </a:spcBef>
              <a:buFont typeface="Arial" panose="020B0604020202020204" pitchFamily="34" charset="0"/>
              <a:buChar char="•"/>
            </a:pPr>
            <a:endParaRPr lang="en-US" sz="2000" dirty="0"/>
          </a:p>
        </p:txBody>
      </p:sp>
    </p:spTree>
    <p:extLst>
      <p:ext uri="{BB962C8B-B14F-4D97-AF65-F5344CB8AC3E}">
        <p14:creationId xmlns:p14="http://schemas.microsoft.com/office/powerpoint/2010/main" val="338007490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DDDD06-AD0C-B846-83BC-36898724C6BD}"/>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آنژین پایدار</a:t>
            </a:r>
            <a:r>
              <a:rPr lang="en-US" sz="3200" b="1" dirty="0">
                <a:latin typeface="+mn-lt"/>
                <a:cs typeface="B Titr" panose="00000700000000000000" pitchFamily="2" charset="-78"/>
              </a:rPr>
              <a:t>(Stable Angina</a:t>
            </a:r>
            <a:r>
              <a:rPr lang="en-US" sz="3200" b="1" dirty="0">
                <a:latin typeface="B Nazanin" pitchFamily="2" charset="-78"/>
                <a:cs typeface="B Titr" panose="00000700000000000000" pitchFamily="2" charset="-78"/>
              </a:rPr>
              <a:t>) </a:t>
            </a:r>
            <a:endParaRPr lang="en-US" sz="32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95206705-5F1B-214B-B3CB-B5586759E31F}"/>
              </a:ext>
            </a:extLst>
          </p:cNvPr>
          <p:cNvSpPr>
            <a:spLocks noGrp="1"/>
          </p:cNvSpPr>
          <p:nvPr>
            <p:ph idx="1"/>
          </p:nvPr>
        </p:nvSpPr>
        <p:spPr/>
        <p:txBody>
          <a:bodyPr/>
          <a:lstStyle/>
          <a:p>
            <a:pPr algn="r" rtl="1"/>
            <a:r>
              <a:rPr lang="fa-IR" dirty="0">
                <a:latin typeface="B Nazanin" pitchFamily="2" charset="-78"/>
                <a:cs typeface="B Nazanin" pitchFamily="2" charset="-78"/>
              </a:rPr>
              <a:t>در آنژین پایدار یا </a:t>
            </a:r>
            <a:r>
              <a:rPr lang="en-US" dirty="0">
                <a:cs typeface="B Nazanin" pitchFamily="2" charset="-78"/>
              </a:rPr>
              <a:t>Stable Angina</a:t>
            </a:r>
            <a:r>
              <a:rPr lang="fa-IR" dirty="0">
                <a:cs typeface="B Nazanin" pitchFamily="2" charset="-78"/>
              </a:rPr>
              <a:t> </a:t>
            </a:r>
            <a:r>
              <a:rPr lang="fa-IR" dirty="0">
                <a:latin typeface="B Nazanin" pitchFamily="2" charset="-78"/>
                <a:cs typeface="B Nazanin" pitchFamily="2" charset="-78"/>
              </a:rPr>
              <a:t>،در حال استراحت بین عرضه و تقاضای اکسیژن تعادل برقرار است.</a:t>
            </a:r>
          </a:p>
          <a:p>
            <a:pPr algn="r" rtl="1"/>
            <a:r>
              <a:rPr lang="fa-IR" dirty="0">
                <a:latin typeface="B Nazanin" pitchFamily="2" charset="-78"/>
                <a:cs typeface="B Nazanin" pitchFamily="2" charset="-78"/>
              </a:rPr>
              <a:t> با شروع فعالیت این </a:t>
            </a:r>
            <a:r>
              <a:rPr lang="fa-IR" dirty="0" err="1">
                <a:latin typeface="B Nazanin" pitchFamily="2" charset="-78"/>
                <a:cs typeface="B Nazanin" pitchFamily="2" charset="-78"/>
              </a:rPr>
              <a:t>بالانس</a:t>
            </a:r>
            <a:r>
              <a:rPr lang="fa-IR" dirty="0">
                <a:latin typeface="B Nazanin" pitchFamily="2" charset="-78"/>
                <a:cs typeface="B Nazanin" pitchFamily="2" charset="-78"/>
              </a:rPr>
              <a:t> به هم خورده و ایجاد درد سینه می نماید. این درد با استراحت و پایین آمدن </a:t>
            </a:r>
            <a:r>
              <a:rPr lang="fa-IR" dirty="0" err="1">
                <a:latin typeface="B Nazanin" pitchFamily="2" charset="-78"/>
                <a:cs typeface="B Nazanin" pitchFamily="2" charset="-78"/>
              </a:rPr>
              <a:t>ریت</a:t>
            </a:r>
            <a:r>
              <a:rPr lang="fa-IR" dirty="0">
                <a:latin typeface="B Nazanin" pitchFamily="2" charset="-78"/>
                <a:cs typeface="B Nazanin" pitchFamily="2" charset="-78"/>
              </a:rPr>
              <a:t>  قلبی برطرف می شود. </a:t>
            </a:r>
          </a:p>
          <a:p>
            <a:pPr algn="r" rtl="1"/>
            <a:r>
              <a:rPr lang="fa-IR" dirty="0">
                <a:latin typeface="B Nazanin" pitchFamily="2" charset="-78"/>
                <a:cs typeface="B Nazanin" pitchFamily="2" charset="-78"/>
              </a:rPr>
              <a:t>همچنین به </a:t>
            </a:r>
            <a:r>
              <a:rPr lang="en-US" dirty="0">
                <a:cs typeface="B Nazanin" pitchFamily="2" charset="-78"/>
              </a:rPr>
              <a:t>TNG</a:t>
            </a:r>
            <a:r>
              <a:rPr lang="fa-IR" dirty="0">
                <a:latin typeface="B Nazanin" pitchFamily="2" charset="-78"/>
                <a:cs typeface="B Nazanin" pitchFamily="2" charset="-78"/>
              </a:rPr>
              <a:t> فورا پاسخ داده و </a:t>
            </a:r>
            <a:r>
              <a:rPr lang="en-US" dirty="0">
                <a:cs typeface="B Nazanin" pitchFamily="2" charset="-78"/>
              </a:rPr>
              <a:t>ECG</a:t>
            </a:r>
            <a:r>
              <a:rPr lang="fa-IR" dirty="0">
                <a:cs typeface="B Nazanin" pitchFamily="2" charset="-78"/>
              </a:rPr>
              <a:t> </a:t>
            </a:r>
            <a:r>
              <a:rPr lang="fa-IR" dirty="0">
                <a:latin typeface="B Nazanin" pitchFamily="2" charset="-78"/>
                <a:cs typeface="B Nazanin" pitchFamily="2" charset="-78"/>
              </a:rPr>
              <a:t>معمولا طبیعی است.</a:t>
            </a:r>
          </a:p>
          <a:p>
            <a:pPr algn="r" rtl="1"/>
            <a:r>
              <a:rPr lang="fa-IR" dirty="0">
                <a:latin typeface="B Nazanin" pitchFamily="2" charset="-78"/>
                <a:cs typeface="B Nazanin" pitchFamily="2" charset="-78"/>
              </a:rPr>
              <a:t> البته گاهی سقوط قطعه </a:t>
            </a:r>
            <a:r>
              <a:rPr lang="en-US" dirty="0">
                <a:cs typeface="B Nazanin" pitchFamily="2" charset="-78"/>
              </a:rPr>
              <a:t>ST</a:t>
            </a:r>
            <a:r>
              <a:rPr lang="fa-IR" dirty="0">
                <a:latin typeface="B Nazanin" pitchFamily="2" charset="-78"/>
                <a:cs typeface="B Nazanin" pitchFamily="2" charset="-78"/>
              </a:rPr>
              <a:t> و معکوس شدن موج </a:t>
            </a:r>
            <a:r>
              <a:rPr lang="en-US" dirty="0">
                <a:cs typeface="B Nazanin" pitchFamily="2" charset="-78"/>
              </a:rPr>
              <a:t>T</a:t>
            </a:r>
            <a:r>
              <a:rPr lang="fa-IR" dirty="0">
                <a:latin typeface="B Nazanin" pitchFamily="2" charset="-78"/>
                <a:cs typeface="B Nazanin" pitchFamily="2" charset="-78"/>
              </a:rPr>
              <a:t> دیده می شود.</a:t>
            </a:r>
          </a:p>
          <a:p>
            <a:pPr algn="r" rtl="1"/>
            <a:r>
              <a:rPr lang="fa-IR" dirty="0">
                <a:latin typeface="B Nazanin" pitchFamily="2" charset="-78"/>
                <a:cs typeface="B Nazanin" pitchFamily="2" charset="-78"/>
              </a:rPr>
              <a:t> این اختلال با رسیدن اکسیژن به میوکارد به وضع طبیعی خود </a:t>
            </a:r>
            <a:r>
              <a:rPr lang="fa-IR" dirty="0" err="1">
                <a:latin typeface="B Nazanin" pitchFamily="2" charset="-78"/>
                <a:cs typeface="B Nazanin" pitchFamily="2" charset="-78"/>
              </a:rPr>
              <a:t>برمی</a:t>
            </a:r>
            <a:r>
              <a:rPr lang="fa-IR" dirty="0">
                <a:latin typeface="B Nazanin" pitchFamily="2" charset="-78"/>
                <a:cs typeface="B Nazanin" pitchFamily="2" charset="-78"/>
              </a:rPr>
              <a:t> گردد.</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31661510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B3A1E-9726-3149-AFAB-032A8226A992}"/>
              </a:ext>
            </a:extLst>
          </p:cNvPr>
          <p:cNvSpPr>
            <a:spLocks noGrp="1"/>
          </p:cNvSpPr>
          <p:nvPr>
            <p:ph type="title"/>
          </p:nvPr>
        </p:nvSpPr>
        <p:spPr/>
        <p:txBody>
          <a:bodyPr>
            <a:normAutofit/>
          </a:bodyPr>
          <a:lstStyle/>
          <a:p>
            <a:pPr algn="ctr" rtl="1"/>
            <a:r>
              <a:rPr lang="fa-IR" sz="2800" b="1" dirty="0" err="1">
                <a:latin typeface="B Nazanin" pitchFamily="2" charset="-78"/>
                <a:cs typeface="B Titr" panose="00000700000000000000" pitchFamily="2" charset="-78"/>
              </a:rPr>
              <a:t>آنژين</a:t>
            </a:r>
            <a:r>
              <a:rPr lang="fa-IR" sz="2800" b="1" dirty="0">
                <a:latin typeface="B Nazanin" pitchFamily="2" charset="-78"/>
                <a:cs typeface="B Titr" panose="00000700000000000000" pitchFamily="2" charset="-78"/>
              </a:rPr>
              <a:t> </a:t>
            </a:r>
            <a:r>
              <a:rPr lang="fa-IR" sz="2800" b="1" dirty="0" err="1">
                <a:latin typeface="B Nazanin" pitchFamily="2" charset="-78"/>
                <a:cs typeface="B Titr" panose="00000700000000000000" pitchFamily="2" charset="-78"/>
              </a:rPr>
              <a:t>ناپايدار</a:t>
            </a:r>
            <a:r>
              <a:rPr lang="en-US" sz="2800" b="1" dirty="0" err="1">
                <a:latin typeface="+mn-lt"/>
                <a:cs typeface="B Titr" panose="00000700000000000000" pitchFamily="2" charset="-78"/>
              </a:rPr>
              <a:t>UnStable</a:t>
            </a:r>
            <a:r>
              <a:rPr lang="en-US" sz="2800" b="1" dirty="0">
                <a:latin typeface="+mn-lt"/>
                <a:cs typeface="B Titr" panose="00000700000000000000" pitchFamily="2" charset="-78"/>
              </a:rPr>
              <a:t>  angina</a:t>
            </a:r>
            <a:r>
              <a:rPr lang="en-US" sz="2800" dirty="0">
                <a:latin typeface="+mn-lt"/>
                <a:cs typeface="B Titr" panose="00000700000000000000" pitchFamily="2" charset="-78"/>
              </a:rPr>
              <a:t> </a:t>
            </a:r>
          </a:p>
        </p:txBody>
      </p:sp>
      <p:sp>
        <p:nvSpPr>
          <p:cNvPr id="3" name="Content Placeholder 2">
            <a:extLst>
              <a:ext uri="{FF2B5EF4-FFF2-40B4-BE49-F238E27FC236}">
                <a16:creationId xmlns:a16="http://schemas.microsoft.com/office/drawing/2014/main" xmlns="" id="{02DAA9A8-3140-9744-A481-6CE0B9476D1C}"/>
              </a:ext>
            </a:extLst>
          </p:cNvPr>
          <p:cNvSpPr>
            <a:spLocks noGrp="1"/>
          </p:cNvSpPr>
          <p:nvPr>
            <p:ph idx="1"/>
          </p:nvPr>
        </p:nvSpPr>
        <p:spPr/>
        <p:txBody>
          <a:bodyPr>
            <a:normAutofit/>
          </a:bodyPr>
          <a:lstStyle/>
          <a:p>
            <a:pPr algn="r" rtl="1"/>
            <a:r>
              <a:rPr lang="fa-IR" dirty="0" err="1">
                <a:latin typeface="B Nazanin" pitchFamily="2" charset="-78"/>
                <a:cs typeface="B Nazanin" pitchFamily="2" charset="-78"/>
              </a:rPr>
              <a:t>آنژين</a:t>
            </a:r>
            <a:r>
              <a:rPr lang="fa-IR" dirty="0">
                <a:latin typeface="B Nazanin" pitchFamily="2" charset="-78"/>
                <a:cs typeface="B Nazanin" pitchFamily="2" charset="-78"/>
              </a:rPr>
              <a:t> </a:t>
            </a:r>
            <a:r>
              <a:rPr lang="fa-IR" dirty="0" err="1">
                <a:latin typeface="B Nazanin" pitchFamily="2" charset="-78"/>
                <a:cs typeface="B Nazanin" pitchFamily="2" charset="-78"/>
              </a:rPr>
              <a:t>ناپايدار</a:t>
            </a:r>
            <a:r>
              <a:rPr lang="fa-IR" dirty="0">
                <a:latin typeface="B Nazanin" pitchFamily="2" charset="-78"/>
                <a:cs typeface="B Nazanin" pitchFamily="2" charset="-78"/>
              </a:rPr>
              <a:t> یا </a:t>
            </a:r>
            <a:r>
              <a:rPr lang="en-US" dirty="0" err="1">
                <a:cs typeface="B Nazanin" pitchFamily="2" charset="-78"/>
              </a:rPr>
              <a:t>UnStable</a:t>
            </a:r>
            <a:r>
              <a:rPr lang="en-US" dirty="0">
                <a:cs typeface="B Nazanin" pitchFamily="2" charset="-78"/>
              </a:rPr>
              <a:t>  angina</a:t>
            </a:r>
            <a:r>
              <a:rPr lang="fa-IR" dirty="0">
                <a:cs typeface="B Nazanin" pitchFamily="2" charset="-78"/>
              </a:rPr>
              <a:t> </a:t>
            </a:r>
            <a:r>
              <a:rPr lang="fa-IR" dirty="0">
                <a:latin typeface="B Nazanin" pitchFamily="2" charset="-78"/>
                <a:cs typeface="B Nazanin" pitchFamily="2" charset="-78"/>
              </a:rPr>
              <a:t>به آنژین فزاینده یا آنژین پیشرونده و یا آنژین پره انفارکتوس نیز معروف است. </a:t>
            </a:r>
          </a:p>
          <a:p>
            <a:pPr marL="0" indent="0" algn="r" rtl="1">
              <a:buNone/>
            </a:pPr>
            <a:r>
              <a:rPr lang="fa-IR" dirty="0">
                <a:latin typeface="B Nazanin" pitchFamily="2" charset="-78"/>
                <a:cs typeface="B Nazanin" pitchFamily="2" charset="-78"/>
              </a:rPr>
              <a:t>به </a:t>
            </a:r>
            <a:r>
              <a:rPr lang="fa-IR" dirty="0" err="1">
                <a:latin typeface="B Nazanin" pitchFamily="2" charset="-78"/>
                <a:cs typeface="B Nazanin" pitchFamily="2" charset="-78"/>
              </a:rPr>
              <a:t>طورکلی</a:t>
            </a:r>
            <a:r>
              <a:rPr lang="fa-IR" dirty="0">
                <a:latin typeface="B Nazanin" pitchFamily="2" charset="-78"/>
                <a:cs typeface="B Nazanin" pitchFamily="2" charset="-78"/>
              </a:rPr>
              <a:t> خصوصیات آنژین ناپایدار به شرح </a:t>
            </a:r>
            <a:r>
              <a:rPr lang="fa-IR" dirty="0" err="1">
                <a:latin typeface="B Nazanin" pitchFamily="2" charset="-78"/>
                <a:cs typeface="B Nazanin" pitchFamily="2" charset="-78"/>
              </a:rPr>
              <a:t>زیراست</a:t>
            </a:r>
            <a:r>
              <a:rPr lang="fa-IR" dirty="0">
                <a:latin typeface="B Nazanin" pitchFamily="2" charset="-78"/>
                <a:cs typeface="B Nazanin" pitchFamily="2" charset="-78"/>
              </a:rPr>
              <a:t> : </a:t>
            </a:r>
            <a:endParaRPr lang="en-US" dirty="0">
              <a:latin typeface="B Nazanin" pitchFamily="2" charset="-78"/>
              <a:cs typeface="B Nazanin" pitchFamily="2" charset="-78"/>
            </a:endParaRPr>
          </a:p>
          <a:p>
            <a:pPr marL="0" indent="0" algn="r" rtl="1">
              <a:buNone/>
            </a:pPr>
            <a:r>
              <a:rPr lang="fa-IR" dirty="0">
                <a:latin typeface="B Nazanin" pitchFamily="2" charset="-78"/>
                <a:cs typeface="B Nazanin" pitchFamily="2" charset="-78"/>
              </a:rPr>
              <a:t>- </a:t>
            </a:r>
            <a:r>
              <a:rPr lang="fa-IR" dirty="0" err="1">
                <a:latin typeface="B Nazanin" pitchFamily="2" charset="-78"/>
                <a:cs typeface="B Nazanin" pitchFamily="2" charset="-78"/>
              </a:rPr>
              <a:t>آنژینی</a:t>
            </a:r>
            <a:r>
              <a:rPr lang="fa-IR" dirty="0">
                <a:latin typeface="B Nazanin" pitchFamily="2" charset="-78"/>
                <a:cs typeface="B Nazanin" pitchFamily="2" charset="-78"/>
              </a:rPr>
              <a:t> که در دو ماه اخیر بروز کرده است.</a:t>
            </a:r>
            <a:endParaRPr lang="en-US" dirty="0">
              <a:latin typeface="B Nazanin" pitchFamily="2" charset="-78"/>
              <a:cs typeface="B Nazanin" pitchFamily="2" charset="-78"/>
            </a:endParaRPr>
          </a:p>
          <a:p>
            <a:pPr marL="0" indent="0" algn="r" rtl="1">
              <a:buNone/>
            </a:pPr>
            <a:r>
              <a:rPr lang="fa-IR" dirty="0">
                <a:latin typeface="B Nazanin" pitchFamily="2" charset="-78"/>
                <a:cs typeface="B Nazanin" pitchFamily="2" charset="-78"/>
              </a:rPr>
              <a:t>- بروز درد در حالت استراحت </a:t>
            </a:r>
            <a:endParaRPr lang="en-US" dirty="0">
              <a:latin typeface="B Nazanin" pitchFamily="2" charset="-78"/>
              <a:cs typeface="B Nazanin" pitchFamily="2" charset="-78"/>
            </a:endParaRPr>
          </a:p>
          <a:p>
            <a:pPr marL="0" indent="0" algn="r" rtl="1">
              <a:buNone/>
            </a:pPr>
            <a:r>
              <a:rPr lang="fa-IR" dirty="0">
                <a:latin typeface="B Nazanin" pitchFamily="2" charset="-78"/>
                <a:cs typeface="B Nazanin" pitchFamily="2" charset="-78"/>
              </a:rPr>
              <a:t>-   ایجاد درد در بیمار آنژین پایدار با فعالیت کمتر نسبت به قبل </a:t>
            </a:r>
            <a:endParaRPr lang="en-US" dirty="0">
              <a:latin typeface="B Nazanin" pitchFamily="2" charset="-78"/>
              <a:cs typeface="B Nazanin" pitchFamily="2" charset="-78"/>
            </a:endParaRPr>
          </a:p>
          <a:p>
            <a:pPr marL="0" indent="0" algn="r" rtl="1">
              <a:buNone/>
            </a:pPr>
            <a:r>
              <a:rPr lang="fa-IR" dirty="0">
                <a:latin typeface="B Nazanin" pitchFamily="2" charset="-78"/>
                <a:cs typeface="B Nazanin" pitchFamily="2" charset="-78"/>
              </a:rPr>
              <a:t>- تغییر شدت یا مدت در درد آنژین پایدار </a:t>
            </a:r>
            <a:endParaRPr lang="en-US" dirty="0">
              <a:latin typeface="B Nazanin" pitchFamily="2" charset="-78"/>
              <a:cs typeface="B Nazanin" pitchFamily="2" charset="-78"/>
            </a:endParaRPr>
          </a:p>
          <a:p>
            <a:pPr marL="0" indent="0" algn="r" rtl="1">
              <a:buNone/>
            </a:pPr>
            <a:r>
              <a:rPr lang="fa-IR" dirty="0">
                <a:latin typeface="B Nazanin" pitchFamily="2" charset="-78"/>
                <a:cs typeface="B Nazanin" pitchFamily="2" charset="-78"/>
              </a:rPr>
              <a:t>آنژین ناپایدار به قرص زیر زبانی </a:t>
            </a:r>
            <a:r>
              <a:rPr lang="en-US" dirty="0">
                <a:cs typeface="B Nazanin" pitchFamily="2" charset="-78"/>
              </a:rPr>
              <a:t>NTG</a:t>
            </a:r>
            <a:r>
              <a:rPr lang="fa-IR" dirty="0">
                <a:latin typeface="B Nazanin" pitchFamily="2" charset="-78"/>
                <a:cs typeface="B Nazanin" pitchFamily="2" charset="-78"/>
              </a:rPr>
              <a:t> به سختی پاسخ می دهد. میزان مرگ و میر ناشی از آن بالاست</a:t>
            </a:r>
            <a:r>
              <a:rPr lang="fa-IR" b="1" dirty="0">
                <a:latin typeface="B Nazanin" pitchFamily="2" charset="-78"/>
                <a:cs typeface="B Nazanin" pitchFamily="2" charset="-78"/>
              </a:rPr>
              <a:t>.</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147236657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979FA8-DBBD-CA4B-8346-64A2FFD47333}"/>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انفارکتوس میوکارد</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85DC5B65-323E-5846-8E65-A5E23D6F1764}"/>
              </a:ext>
            </a:extLst>
          </p:cNvPr>
          <p:cNvSpPr>
            <a:spLocks noGrp="1"/>
          </p:cNvSpPr>
          <p:nvPr>
            <p:ph idx="1"/>
          </p:nvPr>
        </p:nvSpPr>
        <p:spPr/>
        <p:txBody>
          <a:bodyPr>
            <a:noAutofit/>
          </a:bodyPr>
          <a:lstStyle/>
          <a:p>
            <a:pPr algn="r" rtl="1"/>
            <a:r>
              <a:rPr lang="fa-IR" sz="2000" dirty="0">
                <a:latin typeface="B Nazanin" pitchFamily="2" charset="-78"/>
                <a:cs typeface="B Nazanin" pitchFamily="2" charset="-78"/>
              </a:rPr>
              <a:t>به مفهوم مرگ واقعی بافت ماهیچه ای(میوکارد) ناشی از انسداد جزئی یا کامل یک یا تعداد بیشتری از شریان های کرونر است. </a:t>
            </a:r>
            <a:endParaRPr lang="en-US" sz="2000" dirty="0">
              <a:latin typeface="B Nazanin" pitchFamily="2" charset="-78"/>
              <a:cs typeface="B Nazanin" pitchFamily="2" charset="-78"/>
            </a:endParaRPr>
          </a:p>
          <a:p>
            <a:pPr algn="r" rtl="1"/>
            <a:r>
              <a:rPr lang="fa-IR" sz="2000" b="1" dirty="0">
                <a:latin typeface="B Nazanin" pitchFamily="2" charset="-78"/>
                <a:cs typeface="B Nazanin" pitchFamily="2" charset="-78"/>
              </a:rPr>
              <a:t>علائم انفارکتوس میوکارد</a:t>
            </a:r>
            <a:endParaRPr lang="en-US" sz="2000" dirty="0">
              <a:latin typeface="B Nazanin" pitchFamily="2" charset="-78"/>
              <a:cs typeface="B Nazanin" pitchFamily="2" charset="-78"/>
            </a:endParaRPr>
          </a:p>
          <a:p>
            <a:pPr lvl="0" algn="r" rtl="1">
              <a:buFont typeface="Wingdings" pitchFamily="2" charset="2"/>
              <a:buChar char="ü"/>
            </a:pPr>
            <a:r>
              <a:rPr lang="fa-IR" sz="2000" dirty="0">
                <a:latin typeface="B Nazanin" pitchFamily="2" charset="-78"/>
                <a:cs typeface="B Nazanin" pitchFamily="2" charset="-78"/>
              </a:rPr>
              <a:t>عدم وجود درد</a:t>
            </a:r>
            <a:endParaRPr lang="en-US" sz="2000" dirty="0">
              <a:latin typeface="B Nazanin" pitchFamily="2" charset="-78"/>
              <a:cs typeface="B Nazanin" pitchFamily="2" charset="-78"/>
            </a:endParaRPr>
          </a:p>
          <a:p>
            <a:pPr lvl="0" algn="r" rtl="1">
              <a:buFont typeface="Wingdings" pitchFamily="2" charset="2"/>
              <a:buChar char="ü"/>
            </a:pPr>
            <a:r>
              <a:rPr lang="fa-IR" sz="2000" dirty="0">
                <a:latin typeface="B Nazanin" pitchFamily="2" charset="-78"/>
                <a:cs typeface="B Nazanin" pitchFamily="2" charset="-78"/>
              </a:rPr>
              <a:t>عدم تحمل فعالیت جسمی</a:t>
            </a:r>
            <a:endParaRPr lang="en-US" sz="2000" dirty="0">
              <a:latin typeface="B Nazanin" pitchFamily="2" charset="-78"/>
              <a:cs typeface="B Nazanin" pitchFamily="2" charset="-78"/>
            </a:endParaRPr>
          </a:p>
          <a:p>
            <a:pPr lvl="0" algn="r" rtl="1">
              <a:buFont typeface="Wingdings" pitchFamily="2" charset="2"/>
              <a:buChar char="ü"/>
            </a:pPr>
            <a:r>
              <a:rPr lang="fa-IR" sz="2000" dirty="0">
                <a:latin typeface="B Nazanin" pitchFamily="2" charset="-78"/>
                <a:cs typeface="B Nazanin" pitchFamily="2" charset="-78"/>
              </a:rPr>
              <a:t>گیجی و سرگیجه</a:t>
            </a:r>
            <a:endParaRPr lang="en-US" sz="2000" dirty="0">
              <a:latin typeface="B Nazanin" pitchFamily="2" charset="-78"/>
              <a:cs typeface="B Nazanin" pitchFamily="2" charset="-78"/>
            </a:endParaRPr>
          </a:p>
          <a:p>
            <a:pPr lvl="0" algn="r" rtl="1">
              <a:buFont typeface="Wingdings" pitchFamily="2" charset="2"/>
              <a:buChar char="ü"/>
            </a:pPr>
            <a:r>
              <a:rPr lang="fa-IR" sz="2000" dirty="0" err="1">
                <a:latin typeface="B Nazanin" pitchFamily="2" charset="-78"/>
                <a:cs typeface="B Nazanin" pitchFamily="2" charset="-78"/>
              </a:rPr>
              <a:t>سنکوب</a:t>
            </a:r>
            <a:endParaRPr lang="en-US" sz="2000" dirty="0">
              <a:latin typeface="B Nazanin" pitchFamily="2" charset="-78"/>
              <a:cs typeface="B Nazanin" pitchFamily="2" charset="-78"/>
            </a:endParaRPr>
          </a:p>
          <a:p>
            <a:pPr lvl="0" algn="r" rtl="1">
              <a:buFont typeface="Wingdings" pitchFamily="2" charset="2"/>
              <a:buChar char="ü"/>
            </a:pPr>
            <a:r>
              <a:rPr lang="fa-IR" sz="2000" dirty="0">
                <a:latin typeface="B Nazanin" pitchFamily="2" charset="-78"/>
                <a:cs typeface="B Nazanin" pitchFamily="2" charset="-78"/>
              </a:rPr>
              <a:t>تنگی نفس</a:t>
            </a:r>
            <a:endParaRPr lang="en-US" sz="2000" dirty="0">
              <a:latin typeface="B Nazanin" pitchFamily="2" charset="-78"/>
              <a:cs typeface="B Nazanin" pitchFamily="2" charset="-78"/>
            </a:endParaRPr>
          </a:p>
          <a:p>
            <a:pPr lvl="0" algn="r" rtl="1">
              <a:buFont typeface="Wingdings" pitchFamily="2" charset="2"/>
              <a:buChar char="ü"/>
            </a:pPr>
            <a:r>
              <a:rPr lang="fa-IR" sz="2000" dirty="0">
                <a:latin typeface="B Nazanin" pitchFamily="2" charset="-78"/>
                <a:cs typeface="B Nazanin" pitchFamily="2" charset="-78"/>
              </a:rPr>
              <a:t>درد گردن و دندانها و </a:t>
            </a:r>
            <a:r>
              <a:rPr lang="fa-IR" sz="2000" dirty="0" err="1">
                <a:latin typeface="B Nazanin" pitchFamily="2" charset="-78"/>
                <a:cs typeface="B Nazanin" pitchFamily="2" charset="-78"/>
              </a:rPr>
              <a:t>اپی</a:t>
            </a:r>
            <a:r>
              <a:rPr lang="fa-IR" sz="2000" dirty="0">
                <a:latin typeface="B Nazanin" pitchFamily="2" charset="-78"/>
                <a:cs typeface="B Nazanin" pitchFamily="2" charset="-78"/>
              </a:rPr>
              <a:t> گاستر</a:t>
            </a:r>
            <a:endParaRPr lang="en-US" sz="2000" dirty="0">
              <a:latin typeface="B Nazanin" pitchFamily="2" charset="-78"/>
              <a:cs typeface="B Nazanin" pitchFamily="2" charset="-78"/>
            </a:endParaRPr>
          </a:p>
          <a:p>
            <a:pPr lvl="0" algn="r" rtl="1">
              <a:buFont typeface="Wingdings" pitchFamily="2" charset="2"/>
              <a:buChar char="ü"/>
            </a:pPr>
            <a:r>
              <a:rPr lang="fa-IR" sz="2000" dirty="0">
                <a:latin typeface="B Nazanin" pitchFamily="2" charset="-78"/>
                <a:cs typeface="B Nazanin" pitchFamily="2" charset="-78"/>
              </a:rPr>
              <a:t>خستگی</a:t>
            </a:r>
            <a:endParaRPr lang="en-US" sz="2000" dirty="0">
              <a:latin typeface="B Nazanin" pitchFamily="2" charset="-78"/>
              <a:cs typeface="B Nazanin" pitchFamily="2" charset="-78"/>
            </a:endParaRPr>
          </a:p>
          <a:p>
            <a:pPr algn="r" rtl="1">
              <a:buFont typeface="Wingdings" pitchFamily="2" charset="2"/>
              <a:buChar char="ü"/>
            </a:pPr>
            <a:r>
              <a:rPr lang="fa-IR" sz="2000" dirty="0">
                <a:latin typeface="B Nazanin" pitchFamily="2" charset="-78"/>
                <a:cs typeface="B Nazanin" pitchFamily="2" charset="-78"/>
              </a:rPr>
              <a:t>بر خلاف بیماران جوان تر افراد مسن با احتمال بیشتری دچار</a:t>
            </a:r>
            <a:r>
              <a:rPr lang="fa-IR" sz="2000" u="sng" dirty="0">
                <a:latin typeface="B Nazanin" pitchFamily="2" charset="-78"/>
                <a:cs typeface="B Nazanin" pitchFamily="2" charset="-78"/>
              </a:rPr>
              <a:t> انفارکتوس خاموش </a:t>
            </a:r>
            <a:r>
              <a:rPr lang="fa-IR" sz="2000" dirty="0">
                <a:latin typeface="B Nazanin" pitchFamily="2" charset="-78"/>
                <a:cs typeface="B Nazanin" pitchFamily="2" charset="-78"/>
              </a:rPr>
              <a:t>میوکارد می شوند </a:t>
            </a:r>
            <a:endParaRPr lang="en-US" sz="2000" dirty="0">
              <a:latin typeface="B Nazanin" pitchFamily="2" charset="-78"/>
              <a:cs typeface="B Nazanin" pitchFamily="2" charset="-78"/>
            </a:endParaRPr>
          </a:p>
          <a:p>
            <a:pPr algn="r" rtl="1">
              <a:buFont typeface="Wingdings" pitchFamily="2" charset="2"/>
              <a:buChar char="ü"/>
            </a:pPr>
            <a:r>
              <a:rPr lang="fa-IR" sz="2000" dirty="0">
                <a:latin typeface="B Nazanin" pitchFamily="2" charset="-78"/>
                <a:cs typeface="B Nazanin" pitchFamily="2" charset="-78"/>
              </a:rPr>
              <a:t>عمده مرگ و میری که در چند ساعت اول پس از انفارکتوس رخ میدهد ناشی از دیس ریتمی ها است.</a:t>
            </a:r>
            <a:endParaRPr lang="en-US" sz="20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2000" dirty="0">
              <a:latin typeface="B Nazanin" pitchFamily="2" charset="-78"/>
              <a:cs typeface="B Nazanin" pitchFamily="2" charset="-78"/>
            </a:endParaRPr>
          </a:p>
        </p:txBody>
      </p:sp>
    </p:spTree>
    <p:extLst>
      <p:ext uri="{BB962C8B-B14F-4D97-AF65-F5344CB8AC3E}">
        <p14:creationId xmlns:p14="http://schemas.microsoft.com/office/powerpoint/2010/main" val="126581362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ECDA0E-E236-4849-A0DF-B55B666E36E7}"/>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انفارکتوس میوکارد</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F2C10757-09D6-B24E-AF60-22D7E3CA2915}"/>
              </a:ext>
            </a:extLst>
          </p:cNvPr>
          <p:cNvSpPr>
            <a:spLocks noGrp="1"/>
          </p:cNvSpPr>
          <p:nvPr>
            <p:ph idx="1"/>
          </p:nvPr>
        </p:nvSpPr>
        <p:spPr/>
        <p:txBody>
          <a:bodyPr>
            <a:normAutofit fontScale="92500" lnSpcReduction="10000"/>
          </a:bodyPr>
          <a:lstStyle/>
          <a:p>
            <a:pPr marL="0" indent="0" algn="r" rtl="1">
              <a:buNone/>
            </a:pPr>
            <a:r>
              <a:rPr lang="fa-IR" sz="2400" b="1" dirty="0">
                <a:latin typeface="B Nazanin" pitchFamily="2" charset="-78"/>
                <a:cs typeface="B Nazanin" pitchFamily="2" charset="-78"/>
              </a:rPr>
              <a:t>اقدامات درمانی در  پیش بیمارستانی شامل:</a:t>
            </a:r>
          </a:p>
          <a:p>
            <a:pPr algn="r" rtl="1"/>
            <a:r>
              <a:rPr lang="fa-IR" sz="2400" dirty="0">
                <a:latin typeface="B Nazanin" pitchFamily="2" charset="-78"/>
                <a:cs typeface="B Nazanin" pitchFamily="2" charset="-78"/>
              </a:rPr>
              <a:t>ارزیابی وضعیت هوشیاری</a:t>
            </a:r>
          </a:p>
          <a:p>
            <a:pPr algn="r" rtl="1"/>
            <a:r>
              <a:rPr lang="fa-IR" sz="2400" dirty="0">
                <a:latin typeface="B Nazanin" pitchFamily="2" charset="-78"/>
                <a:cs typeface="B Nazanin" pitchFamily="2" charset="-78"/>
              </a:rPr>
              <a:t>حفظ </a:t>
            </a:r>
            <a:r>
              <a:rPr lang="en-US" sz="2400" dirty="0">
                <a:cs typeface="B Nazanin" pitchFamily="2" charset="-78"/>
              </a:rPr>
              <a:t>ABC</a:t>
            </a:r>
            <a:r>
              <a:rPr lang="fa-IR" sz="2400" dirty="0">
                <a:cs typeface="B Nazanin" pitchFamily="2" charset="-78"/>
              </a:rPr>
              <a:t> </a:t>
            </a:r>
          </a:p>
          <a:p>
            <a:pPr algn="r" rtl="1"/>
            <a:r>
              <a:rPr lang="fa-IR" sz="2400" dirty="0">
                <a:latin typeface="B Nazanin" pitchFamily="2" charset="-78"/>
                <a:cs typeface="B Nazanin" pitchFamily="2" charset="-78"/>
              </a:rPr>
              <a:t>باز بودن راه هوایی</a:t>
            </a:r>
          </a:p>
          <a:p>
            <a:pPr algn="r" rtl="1"/>
            <a:r>
              <a:rPr lang="fa-IR" sz="2400" dirty="0">
                <a:latin typeface="B Nazanin" pitchFamily="2" charset="-78"/>
                <a:cs typeface="B Nazanin" pitchFamily="2" charset="-78"/>
              </a:rPr>
              <a:t> تجویز اکسیژن با جریان و غلظت بالا</a:t>
            </a:r>
          </a:p>
          <a:p>
            <a:pPr algn="r" rtl="1"/>
            <a:r>
              <a:rPr lang="fa-IR" sz="2400" dirty="0">
                <a:latin typeface="B Nazanin" pitchFamily="2" charset="-78"/>
                <a:cs typeface="B Nazanin" pitchFamily="2" charset="-78"/>
              </a:rPr>
              <a:t> در صورت نارسایی یا ایست تنفسی عمل تهویه را با استفاده از </a:t>
            </a:r>
            <a:r>
              <a:rPr lang="en-US" sz="2400" dirty="0">
                <a:cs typeface="B Nazanin" pitchFamily="2" charset="-78"/>
              </a:rPr>
              <a:t>BMV</a:t>
            </a:r>
            <a:r>
              <a:rPr lang="fa-IR" sz="2400" dirty="0">
                <a:latin typeface="B Nazanin" pitchFamily="2" charset="-78"/>
                <a:cs typeface="B Nazanin" pitchFamily="2" charset="-78"/>
              </a:rPr>
              <a:t> شروع کنید.</a:t>
            </a:r>
          </a:p>
          <a:p>
            <a:pPr algn="r" rtl="1"/>
            <a:r>
              <a:rPr lang="fa-IR" sz="2400" dirty="0">
                <a:latin typeface="B Nazanin" pitchFamily="2" charset="-78"/>
                <a:cs typeface="B Nazanin" pitchFamily="2" charset="-78"/>
              </a:rPr>
              <a:t>حفظ وضعیت گردش خون  </a:t>
            </a:r>
          </a:p>
          <a:p>
            <a:pPr algn="r" rtl="1"/>
            <a:r>
              <a:rPr lang="fa-IR" sz="2400" dirty="0">
                <a:latin typeface="B Nazanin" pitchFamily="2" charset="-78"/>
                <a:cs typeface="B Nazanin" pitchFamily="2" charset="-78"/>
              </a:rPr>
              <a:t>به </a:t>
            </a:r>
            <a:r>
              <a:rPr lang="en-US" sz="2400" dirty="0">
                <a:cs typeface="B Nazanin" pitchFamily="2" charset="-78"/>
              </a:rPr>
              <a:t>IV</a:t>
            </a:r>
            <a:r>
              <a:rPr lang="fa-IR" sz="2400" dirty="0">
                <a:latin typeface="B Nazanin" pitchFamily="2" charset="-78"/>
                <a:cs typeface="B Nazanin" pitchFamily="2" charset="-78"/>
              </a:rPr>
              <a:t> دسترسی داشته باشید اما  مایعات وریدی تزریق نکنید. </a:t>
            </a:r>
          </a:p>
          <a:p>
            <a:pPr algn="r" rtl="1"/>
            <a:r>
              <a:rPr lang="fa-IR" sz="2400" dirty="0">
                <a:latin typeface="B Nazanin" pitchFamily="2" charset="-78"/>
                <a:cs typeface="B Nazanin" pitchFamily="2" charset="-78"/>
              </a:rPr>
              <a:t>سرم نرمال </a:t>
            </a:r>
            <a:r>
              <a:rPr lang="fa-IR" sz="2400" dirty="0" err="1">
                <a:latin typeface="B Nazanin" pitchFamily="2" charset="-78"/>
                <a:cs typeface="B Nazanin" pitchFamily="2" charset="-78"/>
              </a:rPr>
              <a:t>سالین</a:t>
            </a:r>
            <a:r>
              <a:rPr lang="fa-IR" sz="2400" dirty="0">
                <a:latin typeface="B Nazanin" pitchFamily="2" charset="-78"/>
                <a:cs typeface="B Nazanin" pitchFamily="2" charset="-78"/>
              </a:rPr>
              <a:t> به صورت </a:t>
            </a:r>
            <a:r>
              <a:rPr lang="en-US" sz="2400" dirty="0">
                <a:cs typeface="B Nazanin" pitchFamily="2" charset="-78"/>
              </a:rPr>
              <a:t>KVO</a:t>
            </a:r>
            <a:r>
              <a:rPr lang="fa-IR" sz="2400" dirty="0">
                <a:latin typeface="B Nazanin" pitchFamily="2" charset="-78"/>
                <a:cs typeface="B Nazanin" pitchFamily="2" charset="-78"/>
              </a:rPr>
              <a:t>، گزینه بسیار عالی برای بیماران قلبی است. </a:t>
            </a:r>
          </a:p>
          <a:p>
            <a:pPr algn="r" rtl="1"/>
            <a:r>
              <a:rPr lang="fa-IR" sz="2400" dirty="0">
                <a:latin typeface="B Nazanin" pitchFamily="2" charset="-78"/>
                <a:cs typeface="B Nazanin" pitchFamily="2" charset="-78"/>
              </a:rPr>
              <a:t>دادن داروهای </a:t>
            </a:r>
            <a:r>
              <a:rPr lang="fa-IR" sz="2400" u="sng" dirty="0" err="1">
                <a:latin typeface="B Nazanin" pitchFamily="2" charset="-78"/>
                <a:cs typeface="B Nazanin" pitchFamily="2" charset="-78"/>
              </a:rPr>
              <a:t>آسپرین</a:t>
            </a:r>
            <a:r>
              <a:rPr lang="fa-IR" sz="2400" u="sng" dirty="0">
                <a:latin typeface="B Nazanin" pitchFamily="2" charset="-78"/>
                <a:cs typeface="B Nazanin" pitchFamily="2" charset="-78"/>
              </a:rPr>
              <a:t> و </a:t>
            </a:r>
            <a:r>
              <a:rPr lang="fa-IR" sz="2400" u="sng" dirty="0" err="1">
                <a:latin typeface="B Nazanin" pitchFamily="2" charset="-78"/>
                <a:cs typeface="B Nazanin" pitchFamily="2" charset="-78"/>
              </a:rPr>
              <a:t>نیتروگلیسیرین</a:t>
            </a:r>
            <a:r>
              <a:rPr lang="fa-IR" sz="2400" u="sng" dirty="0">
                <a:latin typeface="B Nazanin" pitchFamily="2" charset="-78"/>
                <a:cs typeface="B Nazanin" pitchFamily="2" charset="-78"/>
              </a:rPr>
              <a:t> </a:t>
            </a:r>
            <a:endParaRPr lang="en-US" sz="2400" u="sng" dirty="0">
              <a:latin typeface="B Nazanin" pitchFamily="2" charset="-78"/>
              <a:cs typeface="B Nazanin" pitchFamily="2" charset="-78"/>
            </a:endParaRPr>
          </a:p>
          <a:p>
            <a:pPr algn="r" rtl="1"/>
            <a:r>
              <a:rPr lang="fa-IR" sz="2400" dirty="0">
                <a:latin typeface="B Nazanin" pitchFamily="2" charset="-78"/>
                <a:cs typeface="B Nazanin" pitchFamily="2" charset="-78"/>
              </a:rPr>
              <a:t> بیمار را در حالت نشسته قرار دهید مگر اینکه سطح هوشیاری به طور قابل ملاحظه ای کاهش داشته باشد.. </a:t>
            </a:r>
            <a:endParaRPr lang="en-US" sz="24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139543865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186E22-82DD-D748-A533-BC6C398B8880}"/>
              </a:ext>
            </a:extLst>
          </p:cNvPr>
          <p:cNvSpPr>
            <a:spLocks noGrp="1"/>
          </p:cNvSpPr>
          <p:nvPr>
            <p:ph type="title"/>
          </p:nvPr>
        </p:nvSpPr>
        <p:spPr/>
        <p:txBody>
          <a:bodyPr>
            <a:normAutofit/>
          </a:bodyPr>
          <a:lstStyle/>
          <a:p>
            <a:pPr algn="ctr" rtl="1"/>
            <a:r>
              <a:rPr lang="fa-IR" sz="2800" b="1" dirty="0">
                <a:latin typeface="B Nazanin" pitchFamily="2" charset="-78"/>
                <a:cs typeface="B Titr" panose="00000700000000000000" pitchFamily="2" charset="-78"/>
              </a:rPr>
              <a:t>نارسایی قلبی</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5236DC0A-1CE5-EF46-B910-0D84B7AB149A}"/>
              </a:ext>
            </a:extLst>
          </p:cNvPr>
          <p:cNvSpPr>
            <a:spLocks noGrp="1"/>
          </p:cNvSpPr>
          <p:nvPr>
            <p:ph idx="1"/>
          </p:nvPr>
        </p:nvSpPr>
        <p:spPr>
          <a:xfrm>
            <a:off x="999564" y="1377390"/>
            <a:ext cx="10515600" cy="4351338"/>
          </a:xfrm>
        </p:spPr>
        <p:txBody>
          <a:bodyPr>
            <a:noAutofit/>
          </a:bodyPr>
          <a:lstStyle/>
          <a:p>
            <a:pPr algn="r" rtl="1"/>
            <a:r>
              <a:rPr lang="fa-IR" sz="2400" dirty="0">
                <a:latin typeface="B Nazanin" pitchFamily="2" charset="-78"/>
                <a:cs typeface="B Nazanin" pitchFamily="2" charset="-78"/>
              </a:rPr>
              <a:t>نارسایی قلبی به مفهوم ناتوانی نسبی قلب در پمپ </a:t>
            </a:r>
            <a:r>
              <a:rPr lang="fa-IR" sz="2400" dirty="0" err="1">
                <a:latin typeface="B Nazanin" pitchFamily="2" charset="-78"/>
                <a:cs typeface="B Nazanin" pitchFamily="2" charset="-78"/>
              </a:rPr>
              <a:t>كردن</a:t>
            </a:r>
            <a:r>
              <a:rPr lang="fa-IR" sz="2400" dirty="0">
                <a:latin typeface="B Nazanin" pitchFamily="2" charset="-78"/>
                <a:cs typeface="B Nazanin" pitchFamily="2" charset="-78"/>
              </a:rPr>
              <a:t> خون به درون سیستم گردش خون است.</a:t>
            </a:r>
          </a:p>
          <a:p>
            <a:pPr algn="r" rtl="1"/>
            <a:r>
              <a:rPr lang="fa-IR" sz="2400" dirty="0">
                <a:latin typeface="B Nazanin" pitchFamily="2" charset="-78"/>
                <a:cs typeface="B Nazanin" pitchFamily="2" charset="-78"/>
              </a:rPr>
              <a:t>این بیماری موجب </a:t>
            </a:r>
            <a:r>
              <a:rPr lang="fa-IR" sz="2400" dirty="0" err="1">
                <a:latin typeface="B Nazanin" pitchFamily="2" charset="-78"/>
                <a:cs typeface="B Nazanin" pitchFamily="2" charset="-78"/>
              </a:rPr>
              <a:t>كمبود</a:t>
            </a:r>
            <a:r>
              <a:rPr lang="fa-IR" sz="2400" dirty="0">
                <a:latin typeface="B Nazanin" pitchFamily="2" charset="-78"/>
                <a:cs typeface="B Nazanin" pitchFamily="2" charset="-78"/>
              </a:rPr>
              <a:t> خون در </a:t>
            </a:r>
            <a:r>
              <a:rPr lang="fa-IR" sz="2400" dirty="0" err="1">
                <a:latin typeface="B Nazanin" pitchFamily="2" charset="-78"/>
                <a:cs typeface="B Nazanin" pitchFamily="2" charset="-78"/>
              </a:rPr>
              <a:t>اندام‌ها</a:t>
            </a:r>
            <a:r>
              <a:rPr lang="fa-IR" sz="2400" dirty="0">
                <a:latin typeface="B Nazanin" pitchFamily="2" charset="-78"/>
                <a:cs typeface="B Nazanin" pitchFamily="2" charset="-78"/>
              </a:rPr>
              <a:t> و در نتیجه ضعف و </a:t>
            </a:r>
            <a:r>
              <a:rPr lang="fa-IR" sz="2400" dirty="0" err="1">
                <a:latin typeface="B Nazanin" pitchFamily="2" charset="-78"/>
                <a:cs typeface="B Nazanin" pitchFamily="2" charset="-78"/>
              </a:rPr>
              <a:t>بی‌حالی</a:t>
            </a:r>
            <a:r>
              <a:rPr lang="fa-IR" sz="2400" dirty="0">
                <a:latin typeface="B Nazanin" pitchFamily="2" charset="-78"/>
                <a:cs typeface="B Nazanin" pitchFamily="2" charset="-78"/>
              </a:rPr>
              <a:t> شده و از طرفی تجمع خون در سیستم وریدی، موجب ورم در </a:t>
            </a:r>
            <a:r>
              <a:rPr lang="fa-IR" sz="2400" dirty="0" err="1">
                <a:latin typeface="B Nazanin" pitchFamily="2" charset="-78"/>
                <a:cs typeface="B Nazanin" pitchFamily="2" charset="-78"/>
              </a:rPr>
              <a:t>اندام‌ها</a:t>
            </a:r>
            <a:r>
              <a:rPr lang="fa-IR" sz="2400" dirty="0">
                <a:latin typeface="B Nazanin" pitchFamily="2" charset="-78"/>
                <a:cs typeface="B Nazanin" pitchFamily="2" charset="-78"/>
              </a:rPr>
              <a:t> به خصوص پاها </a:t>
            </a:r>
            <a:r>
              <a:rPr lang="fa-IR" sz="2400" dirty="0" err="1">
                <a:latin typeface="B Nazanin" pitchFamily="2" charset="-78"/>
                <a:cs typeface="B Nazanin" pitchFamily="2" charset="-78"/>
              </a:rPr>
              <a:t>می‌شود</a:t>
            </a:r>
            <a:r>
              <a:rPr lang="fa-IR" sz="2400" dirty="0">
                <a:latin typeface="B Nazanin" pitchFamily="2" charset="-78"/>
                <a:cs typeface="B Nazanin" pitchFamily="2" charset="-78"/>
              </a:rPr>
              <a:t>.</a:t>
            </a:r>
            <a:endParaRPr lang="en-US" sz="2400" dirty="0">
              <a:latin typeface="B Nazanin" pitchFamily="2" charset="-78"/>
              <a:cs typeface="B Nazanin" pitchFamily="2" charset="-78"/>
            </a:endParaRPr>
          </a:p>
          <a:p>
            <a:pPr marL="0" indent="0" algn="r" rtl="1">
              <a:buNone/>
            </a:pPr>
            <a:r>
              <a:rPr lang="fa-IR" sz="2400" b="1" dirty="0">
                <a:latin typeface="B Nazanin" pitchFamily="2" charset="-78"/>
                <a:cs typeface="B Nazanin" pitchFamily="2" charset="-78"/>
              </a:rPr>
              <a:t>تظاهرات بالینی در نارسایی قلبی</a:t>
            </a:r>
            <a:endParaRPr lang="en-US" sz="2400" dirty="0">
              <a:latin typeface="B Nazanin" pitchFamily="2" charset="-78"/>
              <a:cs typeface="B Nazanin" pitchFamily="2" charset="-78"/>
            </a:endParaRPr>
          </a:p>
          <a:p>
            <a:pPr lvl="0" algn="r" rtl="1">
              <a:buFont typeface="Wingdings" pitchFamily="2" charset="2"/>
              <a:buChar char="ü"/>
            </a:pPr>
            <a:r>
              <a:rPr lang="fa-IR" sz="2400" dirty="0">
                <a:latin typeface="B Nazanin" pitchFamily="2" charset="-78"/>
                <a:cs typeface="B Nazanin" pitchFamily="2" charset="-78"/>
              </a:rPr>
              <a:t>خستگی </a:t>
            </a:r>
            <a:endParaRPr lang="en-US" sz="2400" dirty="0">
              <a:latin typeface="B Nazanin" pitchFamily="2" charset="-78"/>
              <a:cs typeface="B Nazanin" pitchFamily="2" charset="-78"/>
            </a:endParaRPr>
          </a:p>
          <a:p>
            <a:pPr lvl="0" algn="r" rtl="1">
              <a:buFont typeface="Wingdings" pitchFamily="2" charset="2"/>
              <a:buChar char="ü"/>
            </a:pPr>
            <a:r>
              <a:rPr lang="fa-IR" sz="2400" dirty="0" err="1">
                <a:latin typeface="B Nazanin" pitchFamily="2" charset="-78"/>
                <a:cs typeface="B Nazanin" pitchFamily="2" charset="-78"/>
              </a:rPr>
              <a:t>ارتوپنه</a:t>
            </a:r>
            <a:r>
              <a:rPr lang="fa-IR" sz="2400" dirty="0">
                <a:latin typeface="B Nazanin" pitchFamily="2" charset="-78"/>
                <a:cs typeface="B Nazanin" pitchFamily="2" charset="-78"/>
              </a:rPr>
              <a:t> با وجود استفاده از دو بالش برای خوابیدن</a:t>
            </a:r>
            <a:endParaRPr lang="en-US" sz="2400" dirty="0">
              <a:latin typeface="B Nazanin" pitchFamily="2" charset="-78"/>
              <a:cs typeface="B Nazanin" pitchFamily="2" charset="-78"/>
            </a:endParaRPr>
          </a:p>
          <a:p>
            <a:pPr lvl="0" algn="r" rtl="1">
              <a:buFont typeface="Wingdings" pitchFamily="2" charset="2"/>
              <a:buChar char="ü"/>
            </a:pPr>
            <a:r>
              <a:rPr lang="fa-IR" sz="2400" dirty="0">
                <a:latin typeface="B Nazanin" pitchFamily="2" charset="-78"/>
                <a:cs typeface="B Nazanin" pitchFamily="2" charset="-78"/>
              </a:rPr>
              <a:t>تنگی نفس در هنگام فعالیت</a:t>
            </a:r>
            <a:endParaRPr lang="en-US" sz="2400" dirty="0">
              <a:latin typeface="B Nazanin" pitchFamily="2" charset="-78"/>
              <a:cs typeface="B Nazanin" pitchFamily="2" charset="-78"/>
            </a:endParaRPr>
          </a:p>
          <a:p>
            <a:pPr lvl="0" algn="r" rtl="1">
              <a:buFont typeface="Wingdings" pitchFamily="2" charset="2"/>
              <a:buChar char="ü"/>
            </a:pPr>
            <a:r>
              <a:rPr lang="fa-IR" sz="2400" dirty="0">
                <a:latin typeface="B Nazanin" pitchFamily="2" charset="-78"/>
                <a:cs typeface="B Nazanin" pitchFamily="2" charset="-78"/>
              </a:rPr>
              <a:t>سرفه خشک و تک تک که به تدریج به سرفه خلط دار تبدیل می شود</a:t>
            </a:r>
            <a:endParaRPr lang="en-US" sz="2400" dirty="0">
              <a:latin typeface="B Nazanin" pitchFamily="2" charset="-78"/>
              <a:cs typeface="B Nazanin" pitchFamily="2" charset="-78"/>
            </a:endParaRPr>
          </a:p>
          <a:p>
            <a:pPr lvl="0" algn="r" rtl="1">
              <a:buFont typeface="Wingdings" pitchFamily="2" charset="2"/>
              <a:buChar char="ü"/>
            </a:pPr>
            <a:r>
              <a:rPr lang="fa-IR" sz="2400" dirty="0">
                <a:latin typeface="B Nazanin" pitchFamily="2" charset="-78"/>
                <a:cs typeface="B Nazanin" pitchFamily="2" charset="-78"/>
              </a:rPr>
              <a:t>ادم وابسته</a:t>
            </a:r>
            <a:endParaRPr lang="en-US" sz="2400" dirty="0">
              <a:latin typeface="B Nazanin" pitchFamily="2" charset="-78"/>
              <a:cs typeface="B Nazanin" pitchFamily="2" charset="-78"/>
            </a:endParaRPr>
          </a:p>
          <a:p>
            <a:pPr lvl="0" algn="r" rtl="1">
              <a:buFont typeface="Wingdings" pitchFamily="2" charset="2"/>
              <a:buChar char="ü"/>
            </a:pPr>
            <a:r>
              <a:rPr lang="fa-IR" sz="2400" dirty="0">
                <a:latin typeface="B Nazanin" pitchFamily="2" charset="-78"/>
                <a:cs typeface="B Nazanin" pitchFamily="2" charset="-78"/>
              </a:rPr>
              <a:t>شب ادراری </a:t>
            </a:r>
            <a:endParaRPr lang="en-US" sz="2400" dirty="0">
              <a:latin typeface="B Nazanin" pitchFamily="2" charset="-78"/>
              <a:cs typeface="B Nazanin" pitchFamily="2" charset="-78"/>
            </a:endParaRPr>
          </a:p>
          <a:p>
            <a:pPr lvl="0" algn="r" rtl="1">
              <a:buFont typeface="Wingdings" pitchFamily="2" charset="2"/>
              <a:buChar char="ü"/>
            </a:pPr>
            <a:r>
              <a:rPr lang="fa-IR" sz="2400" dirty="0">
                <a:latin typeface="B Nazanin" pitchFamily="2" charset="-78"/>
                <a:cs typeface="B Nazanin" pitchFamily="2" charset="-78"/>
              </a:rPr>
              <a:t>بی </a:t>
            </a:r>
            <a:r>
              <a:rPr lang="fa-IR" sz="2400" dirty="0" err="1">
                <a:latin typeface="B Nazanin" pitchFamily="2" charset="-78"/>
                <a:cs typeface="B Nazanin" pitchFamily="2" charset="-78"/>
              </a:rPr>
              <a:t>اشتهایی،بزرگی</a:t>
            </a:r>
            <a:r>
              <a:rPr lang="fa-IR" sz="2400" dirty="0">
                <a:latin typeface="B Nazanin" pitchFamily="2" charset="-78"/>
                <a:cs typeface="B Nazanin" pitchFamily="2" charset="-78"/>
              </a:rPr>
              <a:t> کبد و </a:t>
            </a:r>
            <a:r>
              <a:rPr lang="fa-IR" sz="2400" dirty="0" err="1">
                <a:latin typeface="B Nazanin" pitchFamily="2" charset="-78"/>
                <a:cs typeface="B Nazanin" pitchFamily="2" charset="-78"/>
              </a:rPr>
              <a:t>آسیت</a:t>
            </a:r>
            <a:endParaRPr lang="en-US" sz="24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12865816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112E85-13A8-974C-BC2C-6A5ED8E9360B}"/>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نارسایی قلبی</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00162145-76FF-EF4D-BAEF-F24B78905B01}"/>
              </a:ext>
            </a:extLst>
          </p:cNvPr>
          <p:cNvSpPr>
            <a:spLocks noGrp="1"/>
          </p:cNvSpPr>
          <p:nvPr>
            <p:ph idx="1"/>
          </p:nvPr>
        </p:nvSpPr>
        <p:spPr/>
        <p:txBody>
          <a:bodyPr/>
          <a:lstStyle/>
          <a:p>
            <a:pPr marL="0" indent="0" algn="r" rtl="1">
              <a:buNone/>
            </a:pPr>
            <a:r>
              <a:rPr lang="fa-IR" b="1" dirty="0">
                <a:latin typeface="B Nazanin" pitchFamily="2" charset="-78"/>
                <a:cs typeface="B Nazanin" pitchFamily="2" charset="-78"/>
              </a:rPr>
              <a:t>اقدامات پیشگیرانه و درمان غیر دارویی شامل :</a:t>
            </a:r>
          </a:p>
          <a:p>
            <a:pPr algn="r" rtl="1">
              <a:buFont typeface="Wingdings" pitchFamily="2" charset="2"/>
              <a:buChar char="Ø"/>
            </a:pPr>
            <a:r>
              <a:rPr lang="fa-IR" dirty="0">
                <a:latin typeface="B Nazanin" pitchFamily="2" charset="-78"/>
                <a:cs typeface="B Nazanin" pitchFamily="2" charset="-78"/>
              </a:rPr>
              <a:t>تغییر رژیم غذایی</a:t>
            </a:r>
          </a:p>
          <a:p>
            <a:pPr algn="r" rtl="1">
              <a:buFont typeface="Wingdings" pitchFamily="2" charset="2"/>
              <a:buChar char="Ø"/>
            </a:pPr>
            <a:r>
              <a:rPr lang="fa-IR" dirty="0">
                <a:latin typeface="B Nazanin" pitchFamily="2" charset="-78"/>
                <a:cs typeface="B Nazanin" pitchFamily="2" charset="-78"/>
              </a:rPr>
              <a:t>ورزش</a:t>
            </a:r>
          </a:p>
          <a:p>
            <a:pPr algn="r" rtl="1">
              <a:buFont typeface="Wingdings" pitchFamily="2" charset="2"/>
              <a:buChar char="Ø"/>
            </a:pPr>
            <a:r>
              <a:rPr lang="fa-IR" dirty="0">
                <a:latin typeface="B Nazanin" pitchFamily="2" charset="-78"/>
                <a:cs typeface="B Nazanin" pitchFamily="2" charset="-78"/>
              </a:rPr>
              <a:t>کاهش وزن </a:t>
            </a:r>
          </a:p>
          <a:p>
            <a:pPr marL="0" indent="0" algn="r" rtl="1">
              <a:buNone/>
            </a:pPr>
            <a:r>
              <a:rPr lang="fa-IR" b="1" dirty="0">
                <a:latin typeface="B Nazanin" pitchFamily="2" charset="-78"/>
                <a:cs typeface="B Nazanin" pitchFamily="2" charset="-78"/>
              </a:rPr>
              <a:t>درمان دارویی شامل:</a:t>
            </a:r>
          </a:p>
          <a:p>
            <a:pPr algn="r" rtl="1">
              <a:buFont typeface="Wingdings" pitchFamily="2" charset="2"/>
              <a:buChar char="q"/>
            </a:pPr>
            <a:r>
              <a:rPr lang="fa-IR" dirty="0">
                <a:latin typeface="B Nazanin" pitchFamily="2" charset="-78"/>
                <a:cs typeface="B Nazanin" pitchFamily="2" charset="-78"/>
              </a:rPr>
              <a:t> داروهای </a:t>
            </a:r>
            <a:r>
              <a:rPr lang="fa-IR" dirty="0" err="1">
                <a:latin typeface="B Nazanin" pitchFamily="2" charset="-78"/>
                <a:cs typeface="B Nazanin" pitchFamily="2" charset="-78"/>
              </a:rPr>
              <a:t>دیورتیک</a:t>
            </a:r>
            <a:r>
              <a:rPr lang="fa-IR" dirty="0">
                <a:latin typeface="B Nazanin" pitchFamily="2" charset="-78"/>
                <a:cs typeface="B Nazanin" pitchFamily="2" charset="-78"/>
              </a:rPr>
              <a:t> </a:t>
            </a:r>
          </a:p>
          <a:p>
            <a:pPr algn="r" rtl="1">
              <a:buFont typeface="Wingdings" pitchFamily="2" charset="2"/>
              <a:buChar char="q"/>
            </a:pPr>
            <a:r>
              <a:rPr lang="fa-IR" dirty="0" err="1">
                <a:latin typeface="B Nazanin" pitchFamily="2" charset="-78"/>
                <a:cs typeface="B Nazanin" pitchFamily="2" charset="-78"/>
              </a:rPr>
              <a:t>وازودیلاتور</a:t>
            </a:r>
            <a:endParaRPr lang="fa-IR" dirty="0">
              <a:latin typeface="B Nazanin" pitchFamily="2" charset="-78"/>
              <a:cs typeface="B Nazanin" pitchFamily="2" charset="-78"/>
            </a:endParaRPr>
          </a:p>
          <a:p>
            <a:pPr algn="r" rtl="1">
              <a:buFont typeface="Wingdings" pitchFamily="2" charset="2"/>
              <a:buChar char="q"/>
            </a:pPr>
            <a:r>
              <a:rPr lang="fa-IR" dirty="0">
                <a:latin typeface="B Nazanin" pitchFamily="2" charset="-78"/>
                <a:cs typeface="B Nazanin" pitchFamily="2" charset="-78"/>
              </a:rPr>
              <a:t> ضد فشار خون یا داروهای </a:t>
            </a:r>
            <a:r>
              <a:rPr lang="fa-IR" dirty="0" err="1">
                <a:latin typeface="B Nazanin" pitchFamily="2" charset="-78"/>
                <a:cs typeface="B Nazanin" pitchFamily="2" charset="-78"/>
              </a:rPr>
              <a:t>اینوتروپ</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p>
        </p:txBody>
      </p:sp>
    </p:spTree>
    <p:extLst>
      <p:ext uri="{BB962C8B-B14F-4D97-AF65-F5344CB8AC3E}">
        <p14:creationId xmlns:p14="http://schemas.microsoft.com/office/powerpoint/2010/main" val="217082112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4DB595-F176-0A4B-BE7C-09A10245DCCC}"/>
              </a:ext>
            </a:extLst>
          </p:cNvPr>
          <p:cNvSpPr>
            <a:spLocks noGrp="1"/>
          </p:cNvSpPr>
          <p:nvPr>
            <p:ph type="title"/>
          </p:nvPr>
        </p:nvSpPr>
        <p:spPr>
          <a:xfrm>
            <a:off x="838200" y="-12606"/>
            <a:ext cx="10515600" cy="1325563"/>
          </a:xfrm>
        </p:spPr>
        <p:txBody>
          <a:bodyPr>
            <a:normAutofit/>
          </a:bodyPr>
          <a:lstStyle/>
          <a:p>
            <a:pPr algn="ctr" rtl="1"/>
            <a:r>
              <a:rPr lang="fa-IR" sz="2800" b="1" dirty="0">
                <a:latin typeface="B Nazanin" pitchFamily="2" charset="-78"/>
                <a:cs typeface="B Titr" panose="00000700000000000000" pitchFamily="2" charset="-78"/>
              </a:rPr>
              <a:t>دیس ریتمی ها</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7E52E817-0FE6-9E4B-8720-A106DD3F02FA}"/>
              </a:ext>
            </a:extLst>
          </p:cNvPr>
          <p:cNvSpPr>
            <a:spLocks noGrp="1"/>
          </p:cNvSpPr>
          <p:nvPr>
            <p:ph idx="1"/>
          </p:nvPr>
        </p:nvSpPr>
        <p:spPr>
          <a:xfrm>
            <a:off x="1250576" y="658409"/>
            <a:ext cx="10515600" cy="4351338"/>
          </a:xfrm>
        </p:spPr>
        <p:txBody>
          <a:bodyPr>
            <a:noAutofit/>
          </a:bodyPr>
          <a:lstStyle/>
          <a:p>
            <a:pPr algn="r" rtl="1"/>
            <a:r>
              <a:rPr lang="fa-IR" sz="2000" dirty="0">
                <a:latin typeface="B Nazanin" pitchFamily="2" charset="-78"/>
                <a:cs typeface="B Nazanin" pitchFamily="2" charset="-78"/>
              </a:rPr>
              <a:t>اختلال در ریتم قلب به هر علتی را آریتمی قلبی می گویند.</a:t>
            </a:r>
          </a:p>
          <a:p>
            <a:pPr algn="r" rtl="1"/>
            <a:r>
              <a:rPr lang="fa-IR" sz="2000" dirty="0">
                <a:latin typeface="B Nazanin" pitchFamily="2" charset="-78"/>
                <a:cs typeface="B Nazanin" pitchFamily="2" charset="-78"/>
              </a:rPr>
              <a:t> اختلال در ریتم قلب در سالمندان باعث اختلالات </a:t>
            </a:r>
            <a:r>
              <a:rPr lang="fa-IR" sz="2000" dirty="0" err="1">
                <a:latin typeface="B Nazanin" pitchFamily="2" charset="-78"/>
                <a:cs typeface="B Nazanin" pitchFamily="2" charset="-78"/>
              </a:rPr>
              <a:t>همودینامیکی</a:t>
            </a:r>
            <a:r>
              <a:rPr lang="fa-IR" sz="2000" dirty="0">
                <a:latin typeface="B Nazanin" pitchFamily="2" charset="-78"/>
                <a:cs typeface="B Nazanin" pitchFamily="2" charset="-78"/>
              </a:rPr>
              <a:t>، افت هوشیاری و نهایتا ایست قلبی می شوند. </a:t>
            </a:r>
          </a:p>
          <a:p>
            <a:pPr marL="0" indent="0" algn="r" rtl="1">
              <a:buNone/>
            </a:pPr>
            <a:r>
              <a:rPr lang="fa-IR" sz="2000" dirty="0">
                <a:latin typeface="B Nazanin" pitchFamily="2" charset="-78"/>
                <a:cs typeface="B Nazanin" pitchFamily="2" charset="-78"/>
              </a:rPr>
              <a:t> </a:t>
            </a:r>
            <a:r>
              <a:rPr lang="fa-IR" sz="2000" b="1" dirty="0">
                <a:latin typeface="B Nazanin" pitchFamily="2" charset="-78"/>
                <a:cs typeface="B Nazanin" pitchFamily="2" charset="-78"/>
              </a:rPr>
              <a:t>شایعترین علت آریتمی ها در بیماران قلبی شامل موارد زیر است :</a:t>
            </a:r>
            <a:endParaRPr lang="en-US" sz="2000" b="1" dirty="0">
              <a:latin typeface="B Nazanin" pitchFamily="2" charset="-78"/>
              <a:cs typeface="B Nazanin" pitchFamily="2" charset="-78"/>
            </a:endParaRPr>
          </a:p>
          <a:p>
            <a:pPr lvl="0" algn="r" rtl="1"/>
            <a:r>
              <a:rPr lang="fa-IR" sz="2000" dirty="0" err="1">
                <a:latin typeface="B Nazanin" pitchFamily="2" charset="-78"/>
                <a:cs typeface="B Nazanin" pitchFamily="2" charset="-78"/>
              </a:rPr>
              <a:t>ایسکمی</a:t>
            </a:r>
            <a:r>
              <a:rPr lang="fa-IR" sz="2000" dirty="0">
                <a:latin typeface="B Nazanin" pitchFamily="2" charset="-78"/>
                <a:cs typeface="B Nazanin" pitchFamily="2" charset="-78"/>
              </a:rPr>
              <a:t> های میوکارد </a:t>
            </a:r>
            <a:r>
              <a:rPr lang="fa-IR" sz="2000" dirty="0" err="1">
                <a:latin typeface="B Nazanin" pitchFamily="2" charset="-78"/>
                <a:cs typeface="B Nazanin" pitchFamily="2" charset="-78"/>
              </a:rPr>
              <a:t>وانفارکتوس</a:t>
            </a:r>
            <a:r>
              <a:rPr lang="fa-IR" sz="2000" dirty="0">
                <a:latin typeface="B Nazanin" pitchFamily="2" charset="-78"/>
                <a:cs typeface="B Nazanin" pitchFamily="2" charset="-78"/>
              </a:rPr>
              <a:t> میوکارد </a:t>
            </a:r>
            <a:endParaRPr lang="en-US" sz="2000" dirty="0">
              <a:latin typeface="B Nazanin" pitchFamily="2" charset="-78"/>
              <a:cs typeface="B Nazanin" pitchFamily="2" charset="-78"/>
            </a:endParaRPr>
          </a:p>
          <a:p>
            <a:pPr lvl="0" algn="r" rtl="1"/>
            <a:r>
              <a:rPr lang="fa-IR" sz="2000" dirty="0">
                <a:latin typeface="B Nazanin" pitchFamily="2" charset="-78"/>
                <a:cs typeface="B Nazanin" pitchFamily="2" charset="-78"/>
              </a:rPr>
              <a:t>تب روماتیسمی </a:t>
            </a:r>
            <a:r>
              <a:rPr lang="fa-IR" sz="2000" dirty="0" err="1">
                <a:latin typeface="B Nazanin" pitchFamily="2" charset="-78"/>
                <a:cs typeface="B Nazanin" pitchFamily="2" charset="-78"/>
              </a:rPr>
              <a:t>وبیماریهای</a:t>
            </a:r>
            <a:r>
              <a:rPr lang="fa-IR" sz="2000" dirty="0">
                <a:latin typeface="B Nazanin" pitchFamily="2" charset="-78"/>
                <a:cs typeface="B Nazanin" pitchFamily="2" charset="-78"/>
              </a:rPr>
              <a:t> دریچه قلبی</a:t>
            </a:r>
            <a:endParaRPr lang="en-US" sz="2000" dirty="0">
              <a:latin typeface="B Nazanin" pitchFamily="2" charset="-78"/>
              <a:cs typeface="B Nazanin" pitchFamily="2" charset="-78"/>
            </a:endParaRPr>
          </a:p>
          <a:p>
            <a:pPr lvl="0" algn="r" rtl="1"/>
            <a:r>
              <a:rPr lang="fa-IR" sz="2000" dirty="0">
                <a:latin typeface="B Nazanin" pitchFamily="2" charset="-78"/>
                <a:cs typeface="B Nazanin" pitchFamily="2" charset="-78"/>
              </a:rPr>
              <a:t> </a:t>
            </a:r>
            <a:r>
              <a:rPr lang="fa-IR" sz="2000" dirty="0" err="1">
                <a:latin typeface="B Nazanin" pitchFamily="2" charset="-78"/>
                <a:cs typeface="B Nazanin" pitchFamily="2" charset="-78"/>
              </a:rPr>
              <a:t>هایپرتروفی</a:t>
            </a:r>
            <a:r>
              <a:rPr lang="fa-IR" sz="2000" dirty="0">
                <a:latin typeface="B Nazanin" pitchFamily="2" charset="-78"/>
                <a:cs typeface="B Nazanin" pitchFamily="2" charset="-78"/>
              </a:rPr>
              <a:t> و بزرگی </a:t>
            </a:r>
            <a:r>
              <a:rPr lang="fa-IR" sz="2000" dirty="0" err="1">
                <a:latin typeface="B Nazanin" pitchFamily="2" charset="-78"/>
                <a:cs typeface="B Nazanin" pitchFamily="2" charset="-78"/>
              </a:rPr>
              <a:t>دهلیزها</a:t>
            </a:r>
            <a:r>
              <a:rPr lang="fa-IR" sz="2000" dirty="0">
                <a:latin typeface="B Nazanin" pitchFamily="2" charset="-78"/>
                <a:cs typeface="B Nazanin" pitchFamily="2" charset="-78"/>
              </a:rPr>
              <a:t> و بطن ها </a:t>
            </a:r>
            <a:endParaRPr lang="en-US" sz="2000" dirty="0">
              <a:latin typeface="B Nazanin" pitchFamily="2" charset="-78"/>
              <a:cs typeface="B Nazanin" pitchFamily="2" charset="-78"/>
            </a:endParaRPr>
          </a:p>
          <a:p>
            <a:pPr lvl="0" algn="r" rtl="1"/>
            <a:r>
              <a:rPr lang="fa-IR" sz="2000" dirty="0">
                <a:latin typeface="B Nazanin" pitchFamily="2" charset="-78"/>
                <a:cs typeface="B Nazanin" pitchFamily="2" charset="-78"/>
              </a:rPr>
              <a:t>اختلال </a:t>
            </a:r>
            <a:r>
              <a:rPr lang="fa-IR" sz="2000" dirty="0" err="1">
                <a:latin typeface="B Nazanin" pitchFamily="2" charset="-78"/>
                <a:cs typeface="B Nazanin" pitchFamily="2" charset="-78"/>
              </a:rPr>
              <a:t>الکترولیتی</a:t>
            </a:r>
            <a:endParaRPr lang="en-US" sz="2000" dirty="0">
              <a:latin typeface="B Nazanin" pitchFamily="2" charset="-78"/>
              <a:cs typeface="B Nazanin" pitchFamily="2" charset="-78"/>
            </a:endParaRPr>
          </a:p>
          <a:p>
            <a:pPr lvl="0" algn="r" rtl="1"/>
            <a:r>
              <a:rPr lang="fa-IR" sz="2000" dirty="0">
                <a:latin typeface="B Nazanin" pitchFamily="2" charset="-78"/>
                <a:cs typeface="B Nazanin" pitchFamily="2" charset="-78"/>
              </a:rPr>
              <a:t>مسمومیت های دارویی </a:t>
            </a:r>
            <a:endParaRPr lang="en-US" sz="2000" dirty="0">
              <a:latin typeface="B Nazanin" pitchFamily="2" charset="-78"/>
              <a:cs typeface="B Nazanin" pitchFamily="2" charset="-78"/>
            </a:endParaRPr>
          </a:p>
          <a:p>
            <a:pPr marL="0" indent="0" algn="r" rtl="1">
              <a:buNone/>
            </a:pPr>
            <a:endParaRPr lang="en-US" sz="2000" dirty="0">
              <a:latin typeface="B Nazanin" pitchFamily="2" charset="-78"/>
              <a:cs typeface="B Nazanin" pitchFamily="2" charset="-78"/>
            </a:endParaRPr>
          </a:p>
          <a:p>
            <a:pPr algn="r" rtl="1">
              <a:buFont typeface="Courier New" panose="02070309020205020404" pitchFamily="49" charset="0"/>
              <a:buChar char="o"/>
            </a:pPr>
            <a:r>
              <a:rPr lang="fa-IR" sz="2000" dirty="0">
                <a:latin typeface="B Nazanin" pitchFamily="2" charset="-78"/>
                <a:cs typeface="B Nazanin" pitchFamily="2" charset="-78"/>
              </a:rPr>
              <a:t>شایع ترین نوع آریتمی در افراد سالمند </a:t>
            </a:r>
            <a:r>
              <a:rPr lang="fa-IR" sz="2000" dirty="0" err="1">
                <a:latin typeface="B Nazanin" pitchFamily="2" charset="-78"/>
                <a:cs typeface="B Nazanin" pitchFamily="2" charset="-78"/>
              </a:rPr>
              <a:t>فیبریلاسیون</a:t>
            </a:r>
            <a:r>
              <a:rPr lang="fa-IR" sz="2000" dirty="0">
                <a:latin typeface="B Nazanin" pitchFamily="2" charset="-78"/>
                <a:cs typeface="B Nazanin" pitchFamily="2" charset="-78"/>
              </a:rPr>
              <a:t> دهلیزی (</a:t>
            </a:r>
            <a:r>
              <a:rPr lang="en-US" sz="2000" dirty="0">
                <a:cs typeface="B Nazanin" pitchFamily="2" charset="-78"/>
              </a:rPr>
              <a:t>AF</a:t>
            </a:r>
            <a:r>
              <a:rPr lang="fa-IR" sz="2000" dirty="0">
                <a:latin typeface="B Nazanin" pitchFamily="2" charset="-78"/>
                <a:cs typeface="B Nazanin" pitchFamily="2" charset="-78"/>
              </a:rPr>
              <a:t>) است. این ریتم میتواند باعث اختلال </a:t>
            </a:r>
            <a:r>
              <a:rPr lang="fa-IR" sz="2000" dirty="0" err="1">
                <a:latin typeface="B Nazanin" pitchFamily="2" charset="-78"/>
                <a:cs typeface="B Nazanin" pitchFamily="2" charset="-78"/>
              </a:rPr>
              <a:t>همودینامیکی</a:t>
            </a:r>
            <a:r>
              <a:rPr lang="fa-IR" sz="2000" dirty="0">
                <a:latin typeface="B Nazanin" pitchFamily="2" charset="-78"/>
                <a:cs typeface="B Nazanin" pitchFamily="2" charset="-78"/>
              </a:rPr>
              <a:t>، افت سطح هوشیاری، و بروز سکته های مغزی و حتی آمبولی ها به دنبال تشکیل لخته شود. </a:t>
            </a:r>
          </a:p>
          <a:p>
            <a:pPr algn="r" rtl="1"/>
            <a:endParaRPr lang="en-US" sz="2000" dirty="0">
              <a:latin typeface="B Nazanin" pitchFamily="2" charset="-78"/>
              <a:cs typeface="B Nazanin" pitchFamily="2" charset="-78"/>
            </a:endParaRPr>
          </a:p>
          <a:p>
            <a:pPr algn="r" rtl="1">
              <a:buFont typeface="Wingdings" pitchFamily="2" charset="2"/>
              <a:buChar char="v"/>
            </a:pPr>
            <a:r>
              <a:rPr lang="fa-IR" sz="2000" b="1" dirty="0" err="1">
                <a:solidFill>
                  <a:srgbClr val="7030A0"/>
                </a:solidFill>
                <a:latin typeface="B Nazanin" pitchFamily="2" charset="-78"/>
                <a:cs typeface="B Nazanin" pitchFamily="2" charset="-78"/>
              </a:rPr>
              <a:t>نکته:ریتم</a:t>
            </a:r>
            <a:r>
              <a:rPr lang="fa-IR" sz="2000" b="1" dirty="0">
                <a:solidFill>
                  <a:srgbClr val="7030A0"/>
                </a:solidFill>
                <a:latin typeface="B Nazanin" pitchFamily="2" charset="-78"/>
                <a:cs typeface="B Nazanin" pitchFamily="2" charset="-78"/>
              </a:rPr>
              <a:t> غیر عادی یا بیمار قلب ممکن است تنها یافته بالینی بیمار مسنی باشد که دچار انفارکتوس میوکارد شده است</a:t>
            </a:r>
            <a:endParaRPr lang="en-US" sz="2000" b="1" dirty="0">
              <a:solidFill>
                <a:srgbClr val="7030A0"/>
              </a:solidFill>
              <a:latin typeface="B Nazanin" pitchFamily="2" charset="-78"/>
              <a:cs typeface="B Nazanin" pitchFamily="2" charset="-78"/>
            </a:endParaRPr>
          </a:p>
          <a:p>
            <a:pPr algn="r" rtl="1">
              <a:buFont typeface="Courier New" panose="02070309020205020404" pitchFamily="49" charset="0"/>
              <a:buChar char="o"/>
            </a:pPr>
            <a:r>
              <a:rPr lang="fa-IR" sz="2000" b="1" dirty="0">
                <a:solidFill>
                  <a:srgbClr val="7030A0"/>
                </a:solidFill>
                <a:latin typeface="B Nazanin" pitchFamily="2" charset="-78"/>
                <a:cs typeface="B Nazanin" pitchFamily="2" charset="-78"/>
              </a:rPr>
              <a:t>استفاده از ضربان ساز یا پیس </a:t>
            </a:r>
            <a:r>
              <a:rPr lang="fa-IR" sz="2000" b="1" dirty="0" err="1">
                <a:solidFill>
                  <a:srgbClr val="7030A0"/>
                </a:solidFill>
                <a:latin typeface="B Nazanin" pitchFamily="2" charset="-78"/>
                <a:cs typeface="B Nazanin" pitchFamily="2" charset="-78"/>
              </a:rPr>
              <a:t>میکر</a:t>
            </a:r>
            <a:r>
              <a:rPr lang="fa-IR" sz="2000" b="1" dirty="0">
                <a:solidFill>
                  <a:srgbClr val="7030A0"/>
                </a:solidFill>
                <a:latin typeface="B Nazanin" pitchFamily="2" charset="-78"/>
                <a:cs typeface="B Nazanin" pitchFamily="2" charset="-78"/>
              </a:rPr>
              <a:t> در افراد سالمند مورد استفاده است. گاهی آریتمی ها در اثر بروز اختلال در این نوع دستگاه ها ایجاد می شوند. </a:t>
            </a:r>
            <a:endParaRPr lang="en-US" sz="2000" b="1" dirty="0">
              <a:solidFill>
                <a:srgbClr val="7030A0"/>
              </a:solidFill>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2000" dirty="0">
              <a:latin typeface="B Nazanin" pitchFamily="2" charset="-78"/>
              <a:cs typeface="B Nazanin" pitchFamily="2" charset="-78"/>
            </a:endParaRPr>
          </a:p>
        </p:txBody>
      </p:sp>
    </p:spTree>
    <p:extLst>
      <p:ext uri="{BB962C8B-B14F-4D97-AF65-F5344CB8AC3E}">
        <p14:creationId xmlns:p14="http://schemas.microsoft.com/office/powerpoint/2010/main" val="70283324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B7F0C0-92CB-F749-8BEC-47386DAFE7D2}"/>
              </a:ext>
            </a:extLst>
          </p:cNvPr>
          <p:cNvSpPr>
            <a:spLocks noGrp="1"/>
          </p:cNvSpPr>
          <p:nvPr>
            <p:ph type="title"/>
          </p:nvPr>
        </p:nvSpPr>
        <p:spPr/>
        <p:txBody>
          <a:bodyPr>
            <a:normAutofit/>
          </a:bodyPr>
          <a:lstStyle/>
          <a:p>
            <a:pPr algn="ctr" rtl="1"/>
            <a:r>
              <a:rPr lang="fa-IR" sz="3200" dirty="0">
                <a:latin typeface="B Nazanin" pitchFamily="2" charset="-78"/>
                <a:cs typeface="B Titr" panose="00000700000000000000" pitchFamily="2" charset="-78"/>
              </a:rPr>
              <a:t>آنوریسم و </a:t>
            </a:r>
            <a:r>
              <a:rPr lang="fa-IR" sz="3200" dirty="0" err="1">
                <a:latin typeface="B Nazanin" pitchFamily="2" charset="-78"/>
                <a:cs typeface="B Titr" panose="00000700000000000000" pitchFamily="2" charset="-78"/>
              </a:rPr>
              <a:t>دیسکسیون</a:t>
            </a:r>
            <a:r>
              <a:rPr lang="fa-IR" sz="3200" dirty="0">
                <a:latin typeface="B Nazanin" pitchFamily="2" charset="-78"/>
                <a:cs typeface="B Titr" panose="00000700000000000000" pitchFamily="2" charset="-78"/>
              </a:rPr>
              <a:t> </a:t>
            </a:r>
            <a:r>
              <a:rPr lang="fa-IR" sz="3200" dirty="0" err="1">
                <a:latin typeface="B Nazanin" pitchFamily="2" charset="-78"/>
                <a:cs typeface="B Titr" panose="00000700000000000000" pitchFamily="2" charset="-78"/>
              </a:rPr>
              <a:t>آئورت</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3539D41C-BE59-6149-900D-F6B965686BAC}"/>
              </a:ext>
            </a:extLst>
          </p:cNvPr>
          <p:cNvSpPr>
            <a:spLocks noGrp="1"/>
          </p:cNvSpPr>
          <p:nvPr>
            <p:ph idx="1"/>
          </p:nvPr>
        </p:nvSpPr>
        <p:spPr/>
        <p:txBody>
          <a:bodyPr/>
          <a:lstStyle/>
          <a:p>
            <a:pPr algn="r" rtl="1"/>
            <a:r>
              <a:rPr lang="fa-IR" dirty="0">
                <a:latin typeface="B Nazanin" pitchFamily="2" charset="-78"/>
                <a:cs typeface="B Nazanin" pitchFamily="2" charset="-78"/>
              </a:rPr>
              <a:t>آنوریسم </a:t>
            </a:r>
            <a:r>
              <a:rPr lang="fa-IR" dirty="0" err="1">
                <a:latin typeface="B Nazanin" pitchFamily="2" charset="-78"/>
                <a:cs typeface="B Nazanin" pitchFamily="2" charset="-78"/>
              </a:rPr>
              <a:t>آئورت</a:t>
            </a:r>
            <a:r>
              <a:rPr lang="fa-IR" dirty="0">
                <a:latin typeface="B Nazanin" pitchFamily="2" charset="-78"/>
                <a:cs typeface="B Nazanin" pitchFamily="2" charset="-78"/>
              </a:rPr>
              <a:t> به مفهوم </a:t>
            </a:r>
            <a:r>
              <a:rPr lang="fa-IR" dirty="0" err="1">
                <a:latin typeface="B Nazanin" pitchFamily="2" charset="-78"/>
                <a:cs typeface="B Nazanin" pitchFamily="2" charset="-78"/>
              </a:rPr>
              <a:t>دژنره</a:t>
            </a:r>
            <a:r>
              <a:rPr lang="fa-IR" dirty="0">
                <a:latin typeface="B Nazanin" pitchFamily="2" charset="-78"/>
                <a:cs typeface="B Nazanin" pitchFamily="2" charset="-78"/>
              </a:rPr>
              <a:t> شدن دیواره </a:t>
            </a:r>
            <a:r>
              <a:rPr lang="fa-IR" dirty="0" err="1">
                <a:latin typeface="B Nazanin" pitchFamily="2" charset="-78"/>
                <a:cs typeface="B Nazanin" pitchFamily="2" charset="-78"/>
              </a:rPr>
              <a:t>آئورت</a:t>
            </a:r>
            <a:r>
              <a:rPr lang="fa-IR" dirty="0">
                <a:latin typeface="B Nazanin" pitchFamily="2" charset="-78"/>
                <a:cs typeface="B Nazanin" pitchFamily="2" charset="-78"/>
              </a:rPr>
              <a:t> در حفره </a:t>
            </a:r>
            <a:r>
              <a:rPr lang="fa-IR" dirty="0" err="1">
                <a:latin typeface="B Nazanin" pitchFamily="2" charset="-78"/>
                <a:cs typeface="B Nazanin" pitchFamily="2" charset="-78"/>
              </a:rPr>
              <a:t>توراسیک</a:t>
            </a:r>
            <a:r>
              <a:rPr lang="fa-IR" dirty="0">
                <a:latin typeface="B Nazanin" pitchFamily="2" charset="-78"/>
                <a:cs typeface="B Nazanin" pitchFamily="2" charset="-78"/>
              </a:rPr>
              <a:t> یا شکمی است. این حالت می تواند منجر به </a:t>
            </a:r>
            <a:r>
              <a:rPr lang="fa-IR" dirty="0" err="1">
                <a:latin typeface="B Nazanin" pitchFamily="2" charset="-78"/>
                <a:cs typeface="B Nazanin" pitchFamily="2" charset="-78"/>
              </a:rPr>
              <a:t>انوریسم</a:t>
            </a:r>
            <a:r>
              <a:rPr lang="fa-IR" dirty="0">
                <a:latin typeface="B Nazanin" pitchFamily="2" charset="-78"/>
                <a:cs typeface="B Nazanin" pitchFamily="2" charset="-78"/>
              </a:rPr>
              <a:t> یا پارگی رگ شود.</a:t>
            </a:r>
            <a:endParaRPr lang="en-US" dirty="0">
              <a:latin typeface="B Nazanin" pitchFamily="2" charset="-78"/>
              <a:cs typeface="B Nazanin" pitchFamily="2" charset="-78"/>
            </a:endParaRPr>
          </a:p>
          <a:p>
            <a:pPr algn="r" rtl="1"/>
            <a:r>
              <a:rPr lang="fa-IR" dirty="0">
                <a:latin typeface="B Nazanin" pitchFamily="2" charset="-78"/>
                <a:cs typeface="B Nazanin" pitchFamily="2" charset="-78"/>
              </a:rPr>
              <a:t> تقریبا 60 درصد آنوریسم های </a:t>
            </a:r>
            <a:r>
              <a:rPr lang="fa-IR" dirty="0" err="1">
                <a:latin typeface="B Nazanin" pitchFamily="2" charset="-78"/>
                <a:cs typeface="B Nazanin" pitchFamily="2" charset="-78"/>
              </a:rPr>
              <a:t>توراسیک</a:t>
            </a:r>
            <a:r>
              <a:rPr lang="fa-IR" dirty="0">
                <a:latin typeface="B Nazanin" pitchFamily="2" charset="-78"/>
                <a:cs typeface="B Nazanin" pitchFamily="2" charset="-78"/>
              </a:rPr>
              <a:t> ناشی از </a:t>
            </a:r>
            <a:r>
              <a:rPr lang="fa-IR" dirty="0" err="1">
                <a:latin typeface="B Nazanin" pitchFamily="2" charset="-78"/>
                <a:cs typeface="B Nazanin" pitchFamily="2" charset="-78"/>
              </a:rPr>
              <a:t>اترواسکلروز</a:t>
            </a:r>
            <a:r>
              <a:rPr lang="fa-IR" dirty="0">
                <a:latin typeface="B Nazanin" pitchFamily="2" charset="-78"/>
                <a:cs typeface="B Nazanin" pitchFamily="2" charset="-78"/>
              </a:rPr>
              <a:t> به همراه افزایش فشار خون است.</a:t>
            </a:r>
            <a:endParaRPr lang="en-US" dirty="0">
              <a:latin typeface="B Nazanin" pitchFamily="2" charset="-78"/>
              <a:cs typeface="B Nazanin" pitchFamily="2" charset="-78"/>
            </a:endParaRPr>
          </a:p>
          <a:p>
            <a:pPr algn="r" rtl="1"/>
            <a:r>
              <a:rPr lang="fa-IR" dirty="0">
                <a:latin typeface="B Nazanin" pitchFamily="2" charset="-78"/>
                <a:cs typeface="B Nazanin" pitchFamily="2" charset="-78"/>
              </a:rPr>
              <a:t>علل دیگر به سایر عوامل مانند سندروم </a:t>
            </a:r>
            <a:r>
              <a:rPr lang="fa-IR" dirty="0" err="1">
                <a:latin typeface="B Nazanin" pitchFamily="2" charset="-78"/>
                <a:cs typeface="B Nazanin" pitchFamily="2" charset="-78"/>
              </a:rPr>
              <a:t>مارفان</a:t>
            </a:r>
            <a:r>
              <a:rPr lang="fa-IR" dirty="0">
                <a:latin typeface="B Nazanin" pitchFamily="2" charset="-78"/>
                <a:cs typeface="B Nazanin" pitchFamily="2" charset="-78"/>
              </a:rPr>
              <a:t> یا </a:t>
            </a:r>
            <a:r>
              <a:rPr lang="fa-IR" dirty="0" err="1">
                <a:latin typeface="B Nazanin" pitchFamily="2" charset="-78"/>
                <a:cs typeface="B Nazanin" pitchFamily="2" charset="-78"/>
              </a:rPr>
              <a:t>ترومای</a:t>
            </a:r>
            <a:r>
              <a:rPr lang="fa-IR" dirty="0">
                <a:latin typeface="B Nazanin" pitchFamily="2" charset="-78"/>
                <a:cs typeface="B Nazanin" pitchFamily="2" charset="-78"/>
              </a:rPr>
              <a:t> غیر نافذ به قفسه سینه رخ میدهند. </a:t>
            </a:r>
            <a:endParaRPr lang="en-US" dirty="0">
              <a:latin typeface="B Nazanin" pitchFamily="2" charset="-78"/>
              <a:cs typeface="B Nazanin" pitchFamily="2" charset="-78"/>
            </a:endParaRPr>
          </a:p>
          <a:p>
            <a:pPr algn="r" rtl="1"/>
            <a:r>
              <a:rPr lang="fa-IR" dirty="0">
                <a:latin typeface="B Nazanin" pitchFamily="2" charset="-78"/>
                <a:cs typeface="B Nazanin" pitchFamily="2" charset="-78"/>
              </a:rPr>
              <a:t>بخش </a:t>
            </a:r>
            <a:r>
              <a:rPr lang="fa-IR" dirty="0" err="1">
                <a:latin typeface="B Nazanin" pitchFamily="2" charset="-78"/>
                <a:cs typeface="B Nazanin" pitchFamily="2" charset="-78"/>
              </a:rPr>
              <a:t>دیستال</a:t>
            </a:r>
            <a:r>
              <a:rPr lang="fa-IR" dirty="0">
                <a:latin typeface="B Nazanin" pitchFamily="2" charset="-78"/>
                <a:cs typeface="B Nazanin" pitchFamily="2" charset="-78"/>
              </a:rPr>
              <a:t> </a:t>
            </a:r>
            <a:r>
              <a:rPr lang="fa-IR" dirty="0" err="1">
                <a:latin typeface="B Nazanin" pitchFamily="2" charset="-78"/>
                <a:cs typeface="B Nazanin" pitchFamily="2" charset="-78"/>
              </a:rPr>
              <a:t>ائورت</a:t>
            </a:r>
            <a:r>
              <a:rPr lang="fa-IR" dirty="0">
                <a:latin typeface="B Nazanin" pitchFamily="2" charset="-78"/>
                <a:cs typeface="B Nazanin" pitchFamily="2" charset="-78"/>
              </a:rPr>
              <a:t> شایع ترین محل آنوریسم های شکمی است.</a:t>
            </a:r>
            <a:endParaRPr lang="en-US" dirty="0">
              <a:latin typeface="B Nazanin" pitchFamily="2" charset="-78"/>
              <a:cs typeface="B Nazanin" pitchFamily="2" charset="-78"/>
            </a:endParaRPr>
          </a:p>
          <a:p>
            <a:pPr marL="0" indent="0" algn="r" rtl="1">
              <a:buNone/>
            </a:pPr>
            <a:endParaRPr lang="en-US" dirty="0">
              <a:latin typeface="B Nazanin" pitchFamily="2" charset="-78"/>
              <a:cs typeface="B Nazanin" pitchFamily="2" charset="-78"/>
            </a:endParaRPr>
          </a:p>
          <a:p>
            <a:pPr algn="r" rtl="1"/>
            <a:r>
              <a:rPr lang="fa-IR" dirty="0" err="1">
                <a:latin typeface="B Nazanin" pitchFamily="2" charset="-78"/>
                <a:cs typeface="B Nazanin" pitchFamily="2" charset="-78"/>
              </a:rPr>
              <a:t>دیسکسیون</a:t>
            </a:r>
            <a:r>
              <a:rPr lang="fa-IR" dirty="0">
                <a:latin typeface="B Nazanin" pitchFamily="2" charset="-78"/>
                <a:cs typeface="B Nazanin" pitchFamily="2" charset="-78"/>
              </a:rPr>
              <a:t> </a:t>
            </a:r>
            <a:r>
              <a:rPr lang="fa-IR" dirty="0" err="1">
                <a:latin typeface="B Nazanin" pitchFamily="2" charset="-78"/>
                <a:cs typeface="B Nazanin" pitchFamily="2" charset="-78"/>
              </a:rPr>
              <a:t>آئورت</a:t>
            </a:r>
            <a:r>
              <a:rPr lang="fa-IR" dirty="0">
                <a:latin typeface="B Nazanin" pitchFamily="2" charset="-78"/>
                <a:cs typeface="B Nazanin" pitchFamily="2" charset="-78"/>
              </a:rPr>
              <a:t>، ناشی از پارگی </a:t>
            </a:r>
            <a:r>
              <a:rPr lang="fa-IR" dirty="0" err="1">
                <a:latin typeface="B Nazanin" pitchFamily="2" charset="-78"/>
                <a:cs typeface="B Nazanin" pitchFamily="2" charset="-78"/>
              </a:rPr>
              <a:t>آئورت</a:t>
            </a:r>
            <a:r>
              <a:rPr lang="fa-IR" dirty="0">
                <a:latin typeface="B Nazanin" pitchFamily="2" charset="-78"/>
                <a:cs typeface="B Nazanin" pitchFamily="2" charset="-78"/>
              </a:rPr>
              <a:t> در لایه </a:t>
            </a:r>
            <a:r>
              <a:rPr lang="fa-IR" dirty="0" err="1">
                <a:latin typeface="B Nazanin" pitchFamily="2" charset="-78"/>
                <a:cs typeface="B Nazanin" pitchFamily="2" charset="-78"/>
              </a:rPr>
              <a:t>انتیما</a:t>
            </a:r>
            <a:r>
              <a:rPr lang="fa-IR" dirty="0">
                <a:latin typeface="B Nazanin" pitchFamily="2" charset="-78"/>
                <a:cs typeface="B Nazanin" pitchFamily="2" charset="-78"/>
              </a:rPr>
              <a:t> (لایه داخلی </a:t>
            </a:r>
            <a:r>
              <a:rPr lang="fa-IR" dirty="0" err="1">
                <a:latin typeface="B Nazanin" pitchFamily="2" charset="-78"/>
                <a:cs typeface="B Nazanin" pitchFamily="2" charset="-78"/>
              </a:rPr>
              <a:t>آئورت</a:t>
            </a:r>
            <a:r>
              <a:rPr lang="fa-IR" dirty="0">
                <a:latin typeface="B Nazanin" pitchFamily="2" charset="-78"/>
                <a:cs typeface="B Nazanin" pitchFamily="2" charset="-78"/>
              </a:rPr>
              <a:t>) و افتادن خون بین </a:t>
            </a:r>
            <a:r>
              <a:rPr lang="fa-IR" dirty="0" err="1">
                <a:latin typeface="B Nazanin" pitchFamily="2" charset="-78"/>
                <a:cs typeface="B Nazanin" pitchFamily="2" charset="-78"/>
              </a:rPr>
              <a:t>انتیما</a:t>
            </a:r>
            <a:r>
              <a:rPr lang="fa-IR" dirty="0">
                <a:latin typeface="B Nazanin" pitchFamily="2" charset="-78"/>
                <a:cs typeface="B Nazanin" pitchFamily="2" charset="-78"/>
              </a:rPr>
              <a:t> و لایه مدیا است.</a:t>
            </a:r>
            <a:endParaRPr lang="en-US" dirty="0">
              <a:latin typeface="B Nazanin" pitchFamily="2" charset="-78"/>
              <a:cs typeface="B Nazanin" pitchFamily="2" charset="-78"/>
            </a:endParaRPr>
          </a:p>
          <a:p>
            <a:pPr algn="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185526761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B24775-32F3-8445-B9A0-31B88E120850}"/>
              </a:ext>
            </a:extLst>
          </p:cNvPr>
          <p:cNvSpPr>
            <a:spLocks noGrp="1"/>
          </p:cNvSpPr>
          <p:nvPr>
            <p:ph type="title"/>
          </p:nvPr>
        </p:nvSpPr>
        <p:spPr/>
        <p:txBody>
          <a:bodyPr>
            <a:normAutofit/>
          </a:bodyPr>
          <a:lstStyle/>
          <a:p>
            <a:pPr algn="ctr" rtl="1"/>
            <a:r>
              <a:rPr lang="fa-IR" sz="2800" b="1" dirty="0">
                <a:latin typeface="B Nazanin" pitchFamily="2" charset="-78"/>
                <a:cs typeface="B Titr" panose="00000700000000000000" pitchFamily="2" charset="-78"/>
              </a:rPr>
              <a:t>آنوریسم و </a:t>
            </a:r>
            <a:r>
              <a:rPr lang="fa-IR" sz="2800" b="1" dirty="0" err="1">
                <a:latin typeface="B Nazanin" pitchFamily="2" charset="-78"/>
                <a:cs typeface="B Titr" panose="00000700000000000000" pitchFamily="2" charset="-78"/>
              </a:rPr>
              <a:t>دیسکسیون</a:t>
            </a:r>
            <a:r>
              <a:rPr lang="fa-IR" sz="2800" b="1" dirty="0">
                <a:latin typeface="B Nazanin" pitchFamily="2" charset="-78"/>
                <a:cs typeface="B Titr" panose="00000700000000000000" pitchFamily="2" charset="-78"/>
              </a:rPr>
              <a:t> </a:t>
            </a:r>
            <a:r>
              <a:rPr lang="fa-IR" sz="2800" b="1" dirty="0" err="1">
                <a:latin typeface="B Nazanin" pitchFamily="2" charset="-78"/>
                <a:cs typeface="B Titr" panose="00000700000000000000" pitchFamily="2" charset="-78"/>
              </a:rPr>
              <a:t>آئورت</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cs typeface="B Titr" panose="00000700000000000000" pitchFamily="2" charset="-78"/>
            </a:endParaRPr>
          </a:p>
        </p:txBody>
      </p:sp>
      <p:sp>
        <p:nvSpPr>
          <p:cNvPr id="3" name="Content Placeholder 2">
            <a:extLst>
              <a:ext uri="{FF2B5EF4-FFF2-40B4-BE49-F238E27FC236}">
                <a16:creationId xmlns:a16="http://schemas.microsoft.com/office/drawing/2014/main" xmlns="" id="{0D148910-D907-5745-A806-DB4664D1F975}"/>
              </a:ext>
            </a:extLst>
          </p:cNvPr>
          <p:cNvSpPr>
            <a:spLocks noGrp="1"/>
          </p:cNvSpPr>
          <p:nvPr>
            <p:ph idx="1"/>
          </p:nvPr>
        </p:nvSpPr>
        <p:spPr>
          <a:xfrm>
            <a:off x="1158834" y="1398113"/>
            <a:ext cx="10515600" cy="4351338"/>
          </a:xfrm>
        </p:spPr>
        <p:txBody>
          <a:bodyPr>
            <a:normAutofit fontScale="77500" lnSpcReduction="20000"/>
          </a:bodyPr>
          <a:lstStyle/>
          <a:p>
            <a:pPr marL="0" indent="0" algn="r" rtl="1">
              <a:buNone/>
            </a:pPr>
            <a:r>
              <a:rPr lang="fa-IR" b="1" dirty="0">
                <a:latin typeface="B Nazanin" pitchFamily="2" charset="-78"/>
                <a:cs typeface="B Nazanin" pitchFamily="2" charset="-78"/>
              </a:rPr>
              <a:t>علائم:</a:t>
            </a:r>
          </a:p>
          <a:p>
            <a:pPr algn="r" rtl="1"/>
            <a:r>
              <a:rPr lang="fa-IR" dirty="0">
                <a:latin typeface="B Nazanin" pitchFamily="2" charset="-78"/>
                <a:cs typeface="B Nazanin" pitchFamily="2" charset="-78"/>
              </a:rPr>
              <a:t>درد شکم،</a:t>
            </a:r>
          </a:p>
          <a:p>
            <a:pPr algn="r" rtl="1"/>
            <a:r>
              <a:rPr lang="fa-IR" dirty="0">
                <a:latin typeface="B Nazanin" pitchFamily="2" charset="-78"/>
                <a:cs typeface="B Nazanin" pitchFamily="2" charset="-78"/>
              </a:rPr>
              <a:t>درد پشت</a:t>
            </a:r>
          </a:p>
          <a:p>
            <a:pPr algn="r" rtl="1"/>
            <a:r>
              <a:rPr lang="fa-IR" dirty="0">
                <a:latin typeface="B Nazanin" pitchFamily="2" charset="-78"/>
                <a:cs typeface="B Nazanin" pitchFamily="2" charset="-78"/>
              </a:rPr>
              <a:t> ‌شوک غیر قابل توضیح یا از دست دادن نبض</a:t>
            </a:r>
          </a:p>
          <a:p>
            <a:pPr algn="r" rtl="1"/>
            <a:r>
              <a:rPr lang="fa-IR" dirty="0">
                <a:latin typeface="B Nazanin" pitchFamily="2" charset="-78"/>
                <a:cs typeface="B Nazanin" pitchFamily="2" charset="-78"/>
              </a:rPr>
              <a:t>اختلال حس یا عملکرد بخصوص در یک یا هر دو اندام تحتانی </a:t>
            </a:r>
          </a:p>
          <a:p>
            <a:pPr algn="r" rtl="1"/>
            <a:r>
              <a:rPr lang="fa-IR" dirty="0">
                <a:latin typeface="B Nazanin" pitchFamily="2" charset="-78"/>
                <a:cs typeface="B Nazanin" pitchFamily="2" charset="-78"/>
              </a:rPr>
              <a:t>نبض پاها ضعیف شده یا وجود ندارند  اندام تحتانی در لمس خنک به نظر میرسد</a:t>
            </a:r>
          </a:p>
          <a:p>
            <a:pPr algn="r" rtl="1"/>
            <a:r>
              <a:rPr lang="fa-IR" dirty="0">
                <a:latin typeface="B Nazanin" pitchFamily="2" charset="-78"/>
                <a:cs typeface="B Nazanin" pitchFamily="2" charset="-78"/>
              </a:rPr>
              <a:t>ممکن است اختلالات حسی مانند </a:t>
            </a:r>
            <a:r>
              <a:rPr lang="fa-IR" dirty="0" err="1">
                <a:latin typeface="B Nazanin" pitchFamily="2" charset="-78"/>
                <a:cs typeface="B Nazanin" pitchFamily="2" charset="-78"/>
              </a:rPr>
              <a:t>کرختگی</a:t>
            </a:r>
            <a:r>
              <a:rPr lang="fa-IR" dirty="0">
                <a:latin typeface="B Nazanin" pitchFamily="2" charset="-78"/>
                <a:cs typeface="B Nazanin" pitchFamily="2" charset="-78"/>
              </a:rPr>
              <a:t> ، </a:t>
            </a:r>
            <a:r>
              <a:rPr lang="fa-IR" dirty="0" err="1">
                <a:latin typeface="B Nazanin" pitchFamily="2" charset="-78"/>
                <a:cs typeface="B Nazanin" pitchFamily="2" charset="-78"/>
              </a:rPr>
              <a:t>گزگز</a:t>
            </a:r>
            <a:r>
              <a:rPr lang="fa-IR" dirty="0">
                <a:latin typeface="B Nazanin" pitchFamily="2" charset="-78"/>
                <a:cs typeface="B Nazanin" pitchFamily="2" charset="-78"/>
              </a:rPr>
              <a:t> کردن یا درد در پاها وجود داشته باشد</a:t>
            </a:r>
          </a:p>
          <a:p>
            <a:pPr algn="r" rtl="1"/>
            <a:r>
              <a:rPr lang="fa-IR" dirty="0">
                <a:latin typeface="B Nazanin" pitchFamily="2" charset="-78"/>
                <a:cs typeface="B Nazanin" pitchFamily="2" charset="-78"/>
              </a:rPr>
              <a:t> توده </a:t>
            </a:r>
            <a:r>
              <a:rPr lang="fa-IR" dirty="0" err="1">
                <a:latin typeface="B Nazanin" pitchFamily="2" charset="-78"/>
                <a:cs typeface="B Nazanin" pitchFamily="2" charset="-78"/>
              </a:rPr>
              <a:t>ضرباندار</a:t>
            </a:r>
            <a:r>
              <a:rPr lang="fa-IR" dirty="0">
                <a:latin typeface="B Nazanin" pitchFamily="2" charset="-78"/>
                <a:cs typeface="B Nazanin" pitchFamily="2" charset="-78"/>
              </a:rPr>
              <a:t> قابل لمس گاهی اوقات در میانه پایین شکم در بیمارانی که آنوریسم </a:t>
            </a:r>
            <a:r>
              <a:rPr lang="fa-IR" dirty="0" err="1">
                <a:latin typeface="B Nazanin" pitchFamily="2" charset="-78"/>
                <a:cs typeface="B Nazanin" pitchFamily="2" charset="-78"/>
              </a:rPr>
              <a:t>آئورت</a:t>
            </a:r>
            <a:r>
              <a:rPr lang="fa-IR" dirty="0">
                <a:latin typeface="B Nazanin" pitchFamily="2" charset="-78"/>
                <a:cs typeface="B Nazanin" pitchFamily="2" charset="-78"/>
              </a:rPr>
              <a:t> دارند</a:t>
            </a:r>
          </a:p>
          <a:p>
            <a:pPr algn="r" rtl="1"/>
            <a:r>
              <a:rPr lang="fa-IR" dirty="0">
                <a:latin typeface="B Nazanin" pitchFamily="2" charset="-78"/>
                <a:cs typeface="B Nazanin" pitchFamily="2" charset="-78"/>
              </a:rPr>
              <a:t>بیمار ممکن است زمانی که برای ایستادن تلاش می کند به زمین بیفتد.</a:t>
            </a:r>
          </a:p>
          <a:p>
            <a:pPr algn="r" rtl="1"/>
            <a:r>
              <a:rPr lang="fa-IR" dirty="0">
                <a:latin typeface="B Nazanin" pitchFamily="2" charset="-78"/>
                <a:cs typeface="B Nazanin" pitchFamily="2" charset="-78"/>
              </a:rPr>
              <a:t> اگر پارگی ایجاد شود با ایست قلبی تنفسی تظاهر می یابد</a:t>
            </a:r>
          </a:p>
          <a:p>
            <a:pPr marL="0" indent="0" algn="r" rtl="1">
              <a:buNone/>
            </a:pPr>
            <a:endParaRPr lang="en-US" dirty="0">
              <a:latin typeface="B Nazanin" pitchFamily="2" charset="-78"/>
              <a:cs typeface="B Nazanin" pitchFamily="2" charset="-78"/>
            </a:endParaRPr>
          </a:p>
          <a:p>
            <a:pPr algn="r" rtl="1">
              <a:buFont typeface="Wingdings" pitchFamily="2" charset="2"/>
              <a:buChar char="v"/>
            </a:pPr>
            <a:r>
              <a:rPr lang="fa-IR" b="1" dirty="0">
                <a:latin typeface="B Nazanin" pitchFamily="2" charset="-78"/>
                <a:cs typeface="B Nazanin" pitchFamily="2" charset="-78"/>
              </a:rPr>
              <a:t>ویژگی های پالس ها را در هر چهار اندام بررسی و مستند کنید. </a:t>
            </a:r>
            <a:endParaRPr lang="en-US" b="1" dirty="0">
              <a:latin typeface="B Nazanin" pitchFamily="2" charset="-78"/>
              <a:cs typeface="B Nazanin" pitchFamily="2" charset="-78"/>
            </a:endParaRPr>
          </a:p>
          <a:p>
            <a:pPr algn="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1916125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769" y="721385"/>
            <a:ext cx="10515600" cy="1325563"/>
          </a:xfrm>
        </p:spPr>
        <p:txBody>
          <a:bodyPr>
            <a:normAutofit fontScale="90000"/>
          </a:bodyPr>
          <a:lstStyle/>
          <a:p>
            <a:pPr algn="r"/>
            <a:r>
              <a:rPr lang="fa-IR" sz="25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  </a:t>
            </a:r>
            <a:r>
              <a:rPr lang="en-US" sz="25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5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r>
              <a:rPr lang="en-US" sz="2500" b="1" kern="0" dirty="0">
                <a:solidFill>
                  <a:srgbClr val="5FCBEF">
                    <a:lumMod val="50000"/>
                  </a:srgbClr>
                </a:solidFill>
                <a:effectLst>
                  <a:outerShdw blurRad="38100" dist="38100" dir="2700000" algn="tl">
                    <a:srgbClr val="000000">
                      <a:alpha val="43137"/>
                    </a:srgbClr>
                  </a:outerShdw>
                </a:effectLst>
                <a:cs typeface="B Titr" panose="00000700000000000000" pitchFamily="2" charset="-78"/>
              </a:rPr>
              <a:t/>
            </a:r>
            <a:br>
              <a:rPr lang="en-US" sz="2500" b="1" kern="0" dirty="0">
                <a:solidFill>
                  <a:srgbClr val="5FCBEF">
                    <a:lumMod val="50000"/>
                  </a:srgbClr>
                </a:solidFill>
                <a:effectLst>
                  <a:outerShdw blurRad="38100" dist="38100" dir="2700000" algn="tl">
                    <a:srgbClr val="000000">
                      <a:alpha val="43137"/>
                    </a:srgbClr>
                  </a:outerShdw>
                </a:effectLst>
                <a:cs typeface="B Titr" panose="00000700000000000000" pitchFamily="2" charset="-78"/>
              </a:rPr>
            </a:br>
            <a:r>
              <a:rPr lang="en-US" sz="2500" dirty="0">
                <a:solidFill>
                  <a:prstClr val="black"/>
                </a:solidFill>
              </a:rPr>
              <a:t/>
            </a:r>
            <a:br>
              <a:rPr lang="en-US" sz="2500" dirty="0">
                <a:solidFill>
                  <a:prstClr val="black"/>
                </a:solidFill>
              </a:rPr>
            </a:br>
            <a:r>
              <a:rPr lang="en-US" sz="2500" dirty="0">
                <a:solidFill>
                  <a:prstClr val="black"/>
                </a:solidFill>
              </a:rPr>
              <a:t/>
            </a:r>
            <a:br>
              <a:rPr lang="en-US" sz="2500" dirty="0">
                <a:solidFill>
                  <a:prstClr val="black"/>
                </a:solidFill>
              </a:rPr>
            </a:br>
            <a:r>
              <a:rPr lang="fa-IR" sz="2500" dirty="0">
                <a:solidFill>
                  <a:prstClr val="black"/>
                </a:solidFill>
              </a:rPr>
              <a:t/>
            </a:r>
            <a:br>
              <a:rPr lang="fa-IR" sz="2500" dirty="0">
                <a:solidFill>
                  <a:prstClr val="black"/>
                </a:solidFill>
              </a:rPr>
            </a:br>
            <a:endParaRPr lang="en-US" dirty="0"/>
          </a:p>
        </p:txBody>
      </p:sp>
      <p:sp>
        <p:nvSpPr>
          <p:cNvPr id="3" name="Rectangle 2"/>
          <p:cNvSpPr/>
          <p:nvPr/>
        </p:nvSpPr>
        <p:spPr>
          <a:xfrm>
            <a:off x="4821382" y="1160636"/>
            <a:ext cx="6776407" cy="4873129"/>
          </a:xfrm>
          <a:prstGeom prst="rect">
            <a:avLst/>
          </a:prstGeom>
        </p:spPr>
        <p:txBody>
          <a:bodyPr wrap="square">
            <a:spAutoFit/>
          </a:bodyPr>
          <a:lstStyle/>
          <a:p>
            <a:pPr lvl="0" algn="r"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شیرخواران (6 ماهه تا 1 سالگی )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algn="r" rtl="1"/>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مشکلات شایع در این دوران شامل موارد زیر است :</a:t>
            </a:r>
          </a:p>
          <a:p>
            <a:pPr algn="r" rtl="1"/>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 تب و تشنج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FC</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اسهال و دهیدراسیون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برونشیولیت،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کروپ</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مننژیت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مسمومیت ها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انسداد راه هوایی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تصادفات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سقوط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r" rtl="1"/>
            <a:endParaRPr lang="en-US" sz="2000" dirty="0"/>
          </a:p>
        </p:txBody>
      </p:sp>
    </p:spTree>
    <p:extLst>
      <p:ext uri="{BB962C8B-B14F-4D97-AF65-F5344CB8AC3E}">
        <p14:creationId xmlns:p14="http://schemas.microsoft.com/office/powerpoint/2010/main" val="9952227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70043D-B420-5945-8D4B-34FA04669817}"/>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آنوریسم و </a:t>
            </a:r>
            <a:r>
              <a:rPr lang="fa-IR" sz="3200" b="1" dirty="0" err="1">
                <a:latin typeface="B Nazanin" pitchFamily="2" charset="-78"/>
                <a:cs typeface="B Titr" panose="00000700000000000000" pitchFamily="2" charset="-78"/>
              </a:rPr>
              <a:t>دیسکسیون</a:t>
            </a:r>
            <a:r>
              <a:rPr lang="fa-IR" sz="3200" b="1" dirty="0">
                <a:latin typeface="B Nazanin" pitchFamily="2" charset="-78"/>
                <a:cs typeface="B Titr" panose="00000700000000000000" pitchFamily="2" charset="-78"/>
              </a:rPr>
              <a:t> </a:t>
            </a:r>
            <a:r>
              <a:rPr lang="fa-IR" sz="3200" b="1" dirty="0" err="1">
                <a:latin typeface="B Nazanin" pitchFamily="2" charset="-78"/>
                <a:cs typeface="B Titr" panose="00000700000000000000" pitchFamily="2" charset="-78"/>
              </a:rPr>
              <a:t>آئورت</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16D24E66-85C5-9849-9D98-3ACE5362215C}"/>
              </a:ext>
            </a:extLst>
          </p:cNvPr>
          <p:cNvSpPr>
            <a:spLocks noGrp="1"/>
          </p:cNvSpPr>
          <p:nvPr>
            <p:ph idx="1"/>
          </p:nvPr>
        </p:nvSpPr>
        <p:spPr/>
        <p:txBody>
          <a:bodyPr>
            <a:normAutofit fontScale="77500" lnSpcReduction="20000"/>
          </a:bodyPr>
          <a:lstStyle/>
          <a:p>
            <a:pPr algn="r" rtl="1">
              <a:buFont typeface="Wingdings" pitchFamily="2" charset="2"/>
              <a:buChar char="v"/>
            </a:pPr>
            <a:r>
              <a:rPr lang="fa-IR" b="1" dirty="0">
                <a:latin typeface="B Nazanin" pitchFamily="2" charset="-78"/>
                <a:cs typeface="B Nazanin" pitchFamily="2" charset="-78"/>
              </a:rPr>
              <a:t>درمان : به اندازه ، محل و شدت بیماری بستگی دارد.</a:t>
            </a:r>
          </a:p>
          <a:p>
            <a:pPr marL="0" indent="0" algn="r" rtl="1">
              <a:buNone/>
            </a:pPr>
            <a:endParaRPr lang="en-US" b="1" dirty="0">
              <a:latin typeface="B Nazanin" pitchFamily="2" charset="-78"/>
              <a:cs typeface="B Nazanin" pitchFamily="2" charset="-78"/>
            </a:endParaRPr>
          </a:p>
          <a:p>
            <a:pPr marL="0" indent="0" algn="r" rtl="1">
              <a:buNone/>
            </a:pPr>
            <a:r>
              <a:rPr lang="fa-IR" b="1" dirty="0">
                <a:latin typeface="B Nazanin" pitchFamily="2" charset="-78"/>
                <a:cs typeface="B Nazanin" pitchFamily="2" charset="-78"/>
              </a:rPr>
              <a:t>اقدامات درمانی در  پیش بیمارستانی شامل :</a:t>
            </a:r>
          </a:p>
          <a:p>
            <a:pPr marL="0" indent="0" algn="r" rtl="1">
              <a:buNone/>
            </a:pPr>
            <a:r>
              <a:rPr lang="fa-IR" dirty="0">
                <a:latin typeface="B Nazanin" pitchFamily="2" charset="-78"/>
                <a:cs typeface="B Nazanin" pitchFamily="2" charset="-78"/>
              </a:rPr>
              <a:t> ارزیابی وضعیت هوشیاری و حفظ </a:t>
            </a:r>
            <a:r>
              <a:rPr lang="en-US" dirty="0">
                <a:cs typeface="B Nazanin" pitchFamily="2" charset="-78"/>
              </a:rPr>
              <a:t>ABC</a:t>
            </a:r>
            <a:r>
              <a:rPr lang="fa-IR" dirty="0">
                <a:cs typeface="B Nazanin" pitchFamily="2" charset="-78"/>
              </a:rPr>
              <a:t> </a:t>
            </a:r>
          </a:p>
          <a:p>
            <a:pPr marL="0" indent="0" algn="r" rtl="1">
              <a:buNone/>
            </a:pPr>
            <a:r>
              <a:rPr lang="fa-IR" dirty="0">
                <a:latin typeface="B Nazanin" pitchFamily="2" charset="-78"/>
                <a:cs typeface="B Nazanin" pitchFamily="2" charset="-78"/>
              </a:rPr>
              <a:t>باز بودن راه هوایی</a:t>
            </a:r>
          </a:p>
          <a:p>
            <a:pPr marL="0" indent="0" algn="r" rtl="1">
              <a:buNone/>
            </a:pPr>
            <a:r>
              <a:rPr lang="fa-IR" dirty="0">
                <a:latin typeface="B Nazanin" pitchFamily="2" charset="-78"/>
                <a:cs typeface="B Nazanin" pitchFamily="2" charset="-78"/>
              </a:rPr>
              <a:t> تجویز اکسیژن با جریان و غلظت بالا </a:t>
            </a:r>
          </a:p>
          <a:p>
            <a:pPr marL="0" indent="0" algn="r" rtl="1">
              <a:buNone/>
            </a:pPr>
            <a:r>
              <a:rPr lang="fa-IR" dirty="0">
                <a:latin typeface="B Nazanin" pitchFamily="2" charset="-78"/>
                <a:cs typeface="B Nazanin" pitchFamily="2" charset="-78"/>
              </a:rPr>
              <a:t>در صورتی که نارسایی یا ایست تنفسی وجود دارد عمل تهویه را با استفاده از </a:t>
            </a:r>
            <a:r>
              <a:rPr lang="en-US" dirty="0">
                <a:cs typeface="B Nazanin" pitchFamily="2" charset="-78"/>
              </a:rPr>
              <a:t>BMV</a:t>
            </a:r>
            <a:r>
              <a:rPr lang="fa-IR" dirty="0">
                <a:latin typeface="B Nazanin" pitchFamily="2" charset="-78"/>
                <a:cs typeface="B Nazanin" pitchFamily="2" charset="-78"/>
              </a:rPr>
              <a:t> شروع کنید. </a:t>
            </a:r>
          </a:p>
          <a:p>
            <a:pPr marL="0" indent="0" algn="r" rtl="1">
              <a:buNone/>
            </a:pPr>
            <a:r>
              <a:rPr lang="fa-IR" dirty="0">
                <a:latin typeface="B Nazanin" pitchFamily="2" charset="-78"/>
                <a:cs typeface="B Nazanin" pitchFamily="2" charset="-78"/>
              </a:rPr>
              <a:t>ارزیابی وضعیت گردش خون</a:t>
            </a:r>
          </a:p>
          <a:p>
            <a:pPr marL="0" indent="0" algn="r" rtl="1">
              <a:buNone/>
            </a:pPr>
            <a:r>
              <a:rPr lang="fa-IR" dirty="0">
                <a:latin typeface="B Nazanin" pitchFamily="2" charset="-78"/>
                <a:cs typeface="B Nazanin" pitchFamily="2" charset="-78"/>
              </a:rPr>
              <a:t>دسترسی به </a:t>
            </a:r>
            <a:r>
              <a:rPr lang="en-US" dirty="0">
                <a:cs typeface="B Nazanin" pitchFamily="2" charset="-78"/>
              </a:rPr>
              <a:t>IV</a:t>
            </a:r>
            <a:r>
              <a:rPr lang="fa-IR" dirty="0">
                <a:latin typeface="B Nazanin" pitchFamily="2" charset="-78"/>
                <a:cs typeface="B Nazanin" pitchFamily="2" charset="-78"/>
              </a:rPr>
              <a:t> </a:t>
            </a:r>
          </a:p>
          <a:p>
            <a:pPr marL="0" indent="0" algn="r" rtl="1">
              <a:buNone/>
            </a:pPr>
            <a:r>
              <a:rPr lang="fa-IR" dirty="0">
                <a:latin typeface="B Nazanin" pitchFamily="2" charset="-78"/>
                <a:cs typeface="B Nazanin" pitchFamily="2" charset="-78"/>
              </a:rPr>
              <a:t>محلول های </a:t>
            </a:r>
            <a:r>
              <a:rPr lang="fa-IR" u="sng" dirty="0" err="1">
                <a:latin typeface="B Nazanin" pitchFamily="2" charset="-78"/>
                <a:cs typeface="B Nazanin" pitchFamily="2" charset="-78"/>
              </a:rPr>
              <a:t>کریستالوئیدی</a:t>
            </a:r>
            <a:r>
              <a:rPr lang="fa-IR" u="sng" dirty="0">
                <a:latin typeface="B Nazanin" pitchFamily="2" charset="-78"/>
                <a:cs typeface="B Nazanin" pitchFamily="2" charset="-78"/>
              </a:rPr>
              <a:t> </a:t>
            </a:r>
            <a:r>
              <a:rPr lang="fa-IR" u="sng" dirty="0" err="1">
                <a:latin typeface="B Nazanin" pitchFamily="2" charset="-78"/>
                <a:cs typeface="B Nazanin" pitchFamily="2" charset="-78"/>
              </a:rPr>
              <a:t>ایزوتونیک</a:t>
            </a:r>
            <a:r>
              <a:rPr lang="fa-IR" u="sng" dirty="0">
                <a:latin typeface="B Nazanin" pitchFamily="2" charset="-78"/>
                <a:cs typeface="B Nazanin" pitchFamily="2" charset="-78"/>
              </a:rPr>
              <a:t> </a:t>
            </a:r>
            <a:r>
              <a:rPr lang="fa-IR" dirty="0">
                <a:latin typeface="B Nazanin" pitchFamily="2" charset="-78"/>
                <a:cs typeface="B Nazanin" pitchFamily="2" charset="-78"/>
              </a:rPr>
              <a:t>را بر اساس پروتکل و با احتیاط تزریق کنید </a:t>
            </a:r>
          </a:p>
          <a:p>
            <a:pPr marL="0" indent="0" algn="r" rtl="1">
              <a:buNone/>
            </a:pPr>
            <a:r>
              <a:rPr lang="fa-IR" dirty="0">
                <a:latin typeface="B Nazanin" pitchFamily="2" charset="-78"/>
                <a:cs typeface="B Nazanin" pitchFamily="2" charset="-78"/>
              </a:rPr>
              <a:t>با دقت به صدا های تنفس و علائم حیاتی برای نشانه های مایعات </a:t>
            </a:r>
            <a:r>
              <a:rPr lang="fa-IR" dirty="0" err="1">
                <a:latin typeface="B Nazanin" pitchFamily="2" charset="-78"/>
                <a:cs typeface="B Nazanin" pitchFamily="2" charset="-78"/>
              </a:rPr>
              <a:t>اورلود</a:t>
            </a:r>
            <a:r>
              <a:rPr lang="fa-IR" dirty="0">
                <a:latin typeface="B Nazanin" pitchFamily="2" charset="-78"/>
                <a:cs typeface="B Nazanin" pitchFamily="2" charset="-78"/>
              </a:rPr>
              <a:t> نظارت داشته باشید</a:t>
            </a:r>
          </a:p>
          <a:p>
            <a:pPr marL="0" indent="0" algn="r" rtl="1">
              <a:buNone/>
            </a:pPr>
            <a:r>
              <a:rPr lang="fa-IR" dirty="0">
                <a:latin typeface="B Nazanin" pitchFamily="2" charset="-78"/>
                <a:cs typeface="B Nazanin" pitchFamily="2" charset="-78"/>
              </a:rPr>
              <a:t> انتقال سریع به مرکز درمانی مناسب</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94461958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D0B762-A0A6-3741-B538-DA4A0E2F5C48}"/>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هایپرتانسیون</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118D048A-90F9-7C41-8126-C6533E76C369}"/>
              </a:ext>
            </a:extLst>
          </p:cNvPr>
          <p:cNvSpPr>
            <a:spLocks noGrp="1"/>
          </p:cNvSpPr>
          <p:nvPr>
            <p:ph idx="1"/>
          </p:nvPr>
        </p:nvSpPr>
        <p:spPr/>
        <p:txBody>
          <a:bodyPr>
            <a:normAutofit fontScale="77500" lnSpcReduction="20000"/>
          </a:bodyPr>
          <a:lstStyle/>
          <a:p>
            <a:pPr algn="r" rtl="1"/>
            <a:r>
              <a:rPr lang="fa-IR" dirty="0">
                <a:latin typeface="B Nazanin" pitchFamily="2" charset="-78"/>
                <a:cs typeface="B Nazanin" pitchFamily="2" charset="-78"/>
              </a:rPr>
              <a:t>فشار خون بالا یکی از مهمترین عوامل خطر  بروز بیماری های  قلبی عروقی در سالمندان است.</a:t>
            </a:r>
          </a:p>
          <a:p>
            <a:pPr algn="r" rtl="1"/>
            <a:r>
              <a:rPr lang="fa-IR" dirty="0">
                <a:latin typeface="B Nazanin" pitchFamily="2" charset="-78"/>
                <a:cs typeface="B Nazanin" pitchFamily="2" charset="-78"/>
              </a:rPr>
              <a:t>  شایعترین عامل بروز نارسائی قلبی، سکته های مغزی و ایجاد نارسائی کلیه هم محسوب می شود.</a:t>
            </a:r>
            <a:endParaRPr lang="en-US" dirty="0">
              <a:latin typeface="B Nazanin" pitchFamily="2" charset="-78"/>
              <a:cs typeface="B Nazanin" pitchFamily="2" charset="-78"/>
            </a:endParaRPr>
          </a:p>
          <a:p>
            <a:pPr algn="r" rtl="1"/>
            <a:r>
              <a:rPr lang="fa-IR" dirty="0">
                <a:latin typeface="B Nazanin" pitchFamily="2" charset="-78"/>
                <a:cs typeface="B Nazanin" pitchFamily="2" charset="-78"/>
              </a:rPr>
              <a:t>در مردان مبتلا به </a:t>
            </a:r>
            <a:r>
              <a:rPr lang="fa-IR" dirty="0" err="1">
                <a:latin typeface="B Nazanin" pitchFamily="2" charset="-78"/>
                <a:cs typeface="B Nazanin" pitchFamily="2" charset="-78"/>
              </a:rPr>
              <a:t>هیپر</a:t>
            </a:r>
            <a:r>
              <a:rPr lang="fa-IR" dirty="0">
                <a:latin typeface="B Nazanin" pitchFamily="2" charset="-78"/>
                <a:cs typeface="B Nazanin" pitchFamily="2" charset="-78"/>
              </a:rPr>
              <a:t> </a:t>
            </a:r>
            <a:r>
              <a:rPr lang="fa-IR" dirty="0" err="1">
                <a:latin typeface="B Nazanin" pitchFamily="2" charset="-78"/>
                <a:cs typeface="B Nazanin" pitchFamily="2" charset="-78"/>
              </a:rPr>
              <a:t>تانسیون</a:t>
            </a:r>
            <a:r>
              <a:rPr lang="fa-IR" dirty="0">
                <a:latin typeface="B Nazanin" pitchFamily="2" charset="-78"/>
                <a:cs typeface="B Nazanin" pitchFamily="2" charset="-78"/>
              </a:rPr>
              <a:t> بیش از 160 بر روی 90 میلی متر جیوه خطر مرگ و میر تقریبا دو برابر می شود</a:t>
            </a:r>
          </a:p>
          <a:p>
            <a:pPr algn="r" rtl="1"/>
            <a:r>
              <a:rPr lang="fa-IR" dirty="0">
                <a:latin typeface="B Nazanin" pitchFamily="2" charset="-78"/>
                <a:cs typeface="B Nazanin" pitchFamily="2" charset="-78"/>
              </a:rPr>
              <a:t> میزان بروز </a:t>
            </a:r>
            <a:r>
              <a:rPr lang="fa-IR" dirty="0" err="1">
                <a:latin typeface="B Nazanin" pitchFamily="2" charset="-78"/>
                <a:cs typeface="B Nazanin" pitchFamily="2" charset="-78"/>
              </a:rPr>
              <a:t>هیپرتانسیون</a:t>
            </a:r>
            <a:r>
              <a:rPr lang="fa-IR" dirty="0">
                <a:latin typeface="B Nazanin" pitchFamily="2" charset="-78"/>
                <a:cs typeface="B Nazanin" pitchFamily="2" charset="-78"/>
              </a:rPr>
              <a:t> با بروز </a:t>
            </a:r>
            <a:r>
              <a:rPr lang="fa-IR" dirty="0" err="1">
                <a:latin typeface="B Nazanin" pitchFamily="2" charset="-78"/>
                <a:cs typeface="B Nazanin" pitchFamily="2" charset="-78"/>
              </a:rPr>
              <a:t>اترو</a:t>
            </a:r>
            <a:r>
              <a:rPr lang="fa-IR" dirty="0">
                <a:latin typeface="B Nazanin" pitchFamily="2" charset="-78"/>
                <a:cs typeface="B Nazanin" pitchFamily="2" charset="-78"/>
              </a:rPr>
              <a:t> اسکلروز بالا می رود که در بین افراد مسن نسبت به سایر رده های سنی شایع تر است.</a:t>
            </a:r>
            <a:endParaRPr lang="en-US" dirty="0">
              <a:latin typeface="B Nazanin" pitchFamily="2" charset="-78"/>
              <a:cs typeface="B Nazanin" pitchFamily="2" charset="-78"/>
            </a:endParaRPr>
          </a:p>
          <a:p>
            <a:pPr marL="0" indent="0" algn="r" rtl="1">
              <a:buNone/>
            </a:pPr>
            <a:r>
              <a:rPr lang="fa-IR" b="1" dirty="0">
                <a:latin typeface="B Nazanin" pitchFamily="2" charset="-78"/>
                <a:cs typeface="B Nazanin" pitchFamily="2" charset="-78"/>
              </a:rPr>
              <a:t>تظاهرات بالینی هایپرتانسیون در سالمندان : </a:t>
            </a:r>
            <a:endParaRPr lang="en-US" dirty="0">
              <a:latin typeface="B Nazanin" pitchFamily="2" charset="-78"/>
              <a:cs typeface="B Nazanin" pitchFamily="2" charset="-78"/>
            </a:endParaRPr>
          </a:p>
          <a:p>
            <a:pPr lvl="0" algn="r" rtl="1">
              <a:buFont typeface="Wingdings" pitchFamily="2" charset="2"/>
              <a:buChar char="ü"/>
            </a:pPr>
            <a:r>
              <a:rPr lang="fa-IR" dirty="0">
                <a:latin typeface="B Nazanin" pitchFamily="2" charset="-78"/>
                <a:cs typeface="B Nazanin" pitchFamily="2" charset="-78"/>
              </a:rPr>
              <a:t>سردرد</a:t>
            </a:r>
            <a:r>
              <a:rPr lang="fa-IR" b="1" dirty="0">
                <a:latin typeface="B Nazanin" pitchFamily="2" charset="-78"/>
                <a:cs typeface="B Nazanin" pitchFamily="2" charset="-78"/>
              </a:rPr>
              <a:t> </a:t>
            </a:r>
            <a:r>
              <a:rPr lang="fa-IR" dirty="0">
                <a:latin typeface="B Nazanin" pitchFamily="2" charset="-78"/>
                <a:cs typeface="B Nazanin" pitchFamily="2" charset="-78"/>
              </a:rPr>
              <a:t>(معمولا صبحگاهی)</a:t>
            </a:r>
            <a:endParaRPr lang="en-US" dirty="0">
              <a:latin typeface="B Nazanin" pitchFamily="2" charset="-78"/>
              <a:cs typeface="B Nazanin" pitchFamily="2" charset="-78"/>
            </a:endParaRPr>
          </a:p>
          <a:p>
            <a:pPr lvl="0" algn="r" rtl="1">
              <a:buFont typeface="Wingdings" pitchFamily="2" charset="2"/>
              <a:buChar char="ü"/>
            </a:pPr>
            <a:r>
              <a:rPr lang="fa-IR" dirty="0">
                <a:latin typeface="B Nazanin" pitchFamily="2" charset="-78"/>
                <a:cs typeface="B Nazanin" pitchFamily="2" charset="-78"/>
              </a:rPr>
              <a:t> سرگیجه  </a:t>
            </a:r>
            <a:endParaRPr lang="en-US" dirty="0">
              <a:latin typeface="B Nazanin" pitchFamily="2" charset="-78"/>
              <a:cs typeface="B Nazanin" pitchFamily="2" charset="-78"/>
            </a:endParaRPr>
          </a:p>
          <a:p>
            <a:pPr lvl="0" algn="r" rtl="1">
              <a:buFont typeface="Wingdings" pitchFamily="2" charset="2"/>
              <a:buChar char="ü"/>
            </a:pPr>
            <a:r>
              <a:rPr lang="fa-IR" dirty="0">
                <a:latin typeface="B Nazanin" pitchFamily="2" charset="-78"/>
                <a:cs typeface="B Nazanin" pitchFamily="2" charset="-78"/>
              </a:rPr>
              <a:t> تاری دید </a:t>
            </a:r>
            <a:endParaRPr lang="en-US" dirty="0">
              <a:latin typeface="B Nazanin" pitchFamily="2" charset="-78"/>
              <a:cs typeface="B Nazanin" pitchFamily="2" charset="-78"/>
            </a:endParaRPr>
          </a:p>
          <a:p>
            <a:pPr lvl="0" algn="r" rtl="1">
              <a:buFont typeface="Wingdings" pitchFamily="2" charset="2"/>
              <a:buChar char="ü"/>
            </a:pPr>
            <a:r>
              <a:rPr lang="fa-IR" dirty="0">
                <a:latin typeface="B Nazanin" pitchFamily="2" charset="-78"/>
                <a:cs typeface="B Nazanin" pitchFamily="2" charset="-78"/>
              </a:rPr>
              <a:t>تهوع ،استفراغ</a:t>
            </a:r>
            <a:endParaRPr lang="en-US" dirty="0">
              <a:latin typeface="B Nazanin" pitchFamily="2" charset="-78"/>
              <a:cs typeface="B Nazanin" pitchFamily="2" charset="-78"/>
            </a:endParaRPr>
          </a:p>
          <a:p>
            <a:pPr lvl="0" algn="r" rtl="1">
              <a:buFont typeface="Wingdings" pitchFamily="2" charset="2"/>
              <a:buChar char="ü"/>
            </a:pPr>
            <a:r>
              <a:rPr lang="en-US" b="1" dirty="0">
                <a:latin typeface="B Nazanin" pitchFamily="2" charset="-78"/>
                <a:cs typeface="B Nazanin" pitchFamily="2" charset="-78"/>
              </a:rPr>
              <a:t> </a:t>
            </a:r>
            <a:r>
              <a:rPr lang="fa-IR" dirty="0" err="1">
                <a:latin typeface="B Nazanin" pitchFamily="2" charset="-78"/>
                <a:cs typeface="B Nazanin" pitchFamily="2" charset="-78"/>
              </a:rPr>
              <a:t>اپیستاکسی</a:t>
            </a:r>
            <a:endParaRPr lang="en-US" dirty="0">
              <a:latin typeface="B Nazanin" pitchFamily="2" charset="-78"/>
              <a:cs typeface="B Nazanin" pitchFamily="2" charset="-78"/>
            </a:endParaRPr>
          </a:p>
          <a:p>
            <a:pPr lvl="0" algn="r" rtl="1">
              <a:buFont typeface="Wingdings" pitchFamily="2" charset="2"/>
              <a:buChar char="ü"/>
            </a:pPr>
            <a:r>
              <a:rPr lang="fa-IR" dirty="0">
                <a:latin typeface="B Nazanin" pitchFamily="2" charset="-78"/>
                <a:cs typeface="B Nazanin" pitchFamily="2" charset="-78"/>
              </a:rPr>
              <a:t>لرزش خفیف و ...</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5394241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9068E6-448C-0A49-AB6A-59268711CA50}"/>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هایپرتانسیون</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51F42899-5C47-464B-9D72-CBF89EE2EC9A}"/>
              </a:ext>
            </a:extLst>
          </p:cNvPr>
          <p:cNvSpPr>
            <a:spLocks noGrp="1"/>
          </p:cNvSpPr>
          <p:nvPr>
            <p:ph idx="1"/>
          </p:nvPr>
        </p:nvSpPr>
        <p:spPr/>
        <p:txBody>
          <a:bodyPr>
            <a:normAutofit fontScale="92500"/>
          </a:bodyPr>
          <a:lstStyle/>
          <a:p>
            <a:pPr marL="0" indent="0" algn="r" rtl="1">
              <a:buNone/>
            </a:pPr>
            <a:r>
              <a:rPr lang="fa-IR" b="1" dirty="0">
                <a:latin typeface="B Nazanin" pitchFamily="2" charset="-78"/>
                <a:cs typeface="B Nazanin" pitchFamily="2" charset="-78"/>
              </a:rPr>
              <a:t>استراتژی پیشگیری از </a:t>
            </a:r>
            <a:r>
              <a:rPr lang="fa-IR" b="1" dirty="0" err="1">
                <a:latin typeface="B Nazanin" pitchFamily="2" charset="-78"/>
                <a:cs typeface="B Nazanin" pitchFamily="2" charset="-78"/>
              </a:rPr>
              <a:t>هیپرتانسیون</a:t>
            </a:r>
            <a:r>
              <a:rPr lang="fa-IR" b="1" dirty="0">
                <a:latin typeface="B Nazanin" pitchFamily="2" charset="-78"/>
                <a:cs typeface="B Nazanin" pitchFamily="2" charset="-78"/>
              </a:rPr>
              <a:t> در سالمندان شامل:</a:t>
            </a:r>
          </a:p>
          <a:p>
            <a:pPr algn="r" rtl="1"/>
            <a:r>
              <a:rPr lang="fa-IR" dirty="0">
                <a:latin typeface="B Nazanin" pitchFamily="2" charset="-78"/>
                <a:cs typeface="B Nazanin" pitchFamily="2" charset="-78"/>
              </a:rPr>
              <a:t> اصلاح رژیم غذایی</a:t>
            </a:r>
          </a:p>
          <a:p>
            <a:pPr algn="r" rtl="1"/>
            <a:r>
              <a:rPr lang="fa-IR" dirty="0">
                <a:latin typeface="B Nazanin" pitchFamily="2" charset="-78"/>
                <a:cs typeface="B Nazanin" pitchFamily="2" charset="-78"/>
              </a:rPr>
              <a:t> ورزش</a:t>
            </a:r>
          </a:p>
          <a:p>
            <a:pPr algn="r" rtl="1"/>
            <a:r>
              <a:rPr lang="fa-IR" dirty="0">
                <a:latin typeface="B Nazanin" pitchFamily="2" charset="-78"/>
                <a:cs typeface="B Nazanin" pitchFamily="2" charset="-78"/>
              </a:rPr>
              <a:t>ترک سیگار</a:t>
            </a:r>
          </a:p>
          <a:p>
            <a:pPr algn="r" rtl="1"/>
            <a:r>
              <a:rPr lang="fa-IR" dirty="0">
                <a:latin typeface="B Nazanin" pitchFamily="2" charset="-78"/>
                <a:cs typeface="B Nazanin" pitchFamily="2" charset="-78"/>
              </a:rPr>
              <a:t> مصرف و تحمل داروها </a:t>
            </a:r>
            <a:endParaRPr lang="en-US" dirty="0">
              <a:latin typeface="B Nazanin" pitchFamily="2" charset="-78"/>
              <a:cs typeface="B Nazanin" pitchFamily="2" charset="-78"/>
            </a:endParaRPr>
          </a:p>
          <a:p>
            <a:pPr marL="0" indent="0" algn="r" rtl="1">
              <a:buNone/>
            </a:pPr>
            <a:r>
              <a:rPr lang="fa-IR" b="1" dirty="0">
                <a:latin typeface="B Nazanin" pitchFamily="2" charset="-78"/>
                <a:cs typeface="B Nazanin" pitchFamily="2" charset="-78"/>
              </a:rPr>
              <a:t>دارو درمانی در </a:t>
            </a:r>
            <a:r>
              <a:rPr lang="fa-IR" b="1" dirty="0" err="1">
                <a:latin typeface="B Nazanin" pitchFamily="2" charset="-78"/>
                <a:cs typeface="B Nazanin" pitchFamily="2" charset="-78"/>
              </a:rPr>
              <a:t>هایپرتانسیون</a:t>
            </a:r>
            <a:r>
              <a:rPr lang="fa-IR" b="1" dirty="0">
                <a:latin typeface="B Nazanin" pitchFamily="2" charset="-78"/>
                <a:cs typeface="B Nazanin" pitchFamily="2" charset="-78"/>
              </a:rPr>
              <a:t> شامل:</a:t>
            </a:r>
          </a:p>
          <a:p>
            <a:pPr algn="r" rtl="1"/>
            <a:r>
              <a:rPr lang="fa-IR" dirty="0">
                <a:latin typeface="B Nazanin" pitchFamily="2" charset="-78"/>
                <a:cs typeface="B Nazanin" pitchFamily="2" charset="-78"/>
              </a:rPr>
              <a:t>اغلب بتا </a:t>
            </a:r>
            <a:r>
              <a:rPr lang="fa-IR" dirty="0" err="1">
                <a:latin typeface="B Nazanin" pitchFamily="2" charset="-78"/>
                <a:cs typeface="B Nazanin" pitchFamily="2" charset="-78"/>
              </a:rPr>
              <a:t>بلوکرها</a:t>
            </a:r>
            <a:r>
              <a:rPr lang="fa-IR" dirty="0">
                <a:latin typeface="B Nazanin" pitchFamily="2" charset="-78"/>
                <a:cs typeface="B Nazanin" pitchFamily="2" charset="-78"/>
              </a:rPr>
              <a:t> است که در انسداد مزمن ریوی، آسم یا بلوک قلبی بیش از درجه یک ممنوع است. </a:t>
            </a:r>
          </a:p>
          <a:p>
            <a:pPr algn="r" rtl="1"/>
            <a:r>
              <a:rPr lang="fa-IR" dirty="0">
                <a:latin typeface="B Nazanin" pitchFamily="2" charset="-78"/>
                <a:cs typeface="B Nazanin" pitchFamily="2" charset="-78"/>
              </a:rPr>
              <a:t>مصرف </a:t>
            </a:r>
            <a:r>
              <a:rPr lang="fa-IR" dirty="0" err="1">
                <a:latin typeface="B Nazanin" pitchFamily="2" charset="-78"/>
                <a:cs typeface="B Nazanin" pitchFamily="2" charset="-78"/>
              </a:rPr>
              <a:t>دیورتیک</a:t>
            </a:r>
            <a:r>
              <a:rPr lang="fa-IR" dirty="0">
                <a:latin typeface="B Nazanin" pitchFamily="2" charset="-78"/>
                <a:cs typeface="B Nazanin" pitchFamily="2" charset="-78"/>
              </a:rPr>
              <a:t> ها باید در مصرف همزمان با </a:t>
            </a:r>
            <a:r>
              <a:rPr lang="fa-IR" dirty="0" err="1">
                <a:latin typeface="B Nazanin" pitchFamily="2" charset="-78"/>
                <a:cs typeface="B Nazanin" pitchFamily="2" charset="-78"/>
              </a:rPr>
              <a:t>دیژیتال</a:t>
            </a:r>
            <a:r>
              <a:rPr lang="fa-IR" dirty="0">
                <a:latin typeface="B Nazanin" pitchFamily="2" charset="-78"/>
                <a:cs typeface="B Nazanin" pitchFamily="2" charset="-78"/>
              </a:rPr>
              <a:t> ها با احتیاط انجام شود.</a:t>
            </a:r>
          </a:p>
          <a:p>
            <a:pPr algn="r" rtl="1"/>
            <a:r>
              <a:rPr lang="fa-IR" dirty="0">
                <a:latin typeface="B Nazanin" pitchFamily="2" charset="-78"/>
                <a:cs typeface="B Nazanin" pitchFamily="2" charset="-78"/>
              </a:rPr>
              <a:t> سایر داروهای ضد فشان خون</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37751852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70FB05-BBE4-E245-9ACF-0BBCF26DEE80}"/>
              </a:ext>
            </a:extLst>
          </p:cNvPr>
          <p:cNvSpPr>
            <a:spLocks noGrp="1"/>
          </p:cNvSpPr>
          <p:nvPr>
            <p:ph type="title"/>
          </p:nvPr>
        </p:nvSpPr>
        <p:spPr>
          <a:xfrm>
            <a:off x="838200" y="365125"/>
            <a:ext cx="10515600" cy="1325563"/>
          </a:xfrm>
        </p:spPr>
        <p:txBody>
          <a:bodyPr>
            <a:normAutofit/>
          </a:bodyPr>
          <a:lstStyle/>
          <a:p>
            <a:pPr algn="ctr" rtl="1"/>
            <a:r>
              <a:rPr lang="fa-IR" sz="3200" b="1" dirty="0">
                <a:latin typeface="B Nazanin" pitchFamily="2" charset="-78"/>
                <a:cs typeface="B Titr" panose="00000700000000000000" pitchFamily="2" charset="-78"/>
              </a:rPr>
              <a:t>سنکوپ</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5DFCC2D3-46FE-D342-A67A-EE55DD181DA2}"/>
              </a:ext>
            </a:extLst>
          </p:cNvPr>
          <p:cNvSpPr>
            <a:spLocks noGrp="1"/>
          </p:cNvSpPr>
          <p:nvPr>
            <p:ph idx="1"/>
          </p:nvPr>
        </p:nvSpPr>
        <p:spPr/>
        <p:txBody>
          <a:bodyPr>
            <a:normAutofit fontScale="85000" lnSpcReduction="20000"/>
          </a:bodyPr>
          <a:lstStyle/>
          <a:p>
            <a:pPr algn="r" rtl="1"/>
            <a:r>
              <a:rPr lang="ar-SA" sz="2400" dirty="0" err="1">
                <a:latin typeface="B Nazanin" pitchFamily="2" charset="-78"/>
                <a:cs typeface="B Nazanin" pitchFamily="2" charset="-78"/>
              </a:rPr>
              <a:t>سنکوپ</a:t>
            </a:r>
            <a:r>
              <a:rPr lang="ar-SA" sz="2400" dirty="0">
                <a:latin typeface="B Nazanin" pitchFamily="2" charset="-78"/>
                <a:cs typeface="B Nazanin" pitchFamily="2" charset="-78"/>
              </a:rPr>
              <a:t> </a:t>
            </a:r>
            <a:r>
              <a:rPr lang="fa-IR" sz="2400" dirty="0">
                <a:latin typeface="B Nazanin" pitchFamily="2" charset="-78"/>
                <a:cs typeface="B Nazanin" pitchFamily="2" charset="-78"/>
              </a:rPr>
              <a:t>فقدان هوشیاری ناشی از فقدان موقت جریان خون مغزی و محرومیت مغز از اکسیژن به مدت کوتاه است.</a:t>
            </a:r>
          </a:p>
          <a:p>
            <a:pPr algn="r" rtl="1"/>
            <a:r>
              <a:rPr lang="fa-IR" sz="2400" dirty="0">
                <a:latin typeface="B Nazanin" pitchFamily="2" charset="-78"/>
                <a:cs typeface="B Nazanin" pitchFamily="2" charset="-78"/>
              </a:rPr>
              <a:t> </a:t>
            </a:r>
            <a:r>
              <a:rPr lang="ar-SA" sz="2400" dirty="0" err="1">
                <a:latin typeface="B Nazanin" pitchFamily="2" charset="-78"/>
                <a:cs typeface="B Nazanin" pitchFamily="2" charset="-78"/>
              </a:rPr>
              <a:t>بازگشت</a:t>
            </a:r>
            <a:r>
              <a:rPr lang="ar-SA" sz="2400" dirty="0">
                <a:latin typeface="B Nazanin" pitchFamily="2" charset="-78"/>
                <a:cs typeface="B Nazanin" pitchFamily="2" charset="-78"/>
              </a:rPr>
              <a:t> </a:t>
            </a:r>
            <a:r>
              <a:rPr lang="ar-SA" sz="2400" dirty="0" err="1">
                <a:latin typeface="B Nazanin" pitchFamily="2" charset="-78"/>
                <a:cs typeface="B Nazanin" pitchFamily="2" charset="-78"/>
              </a:rPr>
              <a:t>سریع</a:t>
            </a:r>
            <a:r>
              <a:rPr lang="ar-SA" sz="2400" dirty="0">
                <a:latin typeface="B Nazanin" pitchFamily="2" charset="-78"/>
                <a:cs typeface="B Nazanin" pitchFamily="2" charset="-78"/>
              </a:rPr>
              <a:t> </a:t>
            </a:r>
            <a:r>
              <a:rPr lang="ar-SA" sz="2400" dirty="0" err="1">
                <a:latin typeface="B Nazanin" pitchFamily="2" charset="-78"/>
                <a:cs typeface="B Nazanin" pitchFamily="2" charset="-78"/>
              </a:rPr>
              <a:t>هوشیاری</a:t>
            </a:r>
            <a:r>
              <a:rPr lang="ar-SA" sz="2400" dirty="0">
                <a:latin typeface="B Nazanin" pitchFamily="2" charset="-78"/>
                <a:cs typeface="B Nazanin" pitchFamily="2" charset="-78"/>
              </a:rPr>
              <a:t> </a:t>
            </a:r>
            <a:r>
              <a:rPr lang="ar-SA" sz="2400" dirty="0" err="1">
                <a:latin typeface="B Nazanin" pitchFamily="2" charset="-78"/>
                <a:cs typeface="B Nazanin" pitchFamily="2" charset="-78"/>
              </a:rPr>
              <a:t>باید</a:t>
            </a:r>
            <a:r>
              <a:rPr lang="ar-SA" sz="2400" dirty="0">
                <a:latin typeface="B Nazanin" pitchFamily="2" charset="-78"/>
                <a:cs typeface="B Nazanin" pitchFamily="2" charset="-78"/>
              </a:rPr>
              <a:t> </a:t>
            </a:r>
            <a:r>
              <a:rPr lang="ar-SA" sz="2400" dirty="0" err="1">
                <a:latin typeface="B Nazanin" pitchFamily="2" charset="-78"/>
                <a:cs typeface="B Nazanin" pitchFamily="2" charset="-78"/>
              </a:rPr>
              <a:t>کمتر</a:t>
            </a:r>
            <a:r>
              <a:rPr lang="ar-SA" sz="2400" dirty="0">
                <a:latin typeface="B Nazanin" pitchFamily="2" charset="-78"/>
                <a:cs typeface="B Nazanin" pitchFamily="2" charset="-78"/>
              </a:rPr>
              <a:t> از </a:t>
            </a:r>
            <a:r>
              <a:rPr lang="ar-SA" sz="2400" dirty="0" err="1">
                <a:latin typeface="B Nazanin" pitchFamily="2" charset="-78"/>
                <a:cs typeface="B Nazanin" pitchFamily="2" charset="-78"/>
              </a:rPr>
              <a:t>یک</a:t>
            </a:r>
            <a:r>
              <a:rPr lang="ar-SA" sz="2400" dirty="0">
                <a:latin typeface="B Nazanin" pitchFamily="2" charset="-78"/>
                <a:cs typeface="B Nazanin" pitchFamily="2" charset="-78"/>
              </a:rPr>
              <a:t> </a:t>
            </a:r>
            <a:r>
              <a:rPr lang="ar-SA" sz="2400" dirty="0" err="1">
                <a:latin typeface="B Nazanin" pitchFamily="2" charset="-78"/>
                <a:cs typeface="B Nazanin" pitchFamily="2" charset="-78"/>
              </a:rPr>
              <a:t>دقیقه</a:t>
            </a:r>
            <a:r>
              <a:rPr lang="ar-SA" sz="2400" dirty="0">
                <a:latin typeface="B Nazanin" pitchFamily="2" charset="-78"/>
                <a:cs typeface="B Nazanin" pitchFamily="2" charset="-78"/>
              </a:rPr>
              <a:t> انجام شود </a:t>
            </a:r>
            <a:r>
              <a:rPr lang="ar-SA" sz="2400" dirty="0" err="1">
                <a:latin typeface="B Nazanin" pitchFamily="2" charset="-78"/>
                <a:cs typeface="B Nazanin" pitchFamily="2" charset="-78"/>
              </a:rPr>
              <a:t>واگر</a:t>
            </a:r>
            <a:r>
              <a:rPr lang="ar-SA" sz="2400" dirty="0">
                <a:latin typeface="B Nazanin" pitchFamily="2" charset="-78"/>
                <a:cs typeface="B Nazanin" pitchFamily="2" charset="-78"/>
              </a:rPr>
              <a:t> </a:t>
            </a:r>
            <a:r>
              <a:rPr lang="ar-SA" sz="2400" dirty="0" err="1">
                <a:latin typeface="B Nazanin" pitchFamily="2" charset="-78"/>
                <a:cs typeface="B Nazanin" pitchFamily="2" charset="-78"/>
              </a:rPr>
              <a:t>بیماربه</a:t>
            </a:r>
            <a:r>
              <a:rPr lang="ar-SA" sz="2400" dirty="0">
                <a:latin typeface="B Nazanin" pitchFamily="2" charset="-78"/>
                <a:cs typeface="B Nazanin" pitchFamily="2" charset="-78"/>
              </a:rPr>
              <a:t> طور </a:t>
            </a:r>
            <a:r>
              <a:rPr lang="ar-SA" sz="2400" dirty="0" err="1">
                <a:latin typeface="B Nazanin" pitchFamily="2" charset="-78"/>
                <a:cs typeface="B Nazanin" pitchFamily="2" charset="-78"/>
              </a:rPr>
              <a:t>خودبخودی</a:t>
            </a:r>
            <a:r>
              <a:rPr lang="ar-SA" sz="2400" dirty="0">
                <a:latin typeface="B Nazanin" pitchFamily="2" charset="-78"/>
                <a:cs typeface="B Nazanin" pitchFamily="2" charset="-78"/>
              </a:rPr>
              <a:t> </a:t>
            </a:r>
            <a:r>
              <a:rPr lang="ar-SA" sz="2400" dirty="0" err="1">
                <a:latin typeface="B Nazanin" pitchFamily="2" charset="-78"/>
                <a:cs typeface="B Nazanin" pitchFamily="2" charset="-78"/>
              </a:rPr>
              <a:t>هوشیاری</a:t>
            </a:r>
            <a:r>
              <a:rPr lang="ar-SA" sz="2400" dirty="0">
                <a:latin typeface="B Nazanin" pitchFamily="2" charset="-78"/>
                <a:cs typeface="B Nazanin" pitchFamily="2" charset="-78"/>
              </a:rPr>
              <a:t> خود </a:t>
            </a:r>
            <a:r>
              <a:rPr lang="ar-SA" sz="2400" dirty="0" err="1">
                <a:latin typeface="B Nazanin" pitchFamily="2" charset="-78"/>
                <a:cs typeface="B Nazanin" pitchFamily="2" charset="-78"/>
              </a:rPr>
              <a:t>رادر</a:t>
            </a:r>
            <a:r>
              <a:rPr lang="ar-SA" sz="2400" dirty="0">
                <a:latin typeface="B Nazanin" pitchFamily="2" charset="-78"/>
                <a:cs typeface="B Nazanin" pitchFamily="2" charset="-78"/>
              </a:rPr>
              <a:t> عرض </a:t>
            </a:r>
            <a:r>
              <a:rPr lang="ar-SA" sz="2400" dirty="0" err="1">
                <a:latin typeface="B Nazanin" pitchFamily="2" charset="-78"/>
                <a:cs typeface="B Nazanin" pitchFamily="2" charset="-78"/>
              </a:rPr>
              <a:t>چند</a:t>
            </a:r>
            <a:r>
              <a:rPr lang="ar-SA" sz="2400" dirty="0">
                <a:latin typeface="B Nazanin" pitchFamily="2" charset="-78"/>
                <a:cs typeface="B Nazanin" pitchFamily="2" charset="-78"/>
              </a:rPr>
              <a:t> لحظه بدست </a:t>
            </a:r>
            <a:r>
              <a:rPr lang="ar-SA" sz="2400" dirty="0" err="1">
                <a:latin typeface="B Nazanin" pitchFamily="2" charset="-78"/>
                <a:cs typeface="B Nazanin" pitchFamily="2" charset="-78"/>
              </a:rPr>
              <a:t>نیاورد</a:t>
            </a:r>
            <a:r>
              <a:rPr lang="ar-SA" sz="2400" dirty="0">
                <a:latin typeface="B Nazanin" pitchFamily="2" charset="-78"/>
                <a:cs typeface="B Nazanin" pitchFamily="2" charset="-78"/>
              </a:rPr>
              <a:t> </a:t>
            </a:r>
            <a:r>
              <a:rPr lang="ar-SA" sz="2400" dirty="0" err="1">
                <a:latin typeface="B Nazanin" pitchFamily="2" charset="-78"/>
                <a:cs typeface="B Nazanin" pitchFamily="2" charset="-78"/>
              </a:rPr>
              <a:t>دچار</a:t>
            </a:r>
            <a:r>
              <a:rPr lang="ar-SA" sz="2400" dirty="0">
                <a:latin typeface="B Nazanin" pitchFamily="2" charset="-78"/>
                <a:cs typeface="B Nazanin" pitchFamily="2" charset="-78"/>
              </a:rPr>
              <a:t> </a:t>
            </a:r>
            <a:r>
              <a:rPr lang="ar-SA" sz="2400" dirty="0" err="1">
                <a:latin typeface="B Nazanin" pitchFamily="2" charset="-78"/>
                <a:cs typeface="B Nazanin" pitchFamily="2" charset="-78"/>
              </a:rPr>
              <a:t>کاهش</a:t>
            </a:r>
            <a:r>
              <a:rPr lang="ar-SA" sz="2400" dirty="0">
                <a:latin typeface="B Nazanin" pitchFamily="2" charset="-78"/>
                <a:cs typeface="B Nazanin" pitchFamily="2" charset="-78"/>
              </a:rPr>
              <a:t> سطح </a:t>
            </a:r>
            <a:r>
              <a:rPr lang="ar-SA" sz="2400" dirty="0" err="1">
                <a:latin typeface="B Nazanin" pitchFamily="2" charset="-78"/>
                <a:cs typeface="B Nazanin" pitchFamily="2" charset="-78"/>
              </a:rPr>
              <a:t>هوشیاری</a:t>
            </a:r>
            <a:r>
              <a:rPr lang="ar-SA" sz="2400" dirty="0">
                <a:latin typeface="B Nazanin" pitchFamily="2" charset="-78"/>
                <a:cs typeface="B Nazanin" pitchFamily="2" charset="-78"/>
              </a:rPr>
              <a:t> است. </a:t>
            </a:r>
          </a:p>
          <a:p>
            <a:pPr algn="r" rtl="1"/>
            <a:endParaRPr lang="en-US" sz="2400" dirty="0">
              <a:latin typeface="B Nazanin" pitchFamily="2" charset="-78"/>
              <a:cs typeface="B Nazanin" pitchFamily="2" charset="-78"/>
            </a:endParaRPr>
          </a:p>
          <a:p>
            <a:pPr marL="0" indent="0" algn="r" rtl="1">
              <a:buNone/>
            </a:pPr>
            <a:r>
              <a:rPr lang="fa-IR" sz="2400" b="1" dirty="0">
                <a:latin typeface="B Nazanin" pitchFamily="2" charset="-78"/>
                <a:cs typeface="B Nazanin" pitchFamily="2" charset="-78"/>
              </a:rPr>
              <a:t>سنکوپ قلبی :</a:t>
            </a:r>
          </a:p>
          <a:p>
            <a:pPr algn="r" rtl="1">
              <a:buFont typeface="Wingdings" pitchFamily="2" charset="2"/>
              <a:buChar char="Ø"/>
            </a:pPr>
            <a:r>
              <a:rPr lang="fa-IR" sz="2400" b="1" dirty="0">
                <a:latin typeface="B Nazanin" pitchFamily="2" charset="-78"/>
                <a:cs typeface="B Nazanin" pitchFamily="2" charset="-78"/>
              </a:rPr>
              <a:t> </a:t>
            </a:r>
            <a:r>
              <a:rPr lang="fa-IR" sz="2400" dirty="0">
                <a:latin typeface="B Nazanin" pitchFamily="2" charset="-78"/>
                <a:cs typeface="B Nazanin" pitchFamily="2" charset="-78"/>
              </a:rPr>
              <a:t>سنکوپ قلبی از کاهش گذاری جریان خون مغز ناشی از کاهش ناگهانی برون ده قلبی نشات می گیرد. </a:t>
            </a:r>
          </a:p>
          <a:p>
            <a:pPr algn="r" rtl="1">
              <a:buFont typeface="Wingdings" pitchFamily="2" charset="2"/>
              <a:buChar char="Ø"/>
            </a:pPr>
            <a:r>
              <a:rPr lang="fa-IR" sz="2400" dirty="0">
                <a:latin typeface="B Nazanin" pitchFamily="2" charset="-78"/>
                <a:cs typeface="B Nazanin" pitchFamily="2" charset="-78"/>
              </a:rPr>
              <a:t>سنکوپ می تواند علامت اولیه  ام آی خاموش باشد. به علاوه بسیاری از دیس ریتمی ها می تواند باعث ایجاد سنکوپ شوند.</a:t>
            </a:r>
          </a:p>
          <a:p>
            <a:pPr algn="r" rtl="1">
              <a:buFont typeface="Wingdings" pitchFamily="2" charset="2"/>
              <a:buChar char="Ø"/>
            </a:pPr>
            <a:r>
              <a:rPr lang="fa-IR" sz="2400" dirty="0">
                <a:latin typeface="B Nazanin" pitchFamily="2" charset="-78"/>
                <a:cs typeface="B Nazanin" pitchFamily="2" charset="-78"/>
              </a:rPr>
              <a:t> دیس ریتمی </a:t>
            </a:r>
            <a:r>
              <a:rPr lang="fa-IR" sz="2400" dirty="0" err="1">
                <a:latin typeface="B Nazanin" pitchFamily="2" charset="-78"/>
                <a:cs typeface="B Nazanin" pitchFamily="2" charset="-78"/>
              </a:rPr>
              <a:t>هایی</a:t>
            </a:r>
            <a:r>
              <a:rPr lang="fa-IR" sz="2400" dirty="0">
                <a:latin typeface="B Nazanin" pitchFamily="2" charset="-78"/>
                <a:cs typeface="B Nazanin" pitchFamily="2" charset="-78"/>
              </a:rPr>
              <a:t> که ثابت شده باعث ایجاد سنکوپ می شوند عبارتند از: </a:t>
            </a:r>
            <a:r>
              <a:rPr lang="fa-IR" sz="2400" dirty="0" err="1">
                <a:latin typeface="B Nazanin" pitchFamily="2" charset="-78"/>
                <a:cs typeface="B Nazanin" pitchFamily="2" charset="-78"/>
              </a:rPr>
              <a:t>برادی</a:t>
            </a:r>
            <a:r>
              <a:rPr lang="fa-IR" sz="2400" dirty="0">
                <a:latin typeface="B Nazanin" pitchFamily="2" charset="-78"/>
                <a:cs typeface="B Nazanin" pitchFamily="2" charset="-78"/>
              </a:rPr>
              <a:t> کاردی، سندرم </a:t>
            </a:r>
            <a:r>
              <a:rPr lang="fa-IR" sz="2400" dirty="0" err="1">
                <a:latin typeface="B Nazanin" pitchFamily="2" charset="-78"/>
                <a:cs typeface="B Nazanin" pitchFamily="2" charset="-78"/>
              </a:rPr>
              <a:t>استوک-آدامز</a:t>
            </a:r>
            <a:r>
              <a:rPr lang="fa-IR" sz="2400" dirty="0">
                <a:latin typeface="B Nazanin" pitchFamily="2" charset="-78"/>
                <a:cs typeface="B Nazanin" pitchFamily="2" charset="-78"/>
              </a:rPr>
              <a:t>، بلوک قلبی، تاکی دیس ریتمی و سندرم سینوس بیمار گونه (</a:t>
            </a:r>
            <a:r>
              <a:rPr lang="en-US" sz="2400" dirty="0">
                <a:cs typeface="B Nazanin" pitchFamily="2" charset="-78"/>
              </a:rPr>
              <a:t>SSS</a:t>
            </a:r>
            <a:r>
              <a:rPr lang="fa-IR" sz="2400" dirty="0">
                <a:latin typeface="B Nazanin" pitchFamily="2" charset="-78"/>
                <a:cs typeface="B Nazanin" pitchFamily="2" charset="-78"/>
              </a:rPr>
              <a:t>).</a:t>
            </a:r>
          </a:p>
          <a:p>
            <a:pPr marL="0" indent="0" algn="r" rtl="1">
              <a:buNone/>
            </a:pPr>
            <a:endParaRPr lang="en-US" sz="2400" dirty="0">
              <a:latin typeface="B Nazanin" pitchFamily="2" charset="-78"/>
              <a:cs typeface="B Nazanin" pitchFamily="2" charset="-78"/>
            </a:endParaRPr>
          </a:p>
          <a:p>
            <a:pPr marL="0" indent="0" algn="r" rtl="1">
              <a:buNone/>
            </a:pPr>
            <a:r>
              <a:rPr lang="fa-IR" sz="2400" b="1" dirty="0">
                <a:latin typeface="B Nazanin" pitchFamily="2" charset="-78"/>
                <a:cs typeface="B Nazanin" pitchFamily="2" charset="-78"/>
              </a:rPr>
              <a:t>سنکوپ </a:t>
            </a:r>
            <a:r>
              <a:rPr lang="fa-IR" sz="2400" b="1" dirty="0" err="1">
                <a:latin typeface="B Nazanin" pitchFamily="2" charset="-78"/>
                <a:cs typeface="B Nazanin" pitchFamily="2" charset="-78"/>
              </a:rPr>
              <a:t>وازودپرسور</a:t>
            </a:r>
            <a:r>
              <a:rPr lang="fa-IR" sz="2400" b="1" dirty="0">
                <a:latin typeface="B Nazanin" pitchFamily="2" charset="-78"/>
                <a:cs typeface="B Nazanin" pitchFamily="2" charset="-78"/>
              </a:rPr>
              <a:t>:</a:t>
            </a:r>
            <a:r>
              <a:rPr lang="fa-IR" sz="2400" dirty="0">
                <a:latin typeface="B Nazanin" pitchFamily="2" charset="-78"/>
                <a:cs typeface="B Nazanin" pitchFamily="2" charset="-78"/>
              </a:rPr>
              <a:t> </a:t>
            </a:r>
          </a:p>
          <a:p>
            <a:pPr algn="r" rtl="1">
              <a:buFont typeface="Wingdings" pitchFamily="2" charset="2"/>
              <a:buChar char="§"/>
            </a:pPr>
            <a:r>
              <a:rPr lang="fa-IR" sz="2400" dirty="0">
                <a:latin typeface="B Nazanin" pitchFamily="2" charset="-78"/>
                <a:cs typeface="B Nazanin" pitchFamily="2" charset="-78"/>
              </a:rPr>
              <a:t>سنکوپ </a:t>
            </a:r>
            <a:r>
              <a:rPr lang="fa-IR" sz="2400" dirty="0" err="1">
                <a:latin typeface="B Nazanin" pitchFamily="2" charset="-78"/>
                <a:cs typeface="B Nazanin" pitchFamily="2" charset="-78"/>
              </a:rPr>
              <a:t>وازودپرسورهمان</a:t>
            </a:r>
            <a:r>
              <a:rPr lang="fa-IR" sz="2400" dirty="0">
                <a:latin typeface="B Nazanin" pitchFamily="2" charset="-78"/>
                <a:cs typeface="B Nazanin" pitchFamily="2" charset="-78"/>
              </a:rPr>
              <a:t> غش معمولی است. </a:t>
            </a:r>
          </a:p>
          <a:p>
            <a:pPr algn="r" rtl="1">
              <a:buFont typeface="Wingdings" pitchFamily="2" charset="2"/>
              <a:buChar char="§"/>
            </a:pPr>
            <a:r>
              <a:rPr lang="fa-IR" sz="2400" dirty="0">
                <a:latin typeface="B Nazanin" pitchFamily="2" charset="-78"/>
                <a:cs typeface="B Nazanin" pitchFamily="2" charset="-78"/>
              </a:rPr>
              <a:t>این بیماری ممکن است به دنبال </a:t>
            </a:r>
            <a:r>
              <a:rPr lang="fa-IR" sz="2400" dirty="0" err="1">
                <a:latin typeface="B Nazanin" pitchFamily="2" charset="-78"/>
                <a:cs typeface="B Nazanin" pitchFamily="2" charset="-78"/>
              </a:rPr>
              <a:t>دیسترس</a:t>
            </a:r>
            <a:r>
              <a:rPr lang="fa-IR" sz="2400" dirty="0">
                <a:latin typeface="B Nazanin" pitchFamily="2" charset="-78"/>
                <a:cs typeface="B Nazanin" pitchFamily="2" charset="-78"/>
              </a:rPr>
              <a:t> روانی، درد، استراحت طولانی مدت در بستر، از دست دادن خون به میزان کم، ایستادن طولانی مدت در گرما، اتاق های پرجمعیت، کم خونی یا تب ایجاد شود .</a:t>
            </a:r>
            <a:endParaRPr lang="en-US" sz="24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2400" dirty="0">
              <a:latin typeface="B Nazanin" pitchFamily="2" charset="-78"/>
              <a:cs typeface="B Nazanin" pitchFamily="2" charset="-78"/>
            </a:endParaRPr>
          </a:p>
        </p:txBody>
      </p:sp>
    </p:spTree>
    <p:extLst>
      <p:ext uri="{BB962C8B-B14F-4D97-AF65-F5344CB8AC3E}">
        <p14:creationId xmlns:p14="http://schemas.microsoft.com/office/powerpoint/2010/main" val="414362643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49581F-3041-284D-A908-D9C55BE86794}"/>
              </a:ext>
            </a:extLst>
          </p:cNvPr>
          <p:cNvSpPr>
            <a:spLocks noGrp="1"/>
          </p:cNvSpPr>
          <p:nvPr>
            <p:ph type="title"/>
          </p:nvPr>
        </p:nvSpPr>
        <p:spPr>
          <a:xfrm>
            <a:off x="888076" y="148994"/>
            <a:ext cx="10515600" cy="1325563"/>
          </a:xfrm>
        </p:spPr>
        <p:txBody>
          <a:bodyPr>
            <a:normAutofit/>
          </a:bodyPr>
          <a:lstStyle/>
          <a:p>
            <a:pPr algn="ctr" rtl="1"/>
            <a:r>
              <a:rPr lang="fa-IR" sz="3600" b="1" dirty="0">
                <a:latin typeface="B Nazanin" pitchFamily="2" charset="-78"/>
                <a:cs typeface="B Titr" panose="00000700000000000000" pitchFamily="2" charset="-78"/>
              </a:rPr>
              <a:t>سنکوپ</a:t>
            </a:r>
            <a:r>
              <a:rPr lang="en-US" sz="3600" dirty="0">
                <a:latin typeface="B Nazanin" pitchFamily="2" charset="-78"/>
                <a:cs typeface="B Titr" panose="00000700000000000000" pitchFamily="2" charset="-78"/>
              </a:rPr>
              <a:t/>
            </a:r>
            <a:br>
              <a:rPr lang="en-US" sz="3600" dirty="0">
                <a:latin typeface="B Nazanin" pitchFamily="2" charset="-78"/>
                <a:cs typeface="B Titr" panose="00000700000000000000" pitchFamily="2" charset="-78"/>
              </a:rPr>
            </a:br>
            <a:endParaRPr lang="en-US" sz="36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A84FCF7D-6226-5A4E-A510-F517D0214BA6}"/>
              </a:ext>
            </a:extLst>
          </p:cNvPr>
          <p:cNvSpPr>
            <a:spLocks noGrp="1"/>
          </p:cNvSpPr>
          <p:nvPr>
            <p:ph idx="1"/>
          </p:nvPr>
        </p:nvSpPr>
        <p:spPr>
          <a:xfrm>
            <a:off x="1137458" y="1160606"/>
            <a:ext cx="10515600" cy="4351338"/>
          </a:xfrm>
        </p:spPr>
        <p:txBody>
          <a:bodyPr>
            <a:noAutofit/>
          </a:bodyPr>
          <a:lstStyle/>
          <a:p>
            <a:pPr marL="0" indent="0" algn="r" rtl="1">
              <a:buNone/>
            </a:pPr>
            <a:r>
              <a:rPr lang="fa-IR" sz="1800" b="1" dirty="0">
                <a:latin typeface="B Nazanin" pitchFamily="2" charset="-78"/>
                <a:cs typeface="B Nazanin" pitchFamily="2" charset="-78"/>
              </a:rPr>
              <a:t> سنکوپ </a:t>
            </a:r>
            <a:r>
              <a:rPr lang="fa-IR" sz="1800" b="1" dirty="0" err="1">
                <a:latin typeface="B Nazanin" pitchFamily="2" charset="-78"/>
                <a:cs typeface="B Nazanin" pitchFamily="2" charset="-78"/>
              </a:rPr>
              <a:t>ارتوستاتیک</a:t>
            </a:r>
            <a:r>
              <a:rPr lang="fa-IR" sz="1800" b="1" dirty="0">
                <a:latin typeface="B Nazanin" pitchFamily="2" charset="-78"/>
                <a:cs typeface="B Nazanin" pitchFamily="2" charset="-78"/>
              </a:rPr>
              <a:t>:</a:t>
            </a:r>
          </a:p>
          <a:p>
            <a:pPr algn="r" rtl="1"/>
            <a:r>
              <a:rPr lang="fa-IR" sz="1800" dirty="0">
                <a:latin typeface="B Nazanin" pitchFamily="2" charset="-78"/>
                <a:cs typeface="B Nazanin" pitchFamily="2" charset="-78"/>
              </a:rPr>
              <a:t> این نوع سنکوپ زمانی رخ می دهد که شخص از وضعیت نشسته یا طاق باز </a:t>
            </a:r>
            <a:r>
              <a:rPr lang="fa-IR" sz="1800" dirty="0" err="1">
                <a:latin typeface="B Nazanin" pitchFamily="2" charset="-78"/>
                <a:cs typeface="B Nazanin" pitchFamily="2" charset="-78"/>
              </a:rPr>
              <a:t>برمی</a:t>
            </a:r>
            <a:r>
              <a:rPr lang="fa-IR" sz="1800" dirty="0">
                <a:latin typeface="B Nazanin" pitchFamily="2" charset="-78"/>
                <a:cs typeface="B Nazanin" pitchFamily="2" charset="-78"/>
              </a:rPr>
              <a:t> خیزد.</a:t>
            </a:r>
          </a:p>
          <a:p>
            <a:pPr algn="r" rtl="1"/>
            <a:r>
              <a:rPr lang="fa-IR" sz="1800" dirty="0">
                <a:latin typeface="B Nazanin" pitchFamily="2" charset="-78"/>
                <a:cs typeface="B Nazanin" pitchFamily="2" charset="-78"/>
              </a:rPr>
              <a:t>علل این حالت شامل </a:t>
            </a:r>
            <a:r>
              <a:rPr lang="fa-IR" sz="1800" dirty="0" err="1">
                <a:latin typeface="B Nazanin" pitchFamily="2" charset="-78"/>
                <a:cs typeface="B Nazanin" pitchFamily="2" charset="-78"/>
              </a:rPr>
              <a:t>هیپوولمی</a:t>
            </a:r>
            <a:r>
              <a:rPr lang="fa-IR" sz="1800" dirty="0">
                <a:latin typeface="B Nazanin" pitchFamily="2" charset="-78"/>
                <a:cs typeface="B Nazanin" pitchFamily="2" charset="-78"/>
              </a:rPr>
              <a:t> (کاهش حجم)، </a:t>
            </a:r>
            <a:r>
              <a:rPr lang="fa-IR" sz="1800" dirty="0" err="1">
                <a:latin typeface="B Nazanin" pitchFamily="2" charset="-78"/>
                <a:cs typeface="B Nazanin" pitchFamily="2" charset="-78"/>
              </a:rPr>
              <a:t>واریسی</a:t>
            </a:r>
            <a:r>
              <a:rPr lang="fa-IR" sz="1800" dirty="0">
                <a:latin typeface="B Nazanin" pitchFamily="2" charset="-78"/>
                <a:cs typeface="B Nazanin" pitchFamily="2" charset="-78"/>
              </a:rPr>
              <a:t> شدن </a:t>
            </a:r>
            <a:r>
              <a:rPr lang="fa-IR" sz="1800" dirty="0" err="1">
                <a:latin typeface="B Nazanin" pitchFamily="2" charset="-78"/>
                <a:cs typeface="B Nazanin" pitchFamily="2" charset="-78"/>
              </a:rPr>
              <a:t>وریدها</a:t>
            </a:r>
            <a:r>
              <a:rPr lang="fa-IR" sz="1800" dirty="0">
                <a:latin typeface="B Nazanin" pitchFamily="2" charset="-78"/>
                <a:cs typeface="B Nazanin" pitchFamily="2" charset="-78"/>
              </a:rPr>
              <a:t>، استراحت طولانی مدت در بستر و اختلال عملکرد سیستم خودکار هستند. </a:t>
            </a:r>
          </a:p>
          <a:p>
            <a:pPr algn="r" rtl="1"/>
            <a:r>
              <a:rPr lang="fa-IR" sz="1800" dirty="0">
                <a:latin typeface="B Nazanin" pitchFamily="2" charset="-78"/>
                <a:cs typeface="B Nazanin" pitchFamily="2" charset="-78"/>
              </a:rPr>
              <a:t>بسیاری از دارو ها به ویژه داروهای کاهنده </a:t>
            </a:r>
            <a:r>
              <a:rPr lang="fa-IR" sz="1800" dirty="0" err="1">
                <a:latin typeface="B Nazanin" pitchFamily="2" charset="-78"/>
                <a:cs typeface="B Nazanin" pitchFamily="2" charset="-78"/>
              </a:rPr>
              <a:t>ی</a:t>
            </a:r>
            <a:r>
              <a:rPr lang="fa-IR" sz="1800" dirty="0">
                <a:latin typeface="B Nazanin" pitchFamily="2" charset="-78"/>
                <a:cs typeface="B Nazanin" pitchFamily="2" charset="-78"/>
              </a:rPr>
              <a:t> فشار خون می توانند باعث ایجاد سنکوپ </a:t>
            </a:r>
            <a:r>
              <a:rPr lang="fa-IR" sz="1800" dirty="0" err="1">
                <a:latin typeface="B Nazanin" pitchFamily="2" charset="-78"/>
                <a:cs typeface="B Nazanin" pitchFamily="2" charset="-78"/>
              </a:rPr>
              <a:t>ارتوستاتیک</a:t>
            </a:r>
            <a:r>
              <a:rPr lang="fa-IR" sz="1800" dirty="0">
                <a:latin typeface="B Nazanin" pitchFamily="2" charset="-78"/>
                <a:cs typeface="B Nazanin" pitchFamily="2" charset="-78"/>
              </a:rPr>
              <a:t> ناشی از اثرات داروها بر عروق مستعد شوند .</a:t>
            </a:r>
            <a:endParaRPr lang="en-US" sz="1800" dirty="0">
              <a:latin typeface="B Nazanin" pitchFamily="2" charset="-78"/>
              <a:cs typeface="B Nazanin" pitchFamily="2" charset="-78"/>
            </a:endParaRPr>
          </a:p>
          <a:p>
            <a:pPr marL="0" indent="0" algn="r" rtl="1">
              <a:buNone/>
            </a:pPr>
            <a:r>
              <a:rPr lang="fa-IR" sz="1800" b="1" dirty="0">
                <a:latin typeface="B Nazanin" pitchFamily="2" charset="-78"/>
                <a:cs typeface="B Nazanin" pitchFamily="2" charset="-78"/>
              </a:rPr>
              <a:t> سنکوپ </a:t>
            </a:r>
            <a:r>
              <a:rPr lang="fa-IR" sz="1800" b="1" dirty="0" err="1">
                <a:latin typeface="B Nazanin" pitchFamily="2" charset="-78"/>
                <a:cs typeface="B Nazanin" pitchFamily="2" charset="-78"/>
              </a:rPr>
              <a:t>وازوواگال</a:t>
            </a:r>
            <a:r>
              <a:rPr lang="fa-IR" sz="1800" b="1" dirty="0">
                <a:latin typeface="B Nazanin" pitchFamily="2" charset="-78"/>
                <a:cs typeface="B Nazanin" pitchFamily="2" charset="-78"/>
              </a:rPr>
              <a:t> :</a:t>
            </a:r>
            <a:r>
              <a:rPr lang="fa-IR" sz="1800" dirty="0">
                <a:latin typeface="B Nazanin" pitchFamily="2" charset="-78"/>
                <a:cs typeface="B Nazanin" pitchFamily="2" charset="-78"/>
              </a:rPr>
              <a:t> </a:t>
            </a:r>
          </a:p>
          <a:p>
            <a:pPr algn="r" rtl="1"/>
            <a:r>
              <a:rPr lang="fa-IR" sz="1800" dirty="0">
                <a:latin typeface="B Nazanin" pitchFamily="2" charset="-78"/>
                <a:cs typeface="B Nazanin" pitchFamily="2" charset="-78"/>
              </a:rPr>
              <a:t> سنکوپ </a:t>
            </a:r>
            <a:r>
              <a:rPr lang="fa-IR" sz="1800" dirty="0" err="1">
                <a:latin typeface="B Nazanin" pitchFamily="2" charset="-78"/>
                <a:cs typeface="B Nazanin" pitchFamily="2" charset="-78"/>
              </a:rPr>
              <a:t>وازوواگال</a:t>
            </a:r>
            <a:r>
              <a:rPr lang="fa-IR" sz="1800" dirty="0">
                <a:latin typeface="B Nazanin" pitchFamily="2" charset="-78"/>
                <a:cs typeface="B Nazanin" pitchFamily="2" charset="-78"/>
              </a:rPr>
              <a:t> در نتیجه </a:t>
            </a:r>
            <a:r>
              <a:rPr lang="fa-IR" sz="1800" dirty="0" err="1">
                <a:latin typeface="B Nazanin" pitchFamily="2" charset="-78"/>
                <a:cs typeface="B Nazanin" pitchFamily="2" charset="-78"/>
              </a:rPr>
              <a:t>مانوروالسالوا</a:t>
            </a:r>
            <a:r>
              <a:rPr lang="fa-IR" sz="1800" dirty="0">
                <a:latin typeface="B Nazanin" pitchFamily="2" charset="-78"/>
                <a:cs typeface="B Nazanin" pitchFamily="2" charset="-78"/>
              </a:rPr>
              <a:t> رخ می دهد که در طی دفع مدفوع، سرفه یا </a:t>
            </a:r>
            <a:r>
              <a:rPr lang="fa-IR" sz="1800" dirty="0" err="1">
                <a:latin typeface="B Nazanin" pitchFamily="2" charset="-78"/>
                <a:cs typeface="B Nazanin" pitchFamily="2" charset="-78"/>
              </a:rPr>
              <a:t>مانورهای</a:t>
            </a:r>
            <a:r>
              <a:rPr lang="fa-IR" sz="1800" dirty="0">
                <a:latin typeface="B Nazanin" pitchFamily="2" charset="-78"/>
                <a:cs typeface="B Nazanin" pitchFamily="2" charset="-78"/>
              </a:rPr>
              <a:t> مشابه ایجاد می شود.</a:t>
            </a:r>
          </a:p>
          <a:p>
            <a:pPr algn="r" rtl="1"/>
            <a:r>
              <a:rPr lang="fa-IR" sz="1800" dirty="0">
                <a:latin typeface="B Nazanin" pitchFamily="2" charset="-78"/>
                <a:cs typeface="B Nazanin" pitchFamily="2" charset="-78"/>
              </a:rPr>
              <a:t> این مانور به طور موثری ضربان قلب و برون ده قلبی را کاهش می دهد، در نتیجه باعث کاهش جریان خون به مغز می شود .</a:t>
            </a:r>
          </a:p>
          <a:p>
            <a:pPr marL="0" indent="0" algn="r" rtl="1">
              <a:buNone/>
            </a:pPr>
            <a:r>
              <a:rPr lang="fa-IR" sz="1800" b="1" dirty="0">
                <a:cs typeface="B Nazanin" panose="00000400000000000000" pitchFamily="2" charset="-78"/>
              </a:rPr>
              <a:t>تشنج</a:t>
            </a:r>
            <a:r>
              <a:rPr lang="fa-IR" sz="1800" dirty="0">
                <a:cs typeface="B Nazanin" panose="00000400000000000000" pitchFamily="2" charset="-78"/>
              </a:rPr>
              <a:t>: </a:t>
            </a:r>
          </a:p>
          <a:p>
            <a:pPr algn="r" rtl="1"/>
            <a:r>
              <a:rPr lang="fa-IR" sz="1800" dirty="0">
                <a:cs typeface="B Nazanin" panose="00000400000000000000" pitchFamily="2" charset="-78"/>
              </a:rPr>
              <a:t>سنکوپ ممکن است از تشنج نشات گیرد، یا سنکوپ ممکن است باعث فعالیت تشنج شود.</a:t>
            </a:r>
          </a:p>
          <a:p>
            <a:pPr algn="r" rtl="1"/>
            <a:r>
              <a:rPr lang="fa-IR" sz="1800" dirty="0">
                <a:cs typeface="B Nazanin" panose="00000400000000000000" pitchFamily="2" charset="-78"/>
              </a:rPr>
              <a:t> سنکوپ ناشی از تشنج بدون اخطار قبلی رخ می دهد.</a:t>
            </a:r>
          </a:p>
          <a:p>
            <a:pPr algn="r" rtl="1"/>
            <a:r>
              <a:rPr lang="fa-IR" sz="1800" dirty="0">
                <a:cs typeface="B Nazanin" panose="00000400000000000000" pitchFamily="2" charset="-78"/>
              </a:rPr>
              <a:t> این سنکوپ با پرتاب ماهیچه ها یا تشنج، بی اختیار </a:t>
            </a:r>
            <a:r>
              <a:rPr lang="fa-IR" sz="1800" dirty="0" err="1">
                <a:cs typeface="B Nazanin" panose="00000400000000000000" pitchFamily="2" charset="-78"/>
              </a:rPr>
              <a:t>ی</a:t>
            </a:r>
            <a:r>
              <a:rPr lang="fa-IR" sz="1800" dirty="0">
                <a:cs typeface="B Nazanin" panose="00000400000000000000" pitchFamily="2" charset="-78"/>
              </a:rPr>
              <a:t> ادرار و گاز گرفتن زبان همراه است. </a:t>
            </a:r>
          </a:p>
          <a:p>
            <a:pPr algn="r" rtl="1"/>
            <a:r>
              <a:rPr lang="fa-IR" sz="1800" dirty="0">
                <a:cs typeface="B Nazanin" panose="00000400000000000000" pitchFamily="2" charset="-78"/>
              </a:rPr>
              <a:t>ممکن است به دنبال تشنج گیجی ایجاد شود .</a:t>
            </a:r>
            <a:endParaRPr lang="en-US" sz="1800" dirty="0"/>
          </a:p>
          <a:p>
            <a:pPr marL="0" indent="0" algn="r" rtl="1">
              <a:buNone/>
            </a:pPr>
            <a:r>
              <a:rPr lang="fa-IR" sz="1800" b="1" dirty="0">
                <a:cs typeface="B Nazanin" panose="00000400000000000000" pitchFamily="2" charset="-78"/>
              </a:rPr>
              <a:t>حملات گذاری </a:t>
            </a:r>
            <a:r>
              <a:rPr lang="fa-IR" sz="1800" b="1" dirty="0" err="1">
                <a:cs typeface="B Nazanin" panose="00000400000000000000" pitchFamily="2" charset="-78"/>
              </a:rPr>
              <a:t>ایسکمی</a:t>
            </a:r>
            <a:r>
              <a:rPr lang="fa-IR" sz="1800" b="1" dirty="0">
                <a:cs typeface="B Nazanin" panose="00000400000000000000" pitchFamily="2" charset="-78"/>
              </a:rPr>
              <a:t> (</a:t>
            </a:r>
            <a:r>
              <a:rPr lang="en-US" sz="1800" b="1" dirty="0"/>
              <a:t>TIA</a:t>
            </a:r>
            <a:r>
              <a:rPr lang="fa-IR" sz="1800" b="1" dirty="0">
                <a:cs typeface="B Nazanin" panose="00000400000000000000" pitchFamily="2" charset="-78"/>
              </a:rPr>
              <a:t>) :</a:t>
            </a:r>
            <a:r>
              <a:rPr lang="fa-IR" sz="1800" dirty="0">
                <a:cs typeface="B Nazanin" panose="00000400000000000000" pitchFamily="2" charset="-78"/>
              </a:rPr>
              <a:t> </a:t>
            </a:r>
          </a:p>
          <a:p>
            <a:pPr marL="0" indent="0" algn="r" rtl="1">
              <a:buNone/>
            </a:pPr>
            <a:r>
              <a:rPr lang="fa-IR" sz="1800" dirty="0">
                <a:cs typeface="B Nazanin" panose="00000400000000000000" pitchFamily="2" charset="-78"/>
              </a:rPr>
              <a:t>حملات گذاری </a:t>
            </a:r>
            <a:r>
              <a:rPr lang="fa-IR" sz="1800" dirty="0" err="1">
                <a:cs typeface="B Nazanin" panose="00000400000000000000" pitchFamily="2" charset="-78"/>
              </a:rPr>
              <a:t>ایسکمی</a:t>
            </a:r>
            <a:r>
              <a:rPr lang="fa-IR" sz="1800" dirty="0">
                <a:cs typeface="B Nazanin" panose="00000400000000000000" pitchFamily="2" charset="-78"/>
              </a:rPr>
              <a:t> به طور مکرر در افراد مسن رخ می دهد . آنها ممکن است باعث ایجاد سنکوپ شوند .</a:t>
            </a:r>
            <a:endParaRPr lang="en-US" sz="1800" dirty="0"/>
          </a:p>
          <a:p>
            <a:pPr algn="r" rtl="1"/>
            <a:endParaRPr lang="en-US" sz="18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1800" dirty="0">
              <a:latin typeface="B Nazanin" pitchFamily="2" charset="-78"/>
              <a:cs typeface="B Nazanin" pitchFamily="2" charset="-78"/>
            </a:endParaRPr>
          </a:p>
        </p:txBody>
      </p:sp>
    </p:spTree>
    <p:extLst>
      <p:ext uri="{BB962C8B-B14F-4D97-AF65-F5344CB8AC3E}">
        <p14:creationId xmlns:p14="http://schemas.microsoft.com/office/powerpoint/2010/main" val="5251341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E4FC8D-8CD0-404E-8C03-A43F28715CAB}"/>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اختلالات نرولوژیک در سالمندان</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1CA1B07A-0680-C042-8A91-95F707838121}"/>
              </a:ext>
            </a:extLst>
          </p:cNvPr>
          <p:cNvSpPr>
            <a:spLocks noGrp="1"/>
          </p:cNvSpPr>
          <p:nvPr>
            <p:ph idx="1"/>
          </p:nvPr>
        </p:nvSpPr>
        <p:spPr>
          <a:xfrm>
            <a:off x="838200" y="1690688"/>
            <a:ext cx="10515600" cy="4351338"/>
          </a:xfrm>
        </p:spPr>
        <p:txBody>
          <a:bodyPr>
            <a:noAutofit/>
          </a:bodyPr>
          <a:lstStyle/>
          <a:p>
            <a:pPr algn="r" rtl="1"/>
            <a:r>
              <a:rPr lang="fa-IR" sz="2000" dirty="0">
                <a:latin typeface="B Nazanin" pitchFamily="2" charset="-78"/>
                <a:cs typeface="B Nazanin" pitchFamily="2" charset="-78"/>
              </a:rPr>
              <a:t>اختلالات نرولوژیک در افراد سالمند بیشتر با تغییر در وضعیت ذهنی و یا سطح هوشیاری به وجود می آیند. این حالت در اثر علل بسیاری ایجاد می شود. برخی از شایع ترین علل تغییر سطح هوشیاری و وضعیت ذهنی عبارتند از :</a:t>
            </a:r>
            <a:endParaRPr lang="en-US" sz="20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2000" dirty="0">
              <a:latin typeface="B Nazanin" pitchFamily="2" charset="-78"/>
              <a:cs typeface="B Nazanin" pitchFamily="2" charset="-78"/>
            </a:endParaRPr>
          </a:p>
        </p:txBody>
      </p:sp>
      <p:sp>
        <p:nvSpPr>
          <p:cNvPr id="4" name="Rectangle 3">
            <a:extLst>
              <a:ext uri="{FF2B5EF4-FFF2-40B4-BE49-F238E27FC236}">
                <a16:creationId xmlns:a16="http://schemas.microsoft.com/office/drawing/2014/main" xmlns="" id="{FB1B497A-21AB-E640-9A07-EAC7A56395C9}"/>
              </a:ext>
            </a:extLst>
          </p:cNvPr>
          <p:cNvSpPr/>
          <p:nvPr/>
        </p:nvSpPr>
        <p:spPr>
          <a:xfrm>
            <a:off x="1136072" y="3260299"/>
            <a:ext cx="5430983" cy="1631216"/>
          </a:xfrm>
          <a:prstGeom prst="rect">
            <a:avLst/>
          </a:prstGeom>
        </p:spPr>
        <p:txBody>
          <a:bodyPr wrap="square">
            <a:spAutoFit/>
          </a:bodyPr>
          <a:lstStyle/>
          <a:p>
            <a:pPr algn="r" rtl="1"/>
            <a:r>
              <a:rPr lang="fa-IR" sz="2000" b="1" dirty="0">
                <a:solidFill>
                  <a:prstClr val="black"/>
                </a:solidFill>
                <a:latin typeface="B Nazanin" pitchFamily="2" charset="-78"/>
                <a:cs typeface="B Nazanin" pitchFamily="2" charset="-78"/>
              </a:rPr>
              <a:t>علل </a:t>
            </a:r>
            <a:r>
              <a:rPr lang="fa-IR" sz="2000" b="1" dirty="0" err="1">
                <a:solidFill>
                  <a:prstClr val="black"/>
                </a:solidFill>
                <a:latin typeface="B Nazanin" pitchFamily="2" charset="-78"/>
                <a:cs typeface="B Nazanin" pitchFamily="2" charset="-78"/>
              </a:rPr>
              <a:t>توکسیک</a:t>
            </a:r>
            <a:r>
              <a:rPr lang="fa-IR" sz="2000" b="1" dirty="0">
                <a:solidFill>
                  <a:prstClr val="black"/>
                </a:solidFill>
                <a:latin typeface="B Nazanin" pitchFamily="2" charset="-78"/>
                <a:cs typeface="B Nazanin" pitchFamily="2" charset="-78"/>
              </a:rPr>
              <a:t> شامل :</a:t>
            </a:r>
            <a:endParaRPr lang="en-US" sz="2000" b="1" dirty="0">
              <a:solidFill>
                <a:prstClr val="black"/>
              </a:solidFill>
              <a:latin typeface="B Nazanin" pitchFamily="2" charset="-78"/>
              <a:cs typeface="B Nazanin" pitchFamily="2" charset="-78"/>
            </a:endParaRPr>
          </a:p>
          <a:p>
            <a:pPr marL="285750" indent="-285750" algn="r" rtl="1">
              <a:buFont typeface="Wingdings" pitchFamily="2" charset="2"/>
              <a:buChar char="ü"/>
            </a:pPr>
            <a:r>
              <a:rPr lang="fa-IR" sz="2000" dirty="0">
                <a:solidFill>
                  <a:prstClr val="black"/>
                </a:solidFill>
                <a:latin typeface="B Nazanin" pitchFamily="2" charset="-78"/>
                <a:cs typeface="B Nazanin" pitchFamily="2" charset="-78"/>
              </a:rPr>
              <a:t>مشکلات ناشی از دارو (تداخلات </a:t>
            </a:r>
            <a:r>
              <a:rPr lang="fa-IR" sz="2000" dirty="0" err="1">
                <a:solidFill>
                  <a:prstClr val="black"/>
                </a:solidFill>
                <a:latin typeface="B Nazanin" pitchFamily="2" charset="-78"/>
                <a:cs typeface="B Nazanin" pitchFamily="2" charset="-78"/>
              </a:rPr>
              <a:t>دارویی،مصرف</a:t>
            </a:r>
            <a:r>
              <a:rPr lang="fa-IR" sz="2000" dirty="0">
                <a:solidFill>
                  <a:prstClr val="black"/>
                </a:solidFill>
                <a:latin typeface="B Nazanin" pitchFamily="2" charset="-78"/>
                <a:cs typeface="B Nazanin" pitchFamily="2" charset="-78"/>
              </a:rPr>
              <a:t> بیش از حد دارو یا مصرف کمتر از حد نیاز )</a:t>
            </a:r>
            <a:endParaRPr lang="en-US" sz="2000" dirty="0">
              <a:solidFill>
                <a:prstClr val="black"/>
              </a:solidFill>
              <a:latin typeface="B Nazanin" pitchFamily="2" charset="-78"/>
              <a:cs typeface="B Nazanin" pitchFamily="2" charset="-78"/>
            </a:endParaRPr>
          </a:p>
          <a:p>
            <a:pPr marL="285750" indent="-285750" algn="r" rtl="1">
              <a:buFont typeface="Wingdings" pitchFamily="2" charset="2"/>
              <a:buChar char="ü"/>
            </a:pPr>
            <a:r>
              <a:rPr lang="fa-IR" sz="2000" dirty="0">
                <a:solidFill>
                  <a:prstClr val="black"/>
                </a:solidFill>
                <a:latin typeface="B Nazanin" pitchFamily="2" charset="-78"/>
                <a:cs typeface="B Nazanin" pitchFamily="2" charset="-78"/>
              </a:rPr>
              <a:t>مسمومیت با مواد مخدر</a:t>
            </a:r>
            <a:endParaRPr lang="en-US" sz="2000" dirty="0">
              <a:solidFill>
                <a:prstClr val="black"/>
              </a:solidFill>
              <a:latin typeface="B Nazanin" pitchFamily="2" charset="-78"/>
              <a:cs typeface="B Nazanin" pitchFamily="2" charset="-78"/>
            </a:endParaRPr>
          </a:p>
          <a:p>
            <a:pPr marL="285750" indent="-285750" algn="r" rtl="1">
              <a:buFont typeface="Wingdings" pitchFamily="2" charset="2"/>
              <a:buChar char="ü"/>
            </a:pPr>
            <a:r>
              <a:rPr lang="fa-IR" sz="2000" dirty="0">
                <a:solidFill>
                  <a:prstClr val="black"/>
                </a:solidFill>
                <a:latin typeface="B Nazanin" pitchFamily="2" charset="-78"/>
                <a:cs typeface="B Nazanin" pitchFamily="2" charset="-78"/>
              </a:rPr>
              <a:t>- تغییرات ساختاری</a:t>
            </a:r>
            <a:endParaRPr lang="en-US" sz="2000" dirty="0">
              <a:solidFill>
                <a:prstClr val="black"/>
              </a:solidFill>
              <a:latin typeface="B Nazanin" pitchFamily="2" charset="-78"/>
              <a:cs typeface="B Nazanin" pitchFamily="2" charset="-78"/>
            </a:endParaRPr>
          </a:p>
        </p:txBody>
      </p:sp>
      <p:sp>
        <p:nvSpPr>
          <p:cNvPr id="5" name="Rectangle 4">
            <a:extLst>
              <a:ext uri="{FF2B5EF4-FFF2-40B4-BE49-F238E27FC236}">
                <a16:creationId xmlns:a16="http://schemas.microsoft.com/office/drawing/2014/main" xmlns="" id="{1C29CBB0-A48F-5744-AEF7-8EDD87D7D298}"/>
              </a:ext>
            </a:extLst>
          </p:cNvPr>
          <p:cNvSpPr/>
          <p:nvPr/>
        </p:nvSpPr>
        <p:spPr>
          <a:xfrm>
            <a:off x="471055" y="5036875"/>
            <a:ext cx="6096000" cy="1015663"/>
          </a:xfrm>
          <a:prstGeom prst="rect">
            <a:avLst/>
          </a:prstGeom>
        </p:spPr>
        <p:txBody>
          <a:bodyPr>
            <a:spAutoFit/>
          </a:bodyPr>
          <a:lstStyle/>
          <a:p>
            <a:pPr algn="r" rtl="1"/>
            <a:r>
              <a:rPr lang="fa-IR" sz="2000" b="1" dirty="0">
                <a:solidFill>
                  <a:prstClr val="black"/>
                </a:solidFill>
                <a:latin typeface="B Nazanin" pitchFamily="2" charset="-78"/>
                <a:cs typeface="B Nazanin" pitchFamily="2" charset="-78"/>
              </a:rPr>
              <a:t>علل نرولوژیک شامل:</a:t>
            </a:r>
            <a:endParaRPr lang="en-US" sz="2000" b="1" dirty="0">
              <a:solidFill>
                <a:prstClr val="black"/>
              </a:solidFill>
              <a:latin typeface="B Nazanin" pitchFamily="2" charset="-78"/>
              <a:cs typeface="B Nazanin" pitchFamily="2" charset="-78"/>
            </a:endParaRPr>
          </a:p>
          <a:p>
            <a:pPr marL="285750" indent="-285750" algn="r" rtl="1">
              <a:buFont typeface="Wingdings" pitchFamily="2" charset="2"/>
              <a:buChar char="ü"/>
            </a:pPr>
            <a:r>
              <a:rPr lang="fa-IR" sz="2000" dirty="0">
                <a:solidFill>
                  <a:prstClr val="black"/>
                </a:solidFill>
                <a:latin typeface="B Nazanin" pitchFamily="2" charset="-78"/>
                <a:cs typeface="B Nazanin" pitchFamily="2" charset="-78"/>
              </a:rPr>
              <a:t>بیماری عروق مغز (سکته مغزی یا حمله گذاری </a:t>
            </a:r>
            <a:r>
              <a:rPr lang="fa-IR" sz="2000" dirty="0" err="1">
                <a:solidFill>
                  <a:prstClr val="black"/>
                </a:solidFill>
                <a:latin typeface="B Nazanin" pitchFamily="2" charset="-78"/>
                <a:cs typeface="B Nazanin" pitchFamily="2" charset="-78"/>
              </a:rPr>
              <a:t>ایسکمیک</a:t>
            </a:r>
            <a:r>
              <a:rPr lang="fa-IR" sz="2000" dirty="0">
                <a:solidFill>
                  <a:prstClr val="black"/>
                </a:solidFill>
                <a:latin typeface="B Nazanin" pitchFamily="2" charset="-78"/>
                <a:cs typeface="B Nazanin" pitchFamily="2" charset="-78"/>
              </a:rPr>
              <a:t>)</a:t>
            </a:r>
            <a:endParaRPr lang="en-US" sz="2000" dirty="0">
              <a:solidFill>
                <a:prstClr val="black"/>
              </a:solidFill>
              <a:latin typeface="B Nazanin" pitchFamily="2" charset="-78"/>
              <a:cs typeface="B Nazanin" pitchFamily="2" charset="-78"/>
            </a:endParaRPr>
          </a:p>
          <a:p>
            <a:pPr marL="285750" indent="-285750" algn="r" rtl="1">
              <a:buFont typeface="Wingdings" pitchFamily="2" charset="2"/>
              <a:buChar char="ü"/>
            </a:pPr>
            <a:r>
              <a:rPr lang="fa-IR" sz="2000" dirty="0">
                <a:solidFill>
                  <a:prstClr val="black"/>
                </a:solidFill>
                <a:latin typeface="B Nazanin" pitchFamily="2" charset="-78"/>
                <a:cs typeface="B Nazanin" pitchFamily="2" charset="-78"/>
              </a:rPr>
              <a:t>تشنج</a:t>
            </a:r>
            <a:endParaRPr lang="en-US" sz="2000" dirty="0">
              <a:solidFill>
                <a:prstClr val="black"/>
              </a:solidFill>
              <a:latin typeface="B Nazanin" pitchFamily="2" charset="-78"/>
              <a:cs typeface="B Nazanin" pitchFamily="2" charset="-78"/>
            </a:endParaRPr>
          </a:p>
        </p:txBody>
      </p:sp>
      <p:sp>
        <p:nvSpPr>
          <p:cNvPr id="6" name="Rectangle 5">
            <a:extLst>
              <a:ext uri="{FF2B5EF4-FFF2-40B4-BE49-F238E27FC236}">
                <a16:creationId xmlns:a16="http://schemas.microsoft.com/office/drawing/2014/main" xmlns="" id="{EE9CFF5C-6274-7948-83AB-21D01FCB845E}"/>
              </a:ext>
            </a:extLst>
          </p:cNvPr>
          <p:cNvSpPr/>
          <p:nvPr/>
        </p:nvSpPr>
        <p:spPr>
          <a:xfrm>
            <a:off x="5257800" y="3262630"/>
            <a:ext cx="6096000" cy="2246769"/>
          </a:xfrm>
          <a:prstGeom prst="rect">
            <a:avLst/>
          </a:prstGeom>
        </p:spPr>
        <p:txBody>
          <a:bodyPr>
            <a:spAutoFit/>
          </a:bodyPr>
          <a:lstStyle/>
          <a:p>
            <a:pPr algn="r" rtl="1"/>
            <a:r>
              <a:rPr lang="fa-IR" sz="2000" b="1" dirty="0">
                <a:solidFill>
                  <a:prstClr val="black"/>
                </a:solidFill>
                <a:latin typeface="B Nazanin" pitchFamily="2" charset="-78"/>
                <a:cs typeface="B Nazanin" pitchFamily="2" charset="-78"/>
              </a:rPr>
              <a:t>علل </a:t>
            </a:r>
            <a:r>
              <a:rPr lang="fa-IR" sz="2000" b="1" dirty="0" err="1">
                <a:solidFill>
                  <a:prstClr val="black"/>
                </a:solidFill>
                <a:latin typeface="B Nazanin" pitchFamily="2" charset="-78"/>
                <a:cs typeface="B Nazanin" pitchFamily="2" charset="-78"/>
              </a:rPr>
              <a:t>متابوایکی</a:t>
            </a:r>
            <a:r>
              <a:rPr lang="fa-IR" sz="2000" b="1" dirty="0">
                <a:solidFill>
                  <a:prstClr val="black"/>
                </a:solidFill>
                <a:latin typeface="B Nazanin" pitchFamily="2" charset="-78"/>
                <a:cs typeface="B Nazanin" pitchFamily="2" charset="-78"/>
              </a:rPr>
              <a:t> شامل:  </a:t>
            </a:r>
            <a:endParaRPr lang="en-US" sz="2000" b="1" dirty="0">
              <a:solidFill>
                <a:prstClr val="black"/>
              </a:solidFill>
              <a:latin typeface="B Nazanin" pitchFamily="2" charset="-78"/>
              <a:cs typeface="B Nazanin" pitchFamily="2" charset="-78"/>
            </a:endParaRPr>
          </a:p>
          <a:p>
            <a:pPr marL="285750" indent="-285750" algn="r" rtl="1">
              <a:buFont typeface="Wingdings" pitchFamily="2" charset="2"/>
              <a:buChar char="ü"/>
            </a:pPr>
            <a:r>
              <a:rPr lang="fa-IR" sz="2000" dirty="0" err="1">
                <a:solidFill>
                  <a:prstClr val="black"/>
                </a:solidFill>
                <a:latin typeface="B Nazanin" pitchFamily="2" charset="-78"/>
                <a:cs typeface="B Nazanin" pitchFamily="2" charset="-78"/>
              </a:rPr>
              <a:t>هیپوکسی</a:t>
            </a:r>
            <a:endParaRPr lang="en-US" sz="2000" dirty="0">
              <a:solidFill>
                <a:prstClr val="black"/>
              </a:solidFill>
              <a:latin typeface="B Nazanin" pitchFamily="2" charset="-78"/>
              <a:cs typeface="B Nazanin" pitchFamily="2" charset="-78"/>
            </a:endParaRPr>
          </a:p>
          <a:p>
            <a:pPr marL="285750" indent="-285750" algn="r" rtl="1">
              <a:buFont typeface="Wingdings" pitchFamily="2" charset="2"/>
              <a:buChar char="ü"/>
            </a:pPr>
            <a:r>
              <a:rPr lang="fa-IR" sz="2000" dirty="0">
                <a:solidFill>
                  <a:prstClr val="black"/>
                </a:solidFill>
                <a:latin typeface="B Nazanin" pitchFamily="2" charset="-78"/>
                <a:cs typeface="B Nazanin" pitchFamily="2" charset="-78"/>
              </a:rPr>
              <a:t> </a:t>
            </a:r>
            <a:r>
              <a:rPr lang="fa-IR" sz="2000" dirty="0" err="1">
                <a:solidFill>
                  <a:prstClr val="black"/>
                </a:solidFill>
                <a:latin typeface="B Nazanin" pitchFamily="2" charset="-78"/>
                <a:cs typeface="B Nazanin" pitchFamily="2" charset="-78"/>
              </a:rPr>
              <a:t>هیپوپرفیوژن</a:t>
            </a:r>
            <a:r>
              <a:rPr lang="fa-IR" sz="2000" dirty="0">
                <a:solidFill>
                  <a:prstClr val="black"/>
                </a:solidFill>
                <a:latin typeface="B Nazanin" pitchFamily="2" charset="-78"/>
                <a:cs typeface="B Nazanin" pitchFamily="2" charset="-78"/>
              </a:rPr>
              <a:t>( شوک) </a:t>
            </a:r>
            <a:endParaRPr lang="en-US" sz="2000" dirty="0">
              <a:solidFill>
                <a:prstClr val="black"/>
              </a:solidFill>
              <a:latin typeface="B Nazanin" pitchFamily="2" charset="-78"/>
              <a:cs typeface="B Nazanin" pitchFamily="2" charset="-78"/>
            </a:endParaRPr>
          </a:p>
          <a:p>
            <a:pPr marL="285750" indent="-285750" algn="r" rtl="1">
              <a:buFont typeface="Wingdings" pitchFamily="2" charset="2"/>
              <a:buChar char="ü"/>
            </a:pPr>
            <a:r>
              <a:rPr lang="fa-IR" sz="2000" dirty="0">
                <a:solidFill>
                  <a:prstClr val="black"/>
                </a:solidFill>
                <a:latin typeface="B Nazanin" pitchFamily="2" charset="-78"/>
                <a:cs typeface="B Nazanin" pitchFamily="2" charset="-78"/>
              </a:rPr>
              <a:t>  عفونت ها (</a:t>
            </a:r>
            <a:r>
              <a:rPr lang="fa-IR" sz="2000" dirty="0" err="1">
                <a:solidFill>
                  <a:prstClr val="black"/>
                </a:solidFill>
                <a:latin typeface="B Nazanin" pitchFamily="2" charset="-78"/>
                <a:cs typeface="B Nazanin" pitchFamily="2" charset="-78"/>
              </a:rPr>
              <a:t>سپسیس</a:t>
            </a:r>
            <a:r>
              <a:rPr lang="fa-IR" sz="2000" dirty="0">
                <a:solidFill>
                  <a:prstClr val="black"/>
                </a:solidFill>
                <a:latin typeface="B Nazanin" pitchFamily="2" charset="-78"/>
                <a:cs typeface="B Nazanin" pitchFamily="2" charset="-78"/>
              </a:rPr>
              <a:t>)</a:t>
            </a:r>
            <a:endParaRPr lang="en-US" sz="2000" dirty="0">
              <a:solidFill>
                <a:prstClr val="black"/>
              </a:solidFill>
              <a:latin typeface="B Nazanin" pitchFamily="2" charset="-78"/>
              <a:cs typeface="B Nazanin" pitchFamily="2" charset="-78"/>
            </a:endParaRPr>
          </a:p>
          <a:p>
            <a:pPr marL="285750" indent="-285750" algn="r" rtl="1">
              <a:buFont typeface="Wingdings" pitchFamily="2" charset="2"/>
              <a:buChar char="ü"/>
            </a:pPr>
            <a:r>
              <a:rPr lang="fa-IR" sz="2000" dirty="0">
                <a:solidFill>
                  <a:prstClr val="black"/>
                </a:solidFill>
                <a:latin typeface="B Nazanin" pitchFamily="2" charset="-78"/>
                <a:cs typeface="B Nazanin" pitchFamily="2" charset="-78"/>
              </a:rPr>
              <a:t> اختلالات مایع و </a:t>
            </a:r>
            <a:r>
              <a:rPr lang="fa-IR" sz="2000" dirty="0" err="1">
                <a:solidFill>
                  <a:prstClr val="black"/>
                </a:solidFill>
                <a:latin typeface="B Nazanin" pitchFamily="2" charset="-78"/>
                <a:cs typeface="B Nazanin" pitchFamily="2" charset="-78"/>
              </a:rPr>
              <a:t>الکترولت</a:t>
            </a:r>
            <a:r>
              <a:rPr lang="fa-IR" sz="2000" dirty="0">
                <a:solidFill>
                  <a:prstClr val="black"/>
                </a:solidFill>
                <a:latin typeface="B Nazanin" pitchFamily="2" charset="-78"/>
                <a:cs typeface="B Nazanin" pitchFamily="2" charset="-78"/>
              </a:rPr>
              <a:t> (کم آبی)</a:t>
            </a:r>
            <a:endParaRPr lang="en-US" sz="2000" dirty="0">
              <a:solidFill>
                <a:prstClr val="black"/>
              </a:solidFill>
              <a:latin typeface="B Nazanin" pitchFamily="2" charset="-78"/>
              <a:cs typeface="B Nazanin" pitchFamily="2" charset="-78"/>
            </a:endParaRPr>
          </a:p>
          <a:p>
            <a:pPr marL="285750" indent="-285750" algn="r" rtl="1">
              <a:buFont typeface="Wingdings" pitchFamily="2" charset="2"/>
              <a:buChar char="ü"/>
            </a:pPr>
            <a:r>
              <a:rPr lang="fa-IR" sz="2000" dirty="0">
                <a:solidFill>
                  <a:prstClr val="black"/>
                </a:solidFill>
                <a:latin typeface="B Nazanin" pitchFamily="2" charset="-78"/>
                <a:cs typeface="B Nazanin" pitchFamily="2" charset="-78"/>
              </a:rPr>
              <a:t> کمبود مواد مغزی (</a:t>
            </a:r>
            <a:r>
              <a:rPr lang="fa-IR" sz="2000" dirty="0" err="1">
                <a:solidFill>
                  <a:prstClr val="black"/>
                </a:solidFill>
                <a:latin typeface="B Nazanin" pitchFamily="2" charset="-78"/>
                <a:cs typeface="B Nazanin" pitchFamily="2" charset="-78"/>
              </a:rPr>
              <a:t>هیپوگلیسمی</a:t>
            </a:r>
            <a:r>
              <a:rPr lang="fa-IR" sz="2000" dirty="0">
                <a:solidFill>
                  <a:prstClr val="black"/>
                </a:solidFill>
                <a:latin typeface="B Nazanin" pitchFamily="2" charset="-78"/>
                <a:cs typeface="B Nazanin" pitchFamily="2" charset="-78"/>
              </a:rPr>
              <a:t>)</a:t>
            </a:r>
            <a:endParaRPr lang="en-US" sz="2000" dirty="0">
              <a:solidFill>
                <a:prstClr val="black"/>
              </a:solidFill>
              <a:latin typeface="B Nazanin" pitchFamily="2" charset="-78"/>
              <a:cs typeface="B Nazanin" pitchFamily="2" charset="-78"/>
            </a:endParaRPr>
          </a:p>
          <a:p>
            <a:pPr marL="285750" indent="-285750" algn="r" rtl="1">
              <a:buFont typeface="Wingdings" pitchFamily="2" charset="2"/>
              <a:buChar char="ü"/>
            </a:pPr>
            <a:r>
              <a:rPr lang="fa-IR" sz="2000" dirty="0">
                <a:solidFill>
                  <a:prstClr val="black"/>
                </a:solidFill>
                <a:latin typeface="B Nazanin" pitchFamily="2" charset="-78"/>
                <a:cs typeface="B Nazanin" pitchFamily="2" charset="-78"/>
              </a:rPr>
              <a:t> تغییرات دما (</a:t>
            </a:r>
            <a:r>
              <a:rPr lang="fa-IR" sz="2000" dirty="0" err="1">
                <a:solidFill>
                  <a:prstClr val="black"/>
                </a:solidFill>
                <a:latin typeface="B Nazanin" pitchFamily="2" charset="-78"/>
                <a:cs typeface="B Nazanin" pitchFamily="2" charset="-78"/>
              </a:rPr>
              <a:t>هیپوترمی</a:t>
            </a:r>
            <a:r>
              <a:rPr lang="fa-IR" sz="2000" dirty="0">
                <a:solidFill>
                  <a:prstClr val="black"/>
                </a:solidFill>
                <a:latin typeface="B Nazanin" pitchFamily="2" charset="-78"/>
                <a:cs typeface="B Nazanin" pitchFamily="2" charset="-78"/>
              </a:rPr>
              <a:t>، </a:t>
            </a:r>
            <a:r>
              <a:rPr lang="fa-IR" sz="2000" dirty="0" err="1">
                <a:solidFill>
                  <a:prstClr val="black"/>
                </a:solidFill>
                <a:latin typeface="B Nazanin" pitchFamily="2" charset="-78"/>
                <a:cs typeface="B Nazanin" pitchFamily="2" charset="-78"/>
              </a:rPr>
              <a:t>هایپرترمی</a:t>
            </a:r>
            <a:r>
              <a:rPr lang="fa-IR" sz="2000" dirty="0">
                <a:solidFill>
                  <a:prstClr val="black"/>
                </a:solidFill>
                <a:latin typeface="B Nazanin" pitchFamily="2" charset="-78"/>
                <a:cs typeface="B Nazanin" pitchFamily="2" charset="-78"/>
              </a:rPr>
              <a:t>)  </a:t>
            </a:r>
            <a:endParaRPr lang="en-US" sz="2000" dirty="0">
              <a:solidFill>
                <a:prstClr val="black"/>
              </a:solidFill>
              <a:latin typeface="B Nazanin" pitchFamily="2" charset="-78"/>
              <a:cs typeface="B Nazanin" pitchFamily="2" charset="-78"/>
            </a:endParaRPr>
          </a:p>
        </p:txBody>
      </p:sp>
    </p:spTree>
    <p:extLst>
      <p:ext uri="{BB962C8B-B14F-4D97-AF65-F5344CB8AC3E}">
        <p14:creationId xmlns:p14="http://schemas.microsoft.com/office/powerpoint/2010/main" val="127159745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A5455-E709-0C4F-BC83-FF3AD19203C9}"/>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بیماری حوادث عروق مغزی (</a:t>
            </a:r>
            <a:r>
              <a:rPr lang="en-US" sz="3200" b="1" dirty="0">
                <a:latin typeface="+mn-lt"/>
                <a:cs typeface="B Nazanin" panose="00000400000000000000" pitchFamily="2" charset="-78"/>
              </a:rPr>
              <a:t>CVA</a:t>
            </a:r>
            <a:r>
              <a:rPr lang="fa-IR" sz="3200" b="1" dirty="0">
                <a:latin typeface="B Nazanin" pitchFamily="2" charset="-78"/>
                <a:cs typeface="B Titr" panose="00000700000000000000" pitchFamily="2" charset="-78"/>
              </a:rPr>
              <a:t>)</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1DAB42B5-9889-9845-82E1-D787CA2899DD}"/>
              </a:ext>
            </a:extLst>
          </p:cNvPr>
          <p:cNvSpPr>
            <a:spLocks noGrp="1"/>
          </p:cNvSpPr>
          <p:nvPr>
            <p:ph idx="1"/>
          </p:nvPr>
        </p:nvSpPr>
        <p:spPr>
          <a:xfrm>
            <a:off x="1075706" y="1675638"/>
            <a:ext cx="10515600" cy="4351338"/>
          </a:xfrm>
        </p:spPr>
        <p:txBody>
          <a:bodyPr>
            <a:normAutofit fontScale="62500" lnSpcReduction="20000"/>
          </a:bodyPr>
          <a:lstStyle/>
          <a:p>
            <a:pPr marL="0" indent="0" algn="r" rtl="1">
              <a:buNone/>
            </a:pPr>
            <a:r>
              <a:rPr lang="fa-IR" b="1" dirty="0">
                <a:latin typeface="B Nazanin" pitchFamily="2" charset="-78"/>
                <a:cs typeface="B Nazanin" pitchFamily="2" charset="-78"/>
              </a:rPr>
              <a:t>چندین عامل خطر برای سکته مغزی از جمله :</a:t>
            </a:r>
          </a:p>
          <a:p>
            <a:pPr marL="0" indent="0" algn="r" rtl="1">
              <a:buNone/>
            </a:pPr>
            <a:r>
              <a:rPr lang="fa-IR" dirty="0">
                <a:latin typeface="B Nazanin" pitchFamily="2" charset="-78"/>
                <a:cs typeface="B Nazanin" pitchFamily="2" charset="-78"/>
              </a:rPr>
              <a:t> بیماری </a:t>
            </a:r>
            <a:r>
              <a:rPr lang="fa-IR" dirty="0" err="1">
                <a:latin typeface="B Nazanin" pitchFamily="2" charset="-78"/>
                <a:cs typeface="B Nazanin" pitchFamily="2" charset="-78"/>
              </a:rPr>
              <a:t>آترواسکلروتیک</a:t>
            </a:r>
            <a:r>
              <a:rPr lang="fa-IR" dirty="0">
                <a:latin typeface="B Nazanin" pitchFamily="2" charset="-78"/>
                <a:cs typeface="B Nazanin" pitchFamily="2" charset="-78"/>
              </a:rPr>
              <a:t>، </a:t>
            </a:r>
            <a:r>
              <a:rPr lang="fa-IR" dirty="0" err="1">
                <a:latin typeface="B Nazanin" pitchFamily="2" charset="-78"/>
                <a:cs typeface="B Nazanin" pitchFamily="2" charset="-78"/>
              </a:rPr>
              <a:t>هیپرتانسیون</a:t>
            </a:r>
            <a:r>
              <a:rPr lang="fa-IR" dirty="0">
                <a:latin typeface="B Nazanin" pitchFamily="2" charset="-78"/>
                <a:cs typeface="B Nazanin" pitchFamily="2" charset="-78"/>
              </a:rPr>
              <a:t>، </a:t>
            </a:r>
            <a:r>
              <a:rPr lang="fa-IR" dirty="0" err="1">
                <a:latin typeface="B Nazanin" pitchFamily="2" charset="-78"/>
                <a:cs typeface="B Nazanin" pitchFamily="2" charset="-78"/>
              </a:rPr>
              <a:t>فیبریلاسیون</a:t>
            </a:r>
            <a:r>
              <a:rPr lang="fa-IR" dirty="0">
                <a:latin typeface="B Nazanin" pitchFamily="2" charset="-78"/>
                <a:cs typeface="B Nazanin" pitchFamily="2" charset="-78"/>
              </a:rPr>
              <a:t> دهلیزی و اختلالات انعقادی دارند. حملات گذاری </a:t>
            </a:r>
            <a:r>
              <a:rPr lang="fa-IR" dirty="0" err="1">
                <a:latin typeface="B Nazanin" pitchFamily="2" charset="-78"/>
                <a:cs typeface="B Nazanin" pitchFamily="2" charset="-78"/>
              </a:rPr>
              <a:t>ایسکمی</a:t>
            </a:r>
            <a:r>
              <a:rPr lang="fa-IR" dirty="0">
                <a:latin typeface="B Nazanin" pitchFamily="2" charset="-78"/>
                <a:cs typeface="B Nazanin" pitchFamily="2" charset="-78"/>
              </a:rPr>
              <a:t> (</a:t>
            </a:r>
            <a:r>
              <a:rPr lang="en-US" dirty="0">
                <a:cs typeface="B Nazanin" pitchFamily="2" charset="-78"/>
              </a:rPr>
              <a:t>TIA</a:t>
            </a:r>
            <a:r>
              <a:rPr lang="fa-IR" dirty="0">
                <a:latin typeface="B Nazanin" pitchFamily="2" charset="-78"/>
                <a:cs typeface="B Nazanin" pitchFamily="2" charset="-78"/>
              </a:rPr>
              <a:t>) نیز معمولا در بیماران سالمند شایع است . </a:t>
            </a:r>
            <a:endParaRPr lang="en-US" dirty="0">
              <a:latin typeface="B Nazanin" pitchFamily="2" charset="-78"/>
              <a:cs typeface="B Nazanin" pitchFamily="2" charset="-78"/>
            </a:endParaRPr>
          </a:p>
          <a:p>
            <a:pPr algn="r" rtl="1">
              <a:buFont typeface="Wingdings" pitchFamily="2" charset="2"/>
              <a:buChar char="ü"/>
            </a:pPr>
            <a:r>
              <a:rPr lang="fa-IR" b="1" dirty="0">
                <a:latin typeface="B Nazanin" pitchFamily="2" charset="-78"/>
                <a:cs typeface="B Nazanin" pitchFamily="2" charset="-78"/>
              </a:rPr>
              <a:t>سکته های </a:t>
            </a:r>
            <a:r>
              <a:rPr lang="fa-IR" b="1" dirty="0" err="1">
                <a:latin typeface="B Nazanin" pitchFamily="2" charset="-78"/>
                <a:cs typeface="B Nazanin" pitchFamily="2" charset="-78"/>
              </a:rPr>
              <a:t>ایسکمی</a:t>
            </a:r>
            <a:r>
              <a:rPr lang="fa-IR" b="1" dirty="0">
                <a:latin typeface="B Nazanin" pitchFamily="2" charset="-78"/>
                <a:cs typeface="B Nazanin" pitchFamily="2" charset="-78"/>
              </a:rPr>
              <a:t> مغزی، </a:t>
            </a:r>
            <a:r>
              <a:rPr lang="fa-IR" dirty="0">
                <a:latin typeface="B Nazanin" pitchFamily="2" charset="-78"/>
                <a:cs typeface="B Nazanin" pitchFamily="2" charset="-78"/>
              </a:rPr>
              <a:t>آسیب بافت مغز است که به علت عدم خونرسانی و اکسیژن کافی به مغز و به دنبال انسداد عروق مغزی ایجاد می شوند.</a:t>
            </a:r>
            <a:endParaRPr lang="en-US" dirty="0">
              <a:latin typeface="B Nazanin" pitchFamily="2" charset="-78"/>
              <a:cs typeface="B Nazanin" pitchFamily="2" charset="-78"/>
            </a:endParaRPr>
          </a:p>
          <a:p>
            <a:pPr algn="r" rtl="1">
              <a:buFont typeface="Wingdings" pitchFamily="2" charset="2"/>
              <a:buChar char="ü"/>
            </a:pPr>
            <a:r>
              <a:rPr lang="fa-IR" b="1" dirty="0">
                <a:latin typeface="B Nazanin" pitchFamily="2" charset="-78"/>
                <a:cs typeface="B Nazanin" pitchFamily="2" charset="-78"/>
              </a:rPr>
              <a:t>سکته های خونریزی دهنده (</a:t>
            </a:r>
            <a:r>
              <a:rPr lang="fa-IR" b="1" dirty="0" err="1">
                <a:latin typeface="B Nazanin" pitchFamily="2" charset="-78"/>
                <a:cs typeface="B Nazanin" pitchFamily="2" charset="-78"/>
              </a:rPr>
              <a:t>همراژیک</a:t>
            </a:r>
            <a:r>
              <a:rPr lang="fa-IR" b="1" dirty="0">
                <a:latin typeface="B Nazanin" pitchFamily="2" charset="-78"/>
                <a:cs typeface="B Nazanin" pitchFamily="2" charset="-78"/>
              </a:rPr>
              <a:t>)  مغزی</a:t>
            </a:r>
            <a:r>
              <a:rPr lang="fa-IR" dirty="0">
                <a:latin typeface="B Nazanin" pitchFamily="2" charset="-78"/>
                <a:cs typeface="B Nazanin" pitchFamily="2" charset="-78"/>
              </a:rPr>
              <a:t>، آسیب بافت مغز است که به علت عدم خونرسانی و اکسیژن کافی به  مغز و به دنبال پاره شدن عروق مغزی ایجاد می شوند. این نوع خونریزی ها به صورت خونریزی زیر </a:t>
            </a:r>
            <a:r>
              <a:rPr lang="fa-IR" dirty="0" err="1">
                <a:latin typeface="B Nazanin" pitchFamily="2" charset="-78"/>
                <a:cs typeface="B Nazanin" pitchFamily="2" charset="-78"/>
              </a:rPr>
              <a:t>عنکبوتیه</a:t>
            </a:r>
            <a:r>
              <a:rPr lang="fa-IR" dirty="0">
                <a:latin typeface="B Nazanin" pitchFamily="2" charset="-78"/>
                <a:cs typeface="B Nazanin" pitchFamily="2" charset="-78"/>
              </a:rPr>
              <a:t> یا خونریزی داخل مغزی رخ می دهند.</a:t>
            </a:r>
            <a:endParaRPr lang="en-US" dirty="0">
              <a:latin typeface="B Nazanin" pitchFamily="2" charset="-78"/>
              <a:cs typeface="B Nazanin" pitchFamily="2" charset="-78"/>
            </a:endParaRPr>
          </a:p>
          <a:p>
            <a:pPr marL="0" indent="0" algn="r" rtl="1">
              <a:buNone/>
            </a:pPr>
            <a:r>
              <a:rPr lang="fa-IR" b="1" dirty="0">
                <a:latin typeface="B Nazanin" pitchFamily="2" charset="-78"/>
                <a:cs typeface="B Nazanin" pitchFamily="2" charset="-78"/>
              </a:rPr>
              <a:t>علایم و نشانه ها؛</a:t>
            </a:r>
          </a:p>
          <a:p>
            <a:pPr marL="0" indent="0" algn="r" rtl="1">
              <a:buNone/>
            </a:pPr>
            <a:r>
              <a:rPr lang="fa-IR" dirty="0">
                <a:latin typeface="B Nazanin" pitchFamily="2" charset="-78"/>
                <a:cs typeface="B Nazanin" pitchFamily="2" charset="-78"/>
              </a:rPr>
              <a:t> اختلال در ظاهر و شکل صورت، اختلال در تکلم، اختلالات حسی و حرکتی، تشنج و ‌کاهش سطح هوشیاری تظاهر یابند. </a:t>
            </a:r>
          </a:p>
          <a:p>
            <a:pPr marL="0" indent="0" algn="r" rtl="1">
              <a:buNone/>
            </a:pPr>
            <a:r>
              <a:rPr lang="fa-IR" b="1" dirty="0">
                <a:latin typeface="B Nazanin" pitchFamily="2" charset="-78"/>
                <a:cs typeface="B Nazanin" pitchFamily="2" charset="-78"/>
              </a:rPr>
              <a:t>پیشگیری از حوادث عروق مغزی بهترین درمان است. راه های  پیشگیری شامل :</a:t>
            </a:r>
          </a:p>
          <a:p>
            <a:pPr marL="0" indent="0" algn="r" rtl="1">
              <a:buNone/>
            </a:pPr>
            <a:r>
              <a:rPr lang="fa-IR" dirty="0">
                <a:latin typeface="B Nazanin" pitchFamily="2" charset="-78"/>
                <a:cs typeface="B Nazanin" pitchFamily="2" charset="-78"/>
              </a:rPr>
              <a:t> کنترل </a:t>
            </a:r>
            <a:r>
              <a:rPr lang="fa-IR" dirty="0" err="1">
                <a:latin typeface="B Nazanin" pitchFamily="2" charset="-78"/>
                <a:cs typeface="B Nazanin" pitchFamily="2" charset="-78"/>
              </a:rPr>
              <a:t>هیپرتانسیون</a:t>
            </a:r>
            <a:r>
              <a:rPr lang="fa-IR" dirty="0">
                <a:latin typeface="B Nazanin" pitchFamily="2" charset="-78"/>
                <a:cs typeface="B Nazanin" pitchFamily="2" charset="-78"/>
              </a:rPr>
              <a:t>، درمان دیس ریتمی قلبی، درمان بیماری ها و تنگی های شریان های کاروتید، درمان </a:t>
            </a:r>
            <a:r>
              <a:rPr lang="fa-IR" dirty="0" err="1">
                <a:latin typeface="B Nazanin" pitchFamily="2" charset="-78"/>
                <a:cs typeface="B Nazanin" pitchFamily="2" charset="-78"/>
              </a:rPr>
              <a:t>آنوریسم</a:t>
            </a:r>
            <a:r>
              <a:rPr lang="fa-IR" dirty="0">
                <a:latin typeface="B Nazanin" pitchFamily="2" charset="-78"/>
                <a:cs typeface="B Nazanin" pitchFamily="2" charset="-78"/>
              </a:rPr>
              <a:t> های مغزی (حتی </a:t>
            </a:r>
            <a:r>
              <a:rPr lang="fa-IR" dirty="0" err="1">
                <a:latin typeface="B Nazanin" pitchFamily="2" charset="-78"/>
                <a:cs typeface="B Nazanin" pitchFamily="2" charset="-78"/>
              </a:rPr>
              <a:t>المکان</a:t>
            </a:r>
            <a:r>
              <a:rPr lang="fa-IR" dirty="0">
                <a:latin typeface="B Nazanin" pitchFamily="2" charset="-78"/>
                <a:cs typeface="B Nazanin" pitchFamily="2" charset="-78"/>
              </a:rPr>
              <a:t>)، درمان بیماری های خونی مانند کم خونی و پلی </a:t>
            </a:r>
            <a:r>
              <a:rPr lang="fa-IR" dirty="0" err="1">
                <a:latin typeface="B Nazanin" pitchFamily="2" charset="-78"/>
                <a:cs typeface="B Nazanin" pitchFamily="2" charset="-78"/>
              </a:rPr>
              <a:t>سیتمی</a:t>
            </a:r>
            <a:r>
              <a:rPr lang="fa-IR" dirty="0">
                <a:latin typeface="B Nazanin" pitchFamily="2" charset="-78"/>
                <a:cs typeface="B Nazanin" pitchFamily="2" charset="-78"/>
              </a:rPr>
              <a:t>، ترک سیگار، کاهش مصرف الکل و مواد مخدر، ورزش و فعالیت منظم و عادات خوب تغذیه است. </a:t>
            </a:r>
          </a:p>
          <a:p>
            <a:pPr marL="0" indent="0" algn="r" rtl="1">
              <a:buNone/>
            </a:pPr>
            <a:endParaRPr lang="en-US" dirty="0">
              <a:latin typeface="B Nazanin" pitchFamily="2" charset="-78"/>
              <a:cs typeface="B Nazanin" pitchFamily="2" charset="-78"/>
            </a:endParaRPr>
          </a:p>
          <a:p>
            <a:pPr marL="0" indent="0" algn="r" rtl="1">
              <a:buNone/>
            </a:pPr>
            <a:r>
              <a:rPr lang="fa-IR" dirty="0">
                <a:latin typeface="B Nazanin" pitchFamily="2" charset="-78"/>
                <a:cs typeface="B Nazanin" pitchFamily="2" charset="-78"/>
              </a:rPr>
              <a:t>در صورت تایید علائم </a:t>
            </a:r>
            <a:r>
              <a:rPr lang="en-US" dirty="0">
                <a:cs typeface="B Nazanin" pitchFamily="2" charset="-78"/>
              </a:rPr>
              <a:t>FAST</a:t>
            </a:r>
            <a:r>
              <a:rPr lang="fa-IR" dirty="0">
                <a:latin typeface="B Nazanin" pitchFamily="2" charset="-78"/>
                <a:cs typeface="B Nazanin" pitchFamily="2" charset="-78"/>
              </a:rPr>
              <a:t> و شک بالا به سکته مغزی، برای اجتناب از آسیب مغزی یا کاهش میزان آن، کد سما را فعال کرده و بیمار را بدون تاخیر به نزدیکترین مرکز درمانی که قادر به مراقبت قطعی از سکته مغزی است،‌ انتقال دهید. </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40135690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338711-236A-404D-9AA6-791D94E7DFC1}"/>
              </a:ext>
            </a:extLst>
          </p:cNvPr>
          <p:cNvSpPr>
            <a:spLocks noGrp="1"/>
          </p:cNvSpPr>
          <p:nvPr>
            <p:ph type="title"/>
          </p:nvPr>
        </p:nvSpPr>
        <p:spPr>
          <a:xfrm>
            <a:off x="838200" y="215496"/>
            <a:ext cx="10515600" cy="1325563"/>
          </a:xfrm>
        </p:spPr>
        <p:txBody>
          <a:bodyPr>
            <a:normAutofit/>
          </a:bodyPr>
          <a:lstStyle/>
          <a:p>
            <a:pPr algn="ctr" rtl="1"/>
            <a:r>
              <a:rPr lang="fa-IR" sz="3200" b="1" dirty="0">
                <a:latin typeface="B Nazanin" pitchFamily="2" charset="-78"/>
                <a:cs typeface="B Titr" panose="00000700000000000000" pitchFamily="2" charset="-78"/>
              </a:rPr>
              <a:t>تشنج</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410F4DFE-D4CB-994A-8608-44C96661CD1A}"/>
              </a:ext>
            </a:extLst>
          </p:cNvPr>
          <p:cNvSpPr>
            <a:spLocks noGrp="1"/>
          </p:cNvSpPr>
          <p:nvPr>
            <p:ph idx="1"/>
          </p:nvPr>
        </p:nvSpPr>
        <p:spPr>
          <a:xfrm>
            <a:off x="954578" y="1027603"/>
            <a:ext cx="10515600" cy="4351338"/>
          </a:xfrm>
        </p:spPr>
        <p:txBody>
          <a:bodyPr>
            <a:noAutofit/>
          </a:bodyPr>
          <a:lstStyle/>
          <a:p>
            <a:pPr marL="0" indent="0" algn="r" rtl="1">
              <a:buNone/>
            </a:pPr>
            <a:r>
              <a:rPr lang="fa-IR" sz="2000" dirty="0">
                <a:latin typeface="B Nazanin" pitchFamily="2" charset="-78"/>
                <a:cs typeface="B Nazanin" pitchFamily="2" charset="-78"/>
              </a:rPr>
              <a:t>تشنج ممکن است در سالمندان به دلایل مختلفی از جمله : سکته های مغزی، </a:t>
            </a:r>
            <a:r>
              <a:rPr lang="fa-IR" sz="2000" dirty="0" err="1">
                <a:latin typeface="B Nazanin" pitchFamily="2" charset="-78"/>
                <a:cs typeface="B Nazanin" pitchFamily="2" charset="-78"/>
              </a:rPr>
              <a:t>هایپوگلیسمی</a:t>
            </a:r>
            <a:r>
              <a:rPr lang="fa-IR" sz="2000" dirty="0">
                <a:latin typeface="B Nazanin" pitchFamily="2" charset="-78"/>
                <a:cs typeface="B Nazanin" pitchFamily="2" charset="-78"/>
              </a:rPr>
              <a:t>، و تومورهای مغزی رخ دهد</a:t>
            </a:r>
          </a:p>
          <a:p>
            <a:pPr marL="0" indent="0" algn="r" rtl="1">
              <a:buNone/>
            </a:pPr>
            <a:r>
              <a:rPr lang="fa-IR" sz="2000" b="1" dirty="0">
                <a:latin typeface="B Nazanin" pitchFamily="2" charset="-78"/>
                <a:cs typeface="B Nazanin" pitchFamily="2" charset="-78"/>
              </a:rPr>
              <a:t>علل شایع تشنج در افراد سالمند شامل :</a:t>
            </a:r>
            <a:endParaRPr lang="en-US" sz="2000" b="1" dirty="0">
              <a:latin typeface="B Nazanin" pitchFamily="2" charset="-78"/>
              <a:cs typeface="B Nazanin" pitchFamily="2" charset="-78"/>
            </a:endParaRPr>
          </a:p>
          <a:p>
            <a:pPr lvl="0" algn="r" rtl="1"/>
            <a:r>
              <a:rPr lang="fa-IR" sz="2000" dirty="0">
                <a:latin typeface="B Nazanin" pitchFamily="2" charset="-78"/>
                <a:cs typeface="B Nazanin" pitchFamily="2" charset="-78"/>
              </a:rPr>
              <a:t>صرع</a:t>
            </a:r>
            <a:endParaRPr lang="en-US" sz="2000" dirty="0">
              <a:latin typeface="B Nazanin" pitchFamily="2" charset="-78"/>
              <a:cs typeface="B Nazanin" pitchFamily="2" charset="-78"/>
            </a:endParaRPr>
          </a:p>
          <a:p>
            <a:pPr lvl="0" algn="r" rtl="1"/>
            <a:r>
              <a:rPr lang="fa-IR" sz="2000" dirty="0">
                <a:latin typeface="B Nazanin" pitchFamily="2" charset="-78"/>
                <a:cs typeface="B Nazanin" pitchFamily="2" charset="-78"/>
              </a:rPr>
              <a:t> سکته های مغزی (به خصوص سکته هموراژیک)</a:t>
            </a:r>
            <a:endParaRPr lang="en-US" sz="2000" dirty="0">
              <a:latin typeface="B Nazanin" pitchFamily="2" charset="-78"/>
              <a:cs typeface="B Nazanin" pitchFamily="2" charset="-78"/>
            </a:endParaRPr>
          </a:p>
          <a:p>
            <a:pPr lvl="0" algn="r" rtl="1"/>
            <a:r>
              <a:rPr lang="fa-IR" sz="2000" dirty="0">
                <a:latin typeface="B Nazanin" pitchFamily="2" charset="-78"/>
                <a:cs typeface="B Nazanin" pitchFamily="2" charset="-78"/>
              </a:rPr>
              <a:t> سنکوپ</a:t>
            </a:r>
            <a:endParaRPr lang="en-US" sz="2000" dirty="0">
              <a:latin typeface="B Nazanin" pitchFamily="2" charset="-78"/>
              <a:cs typeface="B Nazanin" pitchFamily="2" charset="-78"/>
            </a:endParaRPr>
          </a:p>
          <a:p>
            <a:pPr lvl="0" algn="r" rtl="1"/>
            <a:r>
              <a:rPr lang="fa-IR" sz="2000" dirty="0">
                <a:latin typeface="B Nazanin" pitchFamily="2" charset="-78"/>
                <a:cs typeface="B Nazanin" pitchFamily="2" charset="-78"/>
              </a:rPr>
              <a:t> آسیب های تروماتیک مغزی (اخیر یا گذشته)</a:t>
            </a:r>
            <a:endParaRPr lang="en-US" sz="2000" dirty="0">
              <a:latin typeface="B Nazanin" pitchFamily="2" charset="-78"/>
              <a:cs typeface="B Nazanin" pitchFamily="2" charset="-78"/>
            </a:endParaRPr>
          </a:p>
          <a:p>
            <a:pPr lvl="0" algn="r" rtl="1"/>
            <a:r>
              <a:rPr lang="fa-IR" sz="2000" dirty="0">
                <a:latin typeface="B Nazanin" pitchFamily="2" charset="-78"/>
                <a:cs typeface="B Nazanin" pitchFamily="2" charset="-78"/>
              </a:rPr>
              <a:t> تومورهای مغزی</a:t>
            </a:r>
            <a:endParaRPr lang="en-US" sz="2000" dirty="0">
              <a:latin typeface="B Nazanin" pitchFamily="2" charset="-78"/>
              <a:cs typeface="B Nazanin" pitchFamily="2" charset="-78"/>
            </a:endParaRPr>
          </a:p>
          <a:p>
            <a:pPr lvl="0" algn="r" rtl="1"/>
            <a:r>
              <a:rPr lang="fa-IR" sz="2000" dirty="0">
                <a:latin typeface="B Nazanin" pitchFamily="2" charset="-78"/>
                <a:cs typeface="B Nazanin" pitchFamily="2" charset="-78"/>
              </a:rPr>
              <a:t> قطع مصرف  الکل</a:t>
            </a:r>
            <a:endParaRPr lang="en-US" sz="2000" dirty="0">
              <a:latin typeface="B Nazanin" pitchFamily="2" charset="-78"/>
              <a:cs typeface="B Nazanin" pitchFamily="2" charset="-78"/>
            </a:endParaRPr>
          </a:p>
          <a:p>
            <a:pPr lvl="0" algn="r" rtl="1"/>
            <a:r>
              <a:rPr lang="fa-IR" sz="2000" dirty="0">
                <a:latin typeface="B Nazanin" pitchFamily="2" charset="-78"/>
                <a:cs typeface="B Nazanin" pitchFamily="2" charset="-78"/>
              </a:rPr>
              <a:t> </a:t>
            </a:r>
            <a:r>
              <a:rPr lang="fa-IR" sz="2000" dirty="0" err="1">
                <a:latin typeface="B Nazanin" pitchFamily="2" charset="-78"/>
                <a:cs typeface="B Nazanin" pitchFamily="2" charset="-78"/>
              </a:rPr>
              <a:t>هیپو</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گلیسمی</a:t>
            </a:r>
            <a:endParaRPr lang="fa-IR" sz="2000" dirty="0">
              <a:latin typeface="B Nazanin" pitchFamily="2" charset="-78"/>
              <a:cs typeface="B Nazanin" pitchFamily="2" charset="-78"/>
            </a:endParaRPr>
          </a:p>
          <a:p>
            <a:pPr lvl="0" algn="r" rtl="1"/>
            <a:endParaRPr lang="fa-IR" sz="2000" dirty="0">
              <a:latin typeface="B Nazanin" pitchFamily="2" charset="-78"/>
              <a:cs typeface="B Nazanin" pitchFamily="2" charset="-78"/>
            </a:endParaRPr>
          </a:p>
          <a:p>
            <a:pPr marL="0" lvl="0" indent="0" algn="r" rtl="1">
              <a:buNone/>
            </a:pPr>
            <a:r>
              <a:rPr lang="fa-IR" sz="2000" b="1" dirty="0">
                <a:latin typeface="B Nazanin" pitchFamily="2" charset="-78"/>
                <a:cs typeface="B Nazanin" pitchFamily="2" charset="-78"/>
              </a:rPr>
              <a:t>اقدامات درمانی:</a:t>
            </a:r>
            <a:endParaRPr lang="en-US" sz="2000" b="1" dirty="0">
              <a:latin typeface="B Nazanin" pitchFamily="2" charset="-78"/>
              <a:cs typeface="B Nazanin" pitchFamily="2" charset="-78"/>
            </a:endParaRPr>
          </a:p>
          <a:p>
            <a:pPr algn="r" rtl="1">
              <a:buFont typeface="Wingdings" pitchFamily="2" charset="2"/>
              <a:buChar char="ü"/>
            </a:pPr>
            <a:r>
              <a:rPr lang="fa-IR" sz="2000" dirty="0">
                <a:latin typeface="B Nazanin" pitchFamily="2" charset="-78"/>
                <a:cs typeface="B Nazanin" pitchFamily="2" charset="-78"/>
              </a:rPr>
              <a:t>. در صورت تشنج و کنترل آن، از  </a:t>
            </a:r>
            <a:r>
              <a:rPr lang="fa-IR" sz="2000" dirty="0" err="1">
                <a:latin typeface="B Nazanin" pitchFamily="2" charset="-78"/>
                <a:cs typeface="B Nazanin" pitchFamily="2" charset="-78"/>
              </a:rPr>
              <a:t>بنزدیازپین</a:t>
            </a:r>
            <a:r>
              <a:rPr lang="fa-IR" sz="2000" dirty="0">
                <a:latin typeface="B Nazanin" pitchFamily="2" charset="-78"/>
                <a:cs typeface="B Nazanin" pitchFamily="2" charset="-78"/>
              </a:rPr>
              <a:t> های تزریقی نظیر</a:t>
            </a:r>
            <a:r>
              <a:rPr lang="fa-IR" sz="2000" u="sng" dirty="0">
                <a:latin typeface="B Nazanin" pitchFamily="2" charset="-78"/>
                <a:cs typeface="B Nazanin" pitchFamily="2" charset="-78"/>
              </a:rPr>
              <a:t> </a:t>
            </a:r>
            <a:r>
              <a:rPr lang="fa-IR" sz="2000" u="sng" dirty="0" err="1">
                <a:latin typeface="B Nazanin" pitchFamily="2" charset="-78"/>
                <a:cs typeface="B Nazanin" pitchFamily="2" charset="-78"/>
              </a:rPr>
              <a:t>دیازپام</a:t>
            </a:r>
            <a:r>
              <a:rPr lang="fa-IR" sz="2000" u="sng" dirty="0">
                <a:latin typeface="B Nazanin" pitchFamily="2" charset="-78"/>
                <a:cs typeface="B Nazanin" pitchFamily="2" charset="-78"/>
              </a:rPr>
              <a:t> </a:t>
            </a:r>
            <a:r>
              <a:rPr lang="fa-IR" sz="2000" dirty="0">
                <a:latin typeface="B Nazanin" pitchFamily="2" charset="-78"/>
                <a:cs typeface="B Nazanin" pitchFamily="2" charset="-78"/>
              </a:rPr>
              <a:t> کمک بگیرید. </a:t>
            </a:r>
          </a:p>
          <a:p>
            <a:pPr algn="r" rtl="1">
              <a:buFont typeface="Wingdings" pitchFamily="2" charset="2"/>
              <a:buChar char="ü"/>
            </a:pPr>
            <a:r>
              <a:rPr lang="fa-IR" sz="2000" dirty="0">
                <a:latin typeface="B Nazanin" pitchFamily="2" charset="-78"/>
                <a:cs typeface="B Nazanin" pitchFamily="2" charset="-78"/>
              </a:rPr>
              <a:t> به طور کلی در افراد سالمند تشنج را به عنوان یک بیماری مهلک یا نشانه ای از آن درمان کنید </a:t>
            </a:r>
          </a:p>
          <a:p>
            <a:pPr algn="r" rtl="1">
              <a:buFont typeface="Wingdings" pitchFamily="2" charset="2"/>
              <a:buChar char="ü"/>
            </a:pPr>
            <a:r>
              <a:rPr lang="fa-IR" sz="2000" dirty="0">
                <a:latin typeface="B Nazanin" pitchFamily="2" charset="-78"/>
                <a:cs typeface="B Nazanin" pitchFamily="2" charset="-78"/>
              </a:rPr>
              <a:t>بیمار را با حد اکثر سرعت انتقال دهید..</a:t>
            </a:r>
            <a:endParaRPr lang="en-US" sz="20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2000" dirty="0">
              <a:latin typeface="B Nazanin" pitchFamily="2" charset="-78"/>
              <a:cs typeface="B Nazanin" pitchFamily="2" charset="-78"/>
            </a:endParaRPr>
          </a:p>
        </p:txBody>
      </p:sp>
    </p:spTree>
    <p:extLst>
      <p:ext uri="{BB962C8B-B14F-4D97-AF65-F5344CB8AC3E}">
        <p14:creationId xmlns:p14="http://schemas.microsoft.com/office/powerpoint/2010/main" val="354409370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F3B1BB-839F-954F-A522-28EFD2E00010}"/>
              </a:ext>
            </a:extLst>
          </p:cNvPr>
          <p:cNvSpPr>
            <a:spLocks noGrp="1"/>
          </p:cNvSpPr>
          <p:nvPr>
            <p:ph type="title"/>
          </p:nvPr>
        </p:nvSpPr>
        <p:spPr>
          <a:xfrm>
            <a:off x="838200" y="0"/>
            <a:ext cx="10515600" cy="1325563"/>
          </a:xfrm>
        </p:spPr>
        <p:txBody>
          <a:bodyPr>
            <a:normAutofit/>
          </a:bodyPr>
          <a:lstStyle/>
          <a:p>
            <a:pPr algn="ctr" rtl="1"/>
            <a:r>
              <a:rPr lang="fa-IR" sz="2800" b="1" dirty="0">
                <a:latin typeface="B Nazanin" pitchFamily="2" charset="-78"/>
                <a:cs typeface="B Titr" panose="00000700000000000000" pitchFamily="2" charset="-78"/>
              </a:rPr>
              <a:t>سرگیجه </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942B0C1A-4BF3-2F42-AFE4-9624BF8B9EEC}"/>
              </a:ext>
            </a:extLst>
          </p:cNvPr>
          <p:cNvSpPr>
            <a:spLocks noGrp="1"/>
          </p:cNvSpPr>
          <p:nvPr>
            <p:ph idx="1"/>
          </p:nvPr>
        </p:nvSpPr>
        <p:spPr>
          <a:xfrm>
            <a:off x="1170709" y="894902"/>
            <a:ext cx="10515600" cy="4351338"/>
          </a:xfrm>
        </p:spPr>
        <p:txBody>
          <a:bodyPr>
            <a:noAutofit/>
          </a:bodyPr>
          <a:lstStyle/>
          <a:p>
            <a:pPr marL="0" indent="0" algn="r" rtl="1">
              <a:buNone/>
            </a:pPr>
            <a:r>
              <a:rPr lang="fa-IR" sz="2000" dirty="0">
                <a:latin typeface="B Nazanin" pitchFamily="2" charset="-78"/>
                <a:cs typeface="B Nazanin" pitchFamily="2" charset="-78"/>
              </a:rPr>
              <a:t>سرگیجه یکی از شایعترین شکایت بیماران و علل تماس با اورژانس است. </a:t>
            </a:r>
          </a:p>
          <a:p>
            <a:pPr marL="0" indent="0" algn="r" rtl="1">
              <a:buNone/>
            </a:pPr>
            <a:endParaRPr lang="fa-IR" sz="2000" dirty="0">
              <a:latin typeface="B Nazanin" pitchFamily="2" charset="-78"/>
              <a:cs typeface="B Nazanin" pitchFamily="2" charset="-78"/>
            </a:endParaRPr>
          </a:p>
          <a:p>
            <a:pPr marL="0" indent="0" algn="r" rtl="1">
              <a:buNone/>
            </a:pPr>
            <a:r>
              <a:rPr lang="fa-IR" sz="2000" b="1" dirty="0">
                <a:latin typeface="B Nazanin" pitchFamily="2" charset="-78"/>
                <a:cs typeface="B Nazanin" pitchFamily="2" charset="-78"/>
              </a:rPr>
              <a:t>دلایل سرگیجه در سالمندان شامل :</a:t>
            </a:r>
          </a:p>
          <a:p>
            <a:pPr algn="r" rtl="1"/>
            <a:r>
              <a:rPr lang="fa-IR" sz="2000" dirty="0">
                <a:latin typeface="B Nazanin" pitchFamily="2" charset="-78"/>
                <a:cs typeface="B Nazanin" pitchFamily="2" charset="-78"/>
              </a:rPr>
              <a:t>علل </a:t>
            </a:r>
            <a:r>
              <a:rPr lang="fa-IR" sz="2000" dirty="0" err="1">
                <a:latin typeface="B Nazanin" pitchFamily="2" charset="-78"/>
                <a:cs typeface="B Nazanin" pitchFamily="2" charset="-78"/>
              </a:rPr>
              <a:t>نرولوژیکی</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نظیرسکته</a:t>
            </a:r>
            <a:r>
              <a:rPr lang="fa-IR" sz="2000" dirty="0">
                <a:latin typeface="B Nazanin" pitchFamily="2" charset="-78"/>
                <a:cs typeface="B Nazanin" pitchFamily="2" charset="-78"/>
              </a:rPr>
              <a:t> مغزی</a:t>
            </a:r>
          </a:p>
          <a:p>
            <a:pPr algn="r" rtl="1"/>
            <a:r>
              <a:rPr lang="fa-IR" sz="2000" dirty="0">
                <a:latin typeface="B Nazanin" pitchFamily="2" charset="-78"/>
                <a:cs typeface="B Nazanin" pitchFamily="2" charset="-78"/>
              </a:rPr>
              <a:t> عفونت گوش میانی</a:t>
            </a:r>
          </a:p>
          <a:p>
            <a:pPr algn="r" rtl="1"/>
            <a:r>
              <a:rPr lang="fa-IR" sz="2000" dirty="0">
                <a:latin typeface="B Nazanin" pitchFamily="2" charset="-78"/>
                <a:cs typeface="B Nazanin" pitchFamily="2" charset="-78"/>
              </a:rPr>
              <a:t> </a:t>
            </a:r>
            <a:r>
              <a:rPr lang="fa-IR" sz="2000" dirty="0" err="1">
                <a:latin typeface="B Nazanin" pitchFamily="2" charset="-78"/>
                <a:cs typeface="B Nazanin" pitchFamily="2" charset="-78"/>
              </a:rPr>
              <a:t>هیپو</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گلیسمی</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هیپوگلیسمی</a:t>
            </a:r>
            <a:r>
              <a:rPr lang="fa-IR" sz="2000" dirty="0">
                <a:latin typeface="B Nazanin" pitchFamily="2" charset="-78"/>
                <a:cs typeface="B Nazanin" pitchFamily="2" charset="-78"/>
              </a:rPr>
              <a:t> خفیف)</a:t>
            </a:r>
          </a:p>
          <a:p>
            <a:pPr algn="r" rtl="1"/>
            <a:r>
              <a:rPr lang="fa-IR" sz="2000" dirty="0">
                <a:latin typeface="B Nazanin" pitchFamily="2" charset="-78"/>
                <a:cs typeface="B Nazanin" pitchFamily="2" charset="-78"/>
              </a:rPr>
              <a:t>  </a:t>
            </a:r>
            <a:r>
              <a:rPr lang="fa-IR" sz="2000" dirty="0" err="1">
                <a:latin typeface="B Nazanin" pitchFamily="2" charset="-78"/>
                <a:cs typeface="B Nazanin" pitchFamily="2" charset="-78"/>
              </a:rPr>
              <a:t>دهیدرتاسیون</a:t>
            </a:r>
            <a:endParaRPr lang="fa-IR" sz="2000" dirty="0">
              <a:latin typeface="B Nazanin" pitchFamily="2" charset="-78"/>
              <a:cs typeface="B Nazanin" pitchFamily="2" charset="-78"/>
            </a:endParaRPr>
          </a:p>
          <a:p>
            <a:pPr algn="r" rtl="1"/>
            <a:r>
              <a:rPr lang="fa-IR" sz="2000" dirty="0">
                <a:latin typeface="B Nazanin" pitchFamily="2" charset="-78"/>
                <a:cs typeface="B Nazanin" pitchFamily="2" charset="-78"/>
              </a:rPr>
              <a:t>تغییرات دارویی</a:t>
            </a:r>
          </a:p>
          <a:p>
            <a:pPr algn="r" rtl="1"/>
            <a:r>
              <a:rPr lang="fa-IR" sz="2000" dirty="0">
                <a:latin typeface="B Nazanin" pitchFamily="2" charset="-78"/>
                <a:cs typeface="B Nazanin" pitchFamily="2" charset="-78"/>
              </a:rPr>
              <a:t> بیماری منیر (</a:t>
            </a:r>
            <a:r>
              <a:rPr lang="en-US" sz="2000" dirty="0" err="1">
                <a:cs typeface="B Nazanin" pitchFamily="2" charset="-78"/>
              </a:rPr>
              <a:t>Meenier</a:t>
            </a:r>
            <a:r>
              <a:rPr lang="fa-IR" sz="2000" dirty="0">
                <a:cs typeface="B Nazanin" pitchFamily="2" charset="-78"/>
              </a:rPr>
              <a:t>) </a:t>
            </a:r>
            <a:r>
              <a:rPr lang="fa-IR" sz="2000" dirty="0">
                <a:latin typeface="B Nazanin" pitchFamily="2" charset="-78"/>
                <a:cs typeface="B Nazanin" pitchFamily="2" charset="-78"/>
              </a:rPr>
              <a:t>و عوامل دیگر </a:t>
            </a:r>
          </a:p>
          <a:p>
            <a:pPr algn="r" rtl="1"/>
            <a:endParaRPr lang="fa-IR" sz="2000" dirty="0">
              <a:latin typeface="B Nazanin" pitchFamily="2" charset="-78"/>
              <a:cs typeface="B Nazanin" pitchFamily="2" charset="-78"/>
            </a:endParaRPr>
          </a:p>
          <a:p>
            <a:pPr algn="r" rtl="1">
              <a:buFont typeface="Courier New" panose="02070309020205020404" pitchFamily="49" charset="0"/>
              <a:buChar char="o"/>
            </a:pPr>
            <a:r>
              <a:rPr lang="fa-IR" sz="2000" dirty="0">
                <a:latin typeface="B Nazanin" pitchFamily="2" charset="-78"/>
                <a:cs typeface="B Nazanin" pitchFamily="2" charset="-78"/>
              </a:rPr>
              <a:t>سرگیجه می تواند همراه با تعریق، تهوع و استفراغ باشد و می تواند کوتاه یا ادامه دار باشد. </a:t>
            </a:r>
          </a:p>
          <a:p>
            <a:pPr algn="r" rtl="1">
              <a:buFont typeface="Courier New" panose="02070309020205020404" pitchFamily="49" charset="0"/>
              <a:buChar char="o"/>
            </a:pPr>
            <a:r>
              <a:rPr lang="fa-IR" sz="2000" dirty="0">
                <a:latin typeface="B Nazanin" pitchFamily="2" charset="-78"/>
                <a:cs typeface="B Nazanin" pitchFamily="2" charset="-78"/>
              </a:rPr>
              <a:t>بیماران اغلب از اصطلاح سرگیجه برای غش کردن یا احساس سبکی سر استفاده می کنند. </a:t>
            </a:r>
          </a:p>
          <a:p>
            <a:pPr algn="r" rtl="1">
              <a:buFont typeface="Courier New" panose="02070309020205020404" pitchFamily="49" charset="0"/>
              <a:buChar char="o"/>
            </a:pPr>
            <a:r>
              <a:rPr lang="fa-IR" sz="2000" dirty="0">
                <a:latin typeface="B Nazanin" pitchFamily="2" charset="-78"/>
                <a:cs typeface="B Nazanin" pitchFamily="2" charset="-78"/>
              </a:rPr>
              <a:t>از بیمار بخواهید که احساس خود را برای شما توضیح دهد..</a:t>
            </a:r>
            <a:endParaRPr lang="en-US" sz="2000" dirty="0">
              <a:latin typeface="B Nazanin" pitchFamily="2" charset="-78"/>
              <a:cs typeface="B Nazanin" pitchFamily="2" charset="-78"/>
            </a:endParaRPr>
          </a:p>
          <a:p>
            <a:pPr algn="r" rtl="1">
              <a:buFont typeface="Wingdings" pitchFamily="2" charset="2"/>
              <a:buChar char="v"/>
            </a:pPr>
            <a:r>
              <a:rPr lang="fa-IR" sz="2000" dirty="0">
                <a:latin typeface="B Nazanin" pitchFamily="2" charset="-78"/>
                <a:cs typeface="B Nazanin" pitchFamily="2" charset="-78"/>
              </a:rPr>
              <a:t>افتراق سرگیجه ، </a:t>
            </a:r>
            <a:r>
              <a:rPr lang="fa-IR" sz="2000" dirty="0" err="1">
                <a:latin typeface="B Nazanin" pitchFamily="2" charset="-78"/>
                <a:cs typeface="B Nazanin" pitchFamily="2" charset="-78"/>
              </a:rPr>
              <a:t>سنکوب</a:t>
            </a:r>
            <a:r>
              <a:rPr lang="fa-IR" sz="2000" dirty="0">
                <a:latin typeface="B Nazanin" pitchFamily="2" charset="-78"/>
                <a:cs typeface="B Nazanin" pitchFamily="2" charset="-78"/>
              </a:rPr>
              <a:t> و پیش </a:t>
            </a:r>
            <a:r>
              <a:rPr lang="fa-IR" sz="2000" dirty="0" err="1">
                <a:latin typeface="B Nazanin" pitchFamily="2" charset="-78"/>
                <a:cs typeface="B Nazanin" pitchFamily="2" charset="-78"/>
              </a:rPr>
              <a:t>سنکوب</a:t>
            </a:r>
            <a:r>
              <a:rPr lang="fa-IR" sz="2000" dirty="0">
                <a:latin typeface="B Nazanin" pitchFamily="2" charset="-78"/>
                <a:cs typeface="B Nazanin" pitchFamily="2" charset="-78"/>
              </a:rPr>
              <a:t> در شرایط پیش بیمارستانی </a:t>
            </a:r>
            <a:r>
              <a:rPr lang="fa-IR" sz="2000" dirty="0" err="1">
                <a:latin typeface="B Nazanin" pitchFamily="2" charset="-78"/>
                <a:cs typeface="B Nazanin" pitchFamily="2" charset="-78"/>
              </a:rPr>
              <a:t>واقعا</a:t>
            </a:r>
            <a:r>
              <a:rPr lang="fa-IR" sz="2000" dirty="0">
                <a:latin typeface="B Nazanin" pitchFamily="2" charset="-78"/>
                <a:cs typeface="B Nazanin" pitchFamily="2" charset="-78"/>
              </a:rPr>
              <a:t> غیر ممکن است.</a:t>
            </a:r>
            <a:endParaRPr lang="en-US" sz="2000"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2000" dirty="0">
              <a:latin typeface="B Nazanin" pitchFamily="2" charset="-78"/>
              <a:cs typeface="B Nazanin" pitchFamily="2" charset="-78"/>
            </a:endParaRPr>
          </a:p>
        </p:txBody>
      </p:sp>
    </p:spTree>
    <p:extLst>
      <p:ext uri="{BB962C8B-B14F-4D97-AF65-F5344CB8AC3E}">
        <p14:creationId xmlns:p14="http://schemas.microsoft.com/office/powerpoint/2010/main" val="41226440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992B7-42DE-FC4B-AAF9-2425070F3346}"/>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دلیریوم: </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710E4BC7-338A-964A-8BA1-85A41B9F4D10}"/>
              </a:ext>
            </a:extLst>
          </p:cNvPr>
          <p:cNvSpPr>
            <a:spLocks noGrp="1"/>
          </p:cNvSpPr>
          <p:nvPr>
            <p:ph idx="1"/>
          </p:nvPr>
        </p:nvSpPr>
        <p:spPr/>
        <p:txBody>
          <a:bodyPr>
            <a:normAutofit fontScale="77500" lnSpcReduction="20000"/>
          </a:bodyPr>
          <a:lstStyle/>
          <a:p>
            <a:pPr marL="0" indent="0" algn="r" rtl="1">
              <a:buNone/>
            </a:pPr>
            <a:r>
              <a:rPr lang="fa-IR" dirty="0" err="1">
                <a:latin typeface="B Nazanin" pitchFamily="2" charset="-78"/>
                <a:cs typeface="B Nazanin" pitchFamily="2" charset="-78"/>
              </a:rPr>
              <a:t>دلیریون</a:t>
            </a:r>
            <a:r>
              <a:rPr lang="fa-IR" dirty="0">
                <a:latin typeface="B Nazanin" pitchFamily="2" charset="-78"/>
                <a:cs typeface="B Nazanin" pitchFamily="2" charset="-78"/>
              </a:rPr>
              <a:t> حالت اغتشاش شعور به صورت حاد است </a:t>
            </a:r>
          </a:p>
          <a:p>
            <a:pPr marL="0" indent="0" algn="r" rtl="1">
              <a:buNone/>
            </a:pPr>
            <a:r>
              <a:rPr lang="fa-IR" dirty="0">
                <a:latin typeface="B Nazanin" pitchFamily="2" charset="-78"/>
                <a:cs typeface="B Nazanin" pitchFamily="2" charset="-78"/>
              </a:rPr>
              <a:t> </a:t>
            </a:r>
            <a:r>
              <a:rPr lang="fa-IR" b="1" dirty="0">
                <a:latin typeface="B Nazanin" pitchFamily="2" charset="-78"/>
                <a:cs typeface="B Nazanin" pitchFamily="2" charset="-78"/>
              </a:rPr>
              <a:t>علل زمینه ساز :</a:t>
            </a:r>
          </a:p>
          <a:p>
            <a:pPr algn="r" rtl="1">
              <a:buFont typeface="Courier New" panose="02070309020205020404" pitchFamily="49" charset="0"/>
              <a:buChar char="o"/>
            </a:pPr>
            <a:r>
              <a:rPr lang="fa-IR" dirty="0">
                <a:latin typeface="B Nazanin" pitchFamily="2" charset="-78"/>
                <a:cs typeface="B Nazanin" pitchFamily="2" charset="-78"/>
              </a:rPr>
              <a:t> عفونت</a:t>
            </a:r>
          </a:p>
          <a:p>
            <a:pPr algn="r" rtl="1">
              <a:buFont typeface="Courier New" panose="02070309020205020404" pitchFamily="49" charset="0"/>
              <a:buChar char="o"/>
            </a:pPr>
            <a:r>
              <a:rPr lang="fa-IR" dirty="0">
                <a:latin typeface="B Nazanin" pitchFamily="2" charset="-78"/>
                <a:cs typeface="B Nazanin" pitchFamily="2" charset="-78"/>
              </a:rPr>
              <a:t>اختلالات متابولیکی</a:t>
            </a:r>
          </a:p>
          <a:p>
            <a:pPr algn="r" rtl="1">
              <a:buFont typeface="Courier New" panose="02070309020205020404" pitchFamily="49" charset="0"/>
              <a:buChar char="o"/>
            </a:pPr>
            <a:r>
              <a:rPr lang="fa-IR" dirty="0">
                <a:latin typeface="B Nazanin" pitchFamily="2" charset="-78"/>
                <a:cs typeface="B Nazanin" pitchFamily="2" charset="-78"/>
              </a:rPr>
              <a:t> سموم یا داروها</a:t>
            </a:r>
          </a:p>
          <a:p>
            <a:pPr marL="0" indent="0" algn="r" rtl="1">
              <a:buNone/>
            </a:pPr>
            <a:r>
              <a:rPr lang="fa-IR" dirty="0">
                <a:latin typeface="B Nazanin" pitchFamily="2" charset="-78"/>
                <a:cs typeface="B Nazanin" pitchFamily="2" charset="-78"/>
              </a:rPr>
              <a:t> این بیماری در سالمندان دچار نارسایی کلیه، نارسایی قلب و دیگر بیماریهای مزمن دیده می شود و رایج تر است.</a:t>
            </a:r>
          </a:p>
          <a:p>
            <a:pPr marL="0" indent="0" algn="r" rtl="1">
              <a:buNone/>
            </a:pPr>
            <a:r>
              <a:rPr lang="fa-IR" dirty="0">
                <a:latin typeface="B Nazanin" pitchFamily="2" charset="-78"/>
                <a:cs typeface="B Nazanin" pitchFamily="2" charset="-78"/>
              </a:rPr>
              <a:t> این بیمار </a:t>
            </a:r>
            <a:r>
              <a:rPr lang="fa-IR" dirty="0" err="1">
                <a:latin typeface="B Nazanin" pitchFamily="2" charset="-78"/>
                <a:cs typeface="B Nazanin" pitchFamily="2" charset="-78"/>
              </a:rPr>
              <a:t>ی</a:t>
            </a:r>
            <a:r>
              <a:rPr lang="fa-IR" dirty="0">
                <a:latin typeface="B Nazanin" pitchFamily="2" charset="-78"/>
                <a:cs typeface="B Nazanin" pitchFamily="2" charset="-78"/>
              </a:rPr>
              <a:t> در بعد از ظهر ها بیشتر از صبح ها دیده می شود.</a:t>
            </a:r>
          </a:p>
          <a:p>
            <a:pPr marL="0" indent="0" algn="r" rtl="1">
              <a:buNone/>
            </a:pPr>
            <a:r>
              <a:rPr lang="fa-IR" dirty="0">
                <a:latin typeface="B Nazanin" pitchFamily="2" charset="-78"/>
                <a:cs typeface="B Nazanin" pitchFamily="2" charset="-78"/>
              </a:rPr>
              <a:t> </a:t>
            </a:r>
            <a:r>
              <a:rPr lang="fa-IR" b="1" dirty="0">
                <a:latin typeface="B Nazanin" pitchFamily="2" charset="-78"/>
                <a:cs typeface="B Nazanin" pitchFamily="2" charset="-78"/>
              </a:rPr>
              <a:t>علائم و نشانه ها در این بیماری شامل:</a:t>
            </a:r>
          </a:p>
          <a:p>
            <a:pPr algn="r" rtl="1">
              <a:buFont typeface="Wingdings" pitchFamily="2" charset="2"/>
              <a:buChar char="Ø"/>
            </a:pPr>
            <a:r>
              <a:rPr lang="fa-IR" dirty="0">
                <a:latin typeface="B Nazanin" pitchFamily="2" charset="-78"/>
                <a:cs typeface="B Nazanin" pitchFamily="2" charset="-78"/>
              </a:rPr>
              <a:t> توهم و هذیان</a:t>
            </a:r>
          </a:p>
          <a:p>
            <a:pPr algn="r" rtl="1">
              <a:buFont typeface="Wingdings" pitchFamily="2" charset="2"/>
              <a:buChar char="Ø"/>
            </a:pPr>
            <a:r>
              <a:rPr lang="fa-IR" dirty="0">
                <a:latin typeface="B Nazanin" pitchFamily="2" charset="-78"/>
                <a:cs typeface="B Nazanin" pitchFamily="2" charset="-78"/>
              </a:rPr>
              <a:t>  هراس </a:t>
            </a:r>
          </a:p>
          <a:p>
            <a:pPr marL="0" indent="0" algn="r" rtl="1">
              <a:buNone/>
            </a:pPr>
            <a:r>
              <a:rPr lang="fa-IR" dirty="0">
                <a:latin typeface="B Nazanin" pitchFamily="2" charset="-78"/>
                <a:cs typeface="B Nazanin" pitchFamily="2" charset="-78"/>
              </a:rPr>
              <a:t>در مراقبت از بیمار دچار دلیریوم، علاوه بر حفظ بیمار از آسیب و اطمینان دادن به او، باید وی را برای ارزیابی و کشف عامل زمینه ساز به مرکز درمانی منتقل کرد</a:t>
            </a:r>
            <a:r>
              <a:rPr lang="fa-IR" b="1" dirty="0">
                <a:latin typeface="B Nazanin" pitchFamily="2" charset="-78"/>
                <a:cs typeface="B Nazanin" pitchFamily="2" charset="-78"/>
              </a:rPr>
              <a:t>.</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381477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138" y="500268"/>
            <a:ext cx="10515600" cy="1325563"/>
          </a:xfrm>
        </p:spPr>
        <p:txBody>
          <a:bodyPr>
            <a:normAutofit fontScale="90000"/>
          </a:bodyPr>
          <a:lstStyle/>
          <a:p>
            <a:pPr algn="r"/>
            <a:r>
              <a:rPr lang="fa-IR" sz="23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  </a:t>
            </a:r>
            <a:r>
              <a:rPr lang="en-US" sz="23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3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r>
              <a:rPr lang="en-US" sz="2300" b="1" kern="0" dirty="0">
                <a:solidFill>
                  <a:srgbClr val="5FCBEF">
                    <a:lumMod val="50000"/>
                  </a:srgbClr>
                </a:solidFill>
                <a:effectLst>
                  <a:outerShdw blurRad="38100" dist="38100" dir="2700000" algn="tl">
                    <a:srgbClr val="000000">
                      <a:alpha val="43137"/>
                    </a:srgbClr>
                  </a:outerShdw>
                </a:effectLst>
                <a:cs typeface="B Titr" panose="00000700000000000000" pitchFamily="2" charset="-78"/>
              </a:rPr>
              <a:t/>
            </a:r>
            <a:br>
              <a:rPr lang="en-US" sz="2300" b="1" kern="0" dirty="0">
                <a:solidFill>
                  <a:srgbClr val="5FCBEF">
                    <a:lumMod val="50000"/>
                  </a:srgbClr>
                </a:solidFill>
                <a:effectLst>
                  <a:outerShdw blurRad="38100" dist="38100" dir="2700000" algn="tl">
                    <a:srgbClr val="000000">
                      <a:alpha val="43137"/>
                    </a:srgbClr>
                  </a:outerShdw>
                </a:effectLst>
                <a:cs typeface="B Titr" panose="00000700000000000000" pitchFamily="2" charset="-78"/>
              </a:rPr>
            </a:br>
            <a:r>
              <a:rPr lang="en-US" sz="2300" dirty="0">
                <a:solidFill>
                  <a:prstClr val="black"/>
                </a:solidFill>
              </a:rPr>
              <a:t/>
            </a:r>
            <a:br>
              <a:rPr lang="en-US" sz="2300" dirty="0">
                <a:solidFill>
                  <a:prstClr val="black"/>
                </a:solidFill>
              </a:rPr>
            </a:br>
            <a:r>
              <a:rPr lang="en-US" sz="2300" dirty="0">
                <a:solidFill>
                  <a:prstClr val="black"/>
                </a:solidFill>
              </a:rPr>
              <a:t/>
            </a:r>
            <a:br>
              <a:rPr lang="en-US" sz="2300" dirty="0">
                <a:solidFill>
                  <a:prstClr val="black"/>
                </a:solidFill>
              </a:rPr>
            </a:br>
            <a:r>
              <a:rPr lang="fa-IR" sz="2300" dirty="0">
                <a:solidFill>
                  <a:prstClr val="black"/>
                </a:solidFill>
              </a:rPr>
              <a:t/>
            </a:r>
            <a:br>
              <a:rPr lang="fa-IR" sz="2300" dirty="0">
                <a:solidFill>
                  <a:prstClr val="black"/>
                </a:solidFill>
              </a:rPr>
            </a:br>
            <a:endParaRPr lang="en-US" dirty="0"/>
          </a:p>
        </p:txBody>
      </p:sp>
      <p:sp>
        <p:nvSpPr>
          <p:cNvPr id="4" name="Rectangle 3"/>
          <p:cNvSpPr/>
          <p:nvPr/>
        </p:nvSpPr>
        <p:spPr>
          <a:xfrm>
            <a:off x="2552113" y="935006"/>
            <a:ext cx="9193479" cy="4493538"/>
          </a:xfrm>
          <a:prstGeom prst="rect">
            <a:avLst/>
          </a:prstGeom>
        </p:spPr>
        <p:txBody>
          <a:bodyPr wrap="none">
            <a:spAutoFit/>
          </a:bodyPr>
          <a:lstStyle/>
          <a:p>
            <a:pPr lvl="0" algn="r" rtl="1">
              <a:lnSpc>
                <a:spcPct val="115000"/>
              </a:lnSpc>
              <a:spcAft>
                <a:spcPts val="1000"/>
              </a:spcAft>
            </a:pP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r" rtl="1">
              <a:lnSpc>
                <a:spcPct val="115000"/>
              </a:lnSpc>
              <a:spcAft>
                <a:spcPts val="1000"/>
              </a:spcAft>
            </a:pP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r" rtl="1">
              <a:lnSpc>
                <a:spcPct val="115000"/>
              </a:lnSpc>
              <a:spcAft>
                <a:spcPts val="1000"/>
              </a:spcAft>
            </a:pP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r"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شیرخواران (6 ماهه تا 1 سالگی )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algn="r" rtl="1"/>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ملاحظات مد نظر در ارزیابی و اقدامات درمانی  : </a:t>
            </a:r>
          </a:p>
          <a:p>
            <a:pPr algn="r" rtl="1"/>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این گروه نیز باید در آغوش والدین یا پرستار خود باقی بماند و شما کار معاینه را انجام دهید.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r"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صورت امکان به کودک اجازه دهید پیش از معاینه با شما آشنا گردد.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r" rtl="1"/>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معاینه کودک باید از پایین به بالا انجام شود زیرا در غیر این صورت ممکن است کودک دچار بیقراری شود. </a:t>
            </a:r>
          </a:p>
          <a:p>
            <a:pPr marL="342900" indent="-342900" algn="l" rtl="1">
              <a:buFontTx/>
              <a:buChar char="-"/>
            </a:pPr>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r" rtl="1"/>
            <a:endParaRPr lang="en-US" dirty="0"/>
          </a:p>
        </p:txBody>
      </p:sp>
      <p:pic>
        <p:nvPicPr>
          <p:cNvPr id="5" name="Picture 4" descr="IMG-20170121-WA0000-1-1"/>
          <p:cNvPicPr/>
          <p:nvPr/>
        </p:nvPicPr>
        <p:blipFill>
          <a:blip r:embed="rId2">
            <a:extLst>
              <a:ext uri="{28A0092B-C50C-407E-A947-70E740481C1C}">
                <a14:useLocalDpi xmlns:a14="http://schemas.microsoft.com/office/drawing/2010/main" val="0"/>
              </a:ext>
            </a:extLst>
          </a:blip>
          <a:srcRect/>
          <a:stretch>
            <a:fillRect/>
          </a:stretch>
        </p:blipFill>
        <p:spPr bwMode="auto">
          <a:xfrm>
            <a:off x="191065" y="143716"/>
            <a:ext cx="2475865" cy="3364230"/>
          </a:xfrm>
          <a:prstGeom prst="rect">
            <a:avLst/>
          </a:prstGeom>
          <a:noFill/>
          <a:ln>
            <a:noFill/>
          </a:ln>
        </p:spPr>
      </p:pic>
    </p:spTree>
    <p:extLst>
      <p:ext uri="{BB962C8B-B14F-4D97-AF65-F5344CB8AC3E}">
        <p14:creationId xmlns:p14="http://schemas.microsoft.com/office/powerpoint/2010/main" val="111459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41E804-2DAB-B847-B28D-BB5327610FB6}"/>
              </a:ext>
            </a:extLst>
          </p:cNvPr>
          <p:cNvSpPr>
            <a:spLocks noGrp="1"/>
          </p:cNvSpPr>
          <p:nvPr>
            <p:ph type="title"/>
          </p:nvPr>
        </p:nvSpPr>
        <p:spPr/>
        <p:txBody>
          <a:bodyPr>
            <a:normAutofit/>
          </a:bodyPr>
          <a:lstStyle/>
          <a:p>
            <a:pPr algn="ctr" rtl="1"/>
            <a:r>
              <a:rPr lang="fa-IR" sz="2800" b="1" dirty="0">
                <a:latin typeface="B Nazanin" pitchFamily="2" charset="-78"/>
                <a:cs typeface="B Titr" panose="00000700000000000000" pitchFamily="2" charset="-78"/>
              </a:rPr>
              <a:t>دمانس یا زوال عقل</a:t>
            </a:r>
            <a:r>
              <a:rPr lang="fa-IR" sz="2800" dirty="0">
                <a:latin typeface="B Nazanin" pitchFamily="2" charset="-78"/>
                <a:cs typeface="B Titr" panose="00000700000000000000" pitchFamily="2" charset="-78"/>
              </a:rPr>
              <a:t> </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7E5E19D4-1195-9A42-A9BE-3854479A1189}"/>
              </a:ext>
            </a:extLst>
          </p:cNvPr>
          <p:cNvSpPr>
            <a:spLocks noGrp="1"/>
          </p:cNvSpPr>
          <p:nvPr>
            <p:ph idx="1"/>
          </p:nvPr>
        </p:nvSpPr>
        <p:spPr/>
        <p:txBody>
          <a:bodyPr>
            <a:normAutofit fontScale="92500"/>
          </a:bodyPr>
          <a:lstStyle/>
          <a:p>
            <a:pPr algn="r" rtl="1"/>
            <a:r>
              <a:rPr lang="fa-IR" dirty="0">
                <a:latin typeface="B Nazanin" pitchFamily="2" charset="-78"/>
                <a:cs typeface="B Nazanin" pitchFamily="2" charset="-78"/>
              </a:rPr>
              <a:t>دمانس یا زوال عقل بیماری پیشرونده ای است که در آن عملکرد عقلی به شدت مختل می گردد</a:t>
            </a:r>
          </a:p>
          <a:p>
            <a:pPr algn="r" rtl="1"/>
            <a:r>
              <a:rPr lang="fa-IR" dirty="0">
                <a:latin typeface="B Nazanin" pitchFamily="2" charset="-78"/>
                <a:cs typeface="B Nazanin" pitchFamily="2" charset="-78"/>
              </a:rPr>
              <a:t> ممکن است با دگرگونی های هیجانی و رفتاری همراه باشد.</a:t>
            </a:r>
          </a:p>
          <a:p>
            <a:pPr algn="r" rtl="1"/>
            <a:r>
              <a:rPr lang="fa-IR" dirty="0">
                <a:latin typeface="B Nazanin" pitchFamily="2" charset="-78"/>
                <a:cs typeface="B Nazanin" pitchFamily="2" charset="-78"/>
              </a:rPr>
              <a:t> اجزای عقلانی آن مشتمل است بر اختلال حافظه، استدلال و حل مساله، زبان و دیگر مهارت های شناختی است.</a:t>
            </a:r>
          </a:p>
          <a:p>
            <a:pPr algn="r" rtl="1"/>
            <a:r>
              <a:rPr lang="fa-IR" dirty="0">
                <a:latin typeface="B Nazanin" pitchFamily="2" charset="-78"/>
                <a:cs typeface="B Nazanin" pitchFamily="2" charset="-78"/>
              </a:rPr>
              <a:t> بروز دمانس با افزایش سن، فزونی می یابد، اما پیامد نرمال پیری نیست. </a:t>
            </a:r>
            <a:endParaRPr lang="en-US" dirty="0">
              <a:latin typeface="B Nazanin" pitchFamily="2" charset="-78"/>
              <a:cs typeface="B Nazanin" pitchFamily="2" charset="-78"/>
            </a:endParaRPr>
          </a:p>
          <a:p>
            <a:pPr marL="0" indent="0" algn="r" rtl="1">
              <a:buNone/>
            </a:pPr>
            <a:r>
              <a:rPr lang="fa-IR" b="1" dirty="0">
                <a:latin typeface="B Nazanin" pitchFamily="2" charset="-78"/>
                <a:cs typeface="B Nazanin" pitchFamily="2" charset="-78"/>
              </a:rPr>
              <a:t>دمانس چندین عامل پاتولوژیک دارد:</a:t>
            </a:r>
          </a:p>
          <a:p>
            <a:pPr algn="r" rtl="1">
              <a:buFont typeface="Wingdings" pitchFamily="2" charset="2"/>
              <a:buChar char="q"/>
            </a:pPr>
            <a:r>
              <a:rPr lang="fa-IR" dirty="0">
                <a:latin typeface="B Nazanin" pitchFamily="2" charset="-78"/>
                <a:cs typeface="B Nazanin" pitchFamily="2" charset="-78"/>
              </a:rPr>
              <a:t> بیماری آلزایمر</a:t>
            </a:r>
          </a:p>
          <a:p>
            <a:pPr algn="r" rtl="1">
              <a:buFont typeface="Wingdings" pitchFamily="2" charset="2"/>
              <a:buChar char="q"/>
            </a:pPr>
            <a:r>
              <a:rPr lang="fa-IR" dirty="0">
                <a:latin typeface="B Nazanin" pitchFamily="2" charset="-78"/>
                <a:cs typeface="B Nazanin" pitchFamily="2" charset="-78"/>
              </a:rPr>
              <a:t> دمانس مولتی </a:t>
            </a:r>
            <a:r>
              <a:rPr lang="fa-IR" dirty="0" err="1">
                <a:latin typeface="B Nazanin" pitchFamily="2" charset="-78"/>
                <a:cs typeface="B Nazanin" pitchFamily="2" charset="-78"/>
              </a:rPr>
              <a:t>انفارکت</a:t>
            </a:r>
            <a:r>
              <a:rPr lang="fa-IR" dirty="0">
                <a:latin typeface="B Nazanin" pitchFamily="2" charset="-78"/>
                <a:cs typeface="B Nazanin" pitchFamily="2" charset="-78"/>
              </a:rPr>
              <a:t> </a:t>
            </a:r>
          </a:p>
          <a:p>
            <a:pPr algn="r" rtl="1">
              <a:buFont typeface="Wingdings" pitchFamily="2" charset="2"/>
              <a:buChar char="q"/>
            </a:pPr>
            <a:r>
              <a:rPr lang="fa-IR" dirty="0">
                <a:latin typeface="B Nazanin" pitchFamily="2" charset="-78"/>
                <a:cs typeface="B Nazanin" pitchFamily="2" charset="-78"/>
              </a:rPr>
              <a:t> دمانس </a:t>
            </a:r>
            <a:r>
              <a:rPr lang="fa-IR" dirty="0" err="1">
                <a:latin typeface="B Nazanin" pitchFamily="2" charset="-78"/>
                <a:cs typeface="B Nazanin" pitchFamily="2" charset="-78"/>
              </a:rPr>
              <a:t>فرونتوتمپورال</a:t>
            </a:r>
            <a:r>
              <a:rPr lang="fa-IR" dirty="0">
                <a:latin typeface="B Nazanin" pitchFamily="2" charset="-78"/>
                <a:cs typeface="B Nazanin" pitchFamily="2" charset="-78"/>
              </a:rPr>
              <a:t>  </a:t>
            </a:r>
            <a:endParaRPr lang="en-US" dirty="0">
              <a:latin typeface="B Nazanin" pitchFamily="2" charset="-78"/>
              <a:cs typeface="B Nazanin" pitchFamily="2" charset="-78"/>
            </a:endParaRPr>
          </a:p>
          <a:p>
            <a:pPr marL="0" indent="0" algn="r" defTabSz="914400" rtl="1" eaLnBrk="1" latinLnBrk="0" hangingPunct="1">
              <a:lnSpc>
                <a:spcPct val="90000"/>
              </a:lnSpc>
              <a:spcBef>
                <a:spcPts val="1000"/>
              </a:spcBef>
              <a:buNone/>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188252688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4015A4-351A-664A-806F-802C9316C713}"/>
              </a:ext>
            </a:extLst>
          </p:cNvPr>
          <p:cNvSpPr>
            <a:spLocks noGrp="1"/>
          </p:cNvSpPr>
          <p:nvPr>
            <p:ph type="title"/>
          </p:nvPr>
        </p:nvSpPr>
        <p:spPr/>
        <p:txBody>
          <a:bodyPr>
            <a:normAutofit/>
          </a:bodyPr>
          <a:lstStyle/>
          <a:p>
            <a:pPr algn="ctr" rtl="1"/>
            <a:r>
              <a:rPr lang="fa-IR" sz="2800" b="1" dirty="0">
                <a:latin typeface="B Nazanin" pitchFamily="2" charset="-78"/>
                <a:cs typeface="B Titr" panose="00000700000000000000" pitchFamily="2" charset="-78"/>
              </a:rPr>
              <a:t>بیماری آلزایمر</a:t>
            </a:r>
            <a:endParaRPr lang="en-US" sz="2800" dirty="0">
              <a:cs typeface="B Titr" panose="00000700000000000000" pitchFamily="2" charset="-78"/>
            </a:endParaRPr>
          </a:p>
        </p:txBody>
      </p:sp>
      <p:sp>
        <p:nvSpPr>
          <p:cNvPr id="3" name="Content Placeholder 2">
            <a:extLst>
              <a:ext uri="{FF2B5EF4-FFF2-40B4-BE49-F238E27FC236}">
                <a16:creationId xmlns:a16="http://schemas.microsoft.com/office/drawing/2014/main" xmlns="" id="{662F4D12-0BAE-4A43-AAB4-82D48360B544}"/>
              </a:ext>
            </a:extLst>
          </p:cNvPr>
          <p:cNvSpPr>
            <a:spLocks noGrp="1"/>
          </p:cNvSpPr>
          <p:nvPr>
            <p:ph idx="1"/>
          </p:nvPr>
        </p:nvSpPr>
        <p:spPr/>
        <p:txBody>
          <a:bodyPr>
            <a:normAutofit/>
          </a:bodyPr>
          <a:lstStyle/>
          <a:p>
            <a:pPr marL="0" indent="0" algn="r" rtl="1">
              <a:buNone/>
            </a:pPr>
            <a:r>
              <a:rPr lang="fa-IR" dirty="0">
                <a:latin typeface="B Nazanin" pitchFamily="2" charset="-78"/>
                <a:cs typeface="B Nazanin" pitchFamily="2" charset="-78"/>
              </a:rPr>
              <a:t> آلزایمر یک نوع اختلال عملکرد مغزی است که در آن توانایی های ذهن بیمار به تدریج تحلیل می رود.</a:t>
            </a:r>
          </a:p>
          <a:p>
            <a:pPr marL="0" indent="0" algn="r" rtl="1">
              <a:buNone/>
            </a:pPr>
            <a:r>
              <a:rPr lang="fa-IR" dirty="0">
                <a:latin typeface="B Nazanin" pitchFamily="2" charset="-78"/>
                <a:cs typeface="B Nazanin" pitchFamily="2" charset="-78"/>
              </a:rPr>
              <a:t> بارز ترین تظاهر زوال مغزی در این بیماری اختلال حافظه است. </a:t>
            </a:r>
          </a:p>
          <a:p>
            <a:pPr marL="0" indent="0" algn="r" rtl="1">
              <a:buNone/>
            </a:pPr>
            <a:r>
              <a:rPr lang="fa-IR" dirty="0">
                <a:latin typeface="B Nazanin" pitchFamily="2" charset="-78"/>
                <a:cs typeface="B Nazanin" pitchFamily="2" charset="-78"/>
              </a:rPr>
              <a:t>اختلال حافظه معمولا به تدریج ایجاد شده و پیشرفت می کند.</a:t>
            </a:r>
          </a:p>
          <a:p>
            <a:pPr marL="0" indent="0" algn="r" rtl="1">
              <a:buNone/>
            </a:pPr>
            <a:r>
              <a:rPr lang="fa-IR" dirty="0">
                <a:latin typeface="B Nazanin" pitchFamily="2" charset="-78"/>
                <a:cs typeface="B Nazanin" pitchFamily="2" charset="-78"/>
              </a:rPr>
              <a:t>در برخورد با بیماران دچار دمانس ؛ باید آرام و بردبار باشید.</a:t>
            </a:r>
          </a:p>
          <a:p>
            <a:pPr marL="0" indent="0" algn="r" rtl="1">
              <a:buNone/>
            </a:pPr>
            <a:r>
              <a:rPr lang="fa-IR" dirty="0">
                <a:latin typeface="B Nazanin" pitchFamily="2" charset="-78"/>
                <a:cs typeface="B Nazanin" pitchFamily="2" charset="-78"/>
              </a:rPr>
              <a:t> این گونه بیماران ممکن است </a:t>
            </a:r>
            <a:r>
              <a:rPr lang="fa-IR" dirty="0" err="1">
                <a:latin typeface="B Nazanin" pitchFamily="2" charset="-78"/>
                <a:cs typeface="B Nazanin" pitchFamily="2" charset="-78"/>
              </a:rPr>
              <a:t>یبقرار</a:t>
            </a:r>
            <a:r>
              <a:rPr lang="fa-IR" dirty="0">
                <a:latin typeface="B Nazanin" pitchFamily="2" charset="-78"/>
                <a:cs typeface="B Nazanin" pitchFamily="2" charset="-78"/>
              </a:rPr>
              <a:t> و ستیزه جو باشند، اما شما باید توجه داشته باشید که این رفتار از اغتشاش شعور سرچشمه می گیرد. </a:t>
            </a:r>
          </a:p>
          <a:p>
            <a:pPr marL="0" indent="0" algn="r" rtl="1">
              <a:buNone/>
            </a:pPr>
            <a:r>
              <a:rPr lang="fa-IR" dirty="0">
                <a:latin typeface="B Nazanin" pitchFamily="2" charset="-78"/>
                <a:cs typeface="B Nazanin" pitchFamily="2" charset="-78"/>
              </a:rPr>
              <a:t>با این همه مراقب باشید که بیمار به </a:t>
            </a:r>
            <a:r>
              <a:rPr lang="fa-IR" dirty="0" err="1">
                <a:latin typeface="B Nazanin" pitchFamily="2" charset="-78"/>
                <a:cs typeface="B Nazanin" pitchFamily="2" charset="-78"/>
              </a:rPr>
              <a:t>شما،به</a:t>
            </a:r>
            <a:r>
              <a:rPr lang="fa-IR" dirty="0">
                <a:latin typeface="B Nazanin" pitchFamily="2" charset="-78"/>
                <a:cs typeface="B Nazanin" pitchFamily="2" charset="-78"/>
              </a:rPr>
              <a:t> خودش یا به دیگران آسیب نرساند. </a:t>
            </a:r>
          </a:p>
          <a:p>
            <a:pPr marL="0" indent="0" algn="r" defTabSz="914400" rtl="1" eaLnBrk="1" latinLnBrk="0" hangingPunct="1">
              <a:lnSpc>
                <a:spcPct val="90000"/>
              </a:lnSpc>
              <a:spcBef>
                <a:spcPts val="1000"/>
              </a:spcBef>
              <a:buNone/>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244536234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6E556-A1DF-F94D-BBCB-672C40F56988}"/>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پارکینسون </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cs typeface="B Titr" panose="00000700000000000000" pitchFamily="2" charset="-78"/>
            </a:endParaRPr>
          </a:p>
        </p:txBody>
      </p:sp>
      <p:sp>
        <p:nvSpPr>
          <p:cNvPr id="3" name="Content Placeholder 2">
            <a:extLst>
              <a:ext uri="{FF2B5EF4-FFF2-40B4-BE49-F238E27FC236}">
                <a16:creationId xmlns:a16="http://schemas.microsoft.com/office/drawing/2014/main" xmlns="" id="{20B3C04D-A794-6E40-A6EE-207C90128748}"/>
              </a:ext>
            </a:extLst>
          </p:cNvPr>
          <p:cNvSpPr>
            <a:spLocks noGrp="1"/>
          </p:cNvSpPr>
          <p:nvPr>
            <p:ph idx="1"/>
          </p:nvPr>
        </p:nvSpPr>
        <p:spPr/>
        <p:txBody>
          <a:bodyPr>
            <a:normAutofit fontScale="70000" lnSpcReduction="20000"/>
          </a:bodyPr>
          <a:lstStyle/>
          <a:p>
            <a:pPr marL="0" indent="0" algn="r" rtl="1">
              <a:buNone/>
            </a:pPr>
            <a:r>
              <a:rPr lang="fa-IR" dirty="0">
                <a:latin typeface="B Nazanin" pitchFamily="2" charset="-78"/>
                <a:cs typeface="B Nazanin" pitchFamily="2" charset="-78"/>
              </a:rPr>
              <a:t>بیماری است که در آن سلول های تولید کننده دوپامین در مغز از بین می روند. </a:t>
            </a:r>
          </a:p>
          <a:p>
            <a:pPr marL="0" indent="0" algn="r" rtl="1">
              <a:buNone/>
            </a:pPr>
            <a:r>
              <a:rPr lang="fa-IR" dirty="0">
                <a:latin typeface="B Nazanin" pitchFamily="2" charset="-78"/>
                <a:cs typeface="B Nazanin" pitchFamily="2" charset="-78"/>
              </a:rPr>
              <a:t>این بیماری معمولا در افراد بالای 50 سال روی می دهد ولی ممکن است در افراد با سن پایین تر هم</a:t>
            </a:r>
            <a:r>
              <a:rPr lang="fa-IR" b="1" dirty="0">
                <a:latin typeface="B Nazanin" pitchFamily="2" charset="-78"/>
                <a:cs typeface="B Nazanin" pitchFamily="2" charset="-78"/>
              </a:rPr>
              <a:t> </a:t>
            </a:r>
            <a:r>
              <a:rPr lang="fa-IR" dirty="0">
                <a:latin typeface="B Nazanin" pitchFamily="2" charset="-78"/>
                <a:cs typeface="B Nazanin" pitchFamily="2" charset="-78"/>
              </a:rPr>
              <a:t>ایجاد شود.</a:t>
            </a:r>
          </a:p>
          <a:p>
            <a:pPr marL="0" indent="0" algn="r" rtl="1">
              <a:buNone/>
            </a:pPr>
            <a:r>
              <a:rPr lang="fa-IR" dirty="0">
                <a:latin typeface="B Nazanin" pitchFamily="2" charset="-78"/>
                <a:cs typeface="B Nazanin" pitchFamily="2" charset="-78"/>
              </a:rPr>
              <a:t> علائم و نشانه های اولیه این بیماری شروعی تدریجی دارند. </a:t>
            </a:r>
          </a:p>
          <a:p>
            <a:pPr marL="0" indent="0" algn="r" rtl="1">
              <a:buNone/>
            </a:pPr>
            <a:endParaRPr lang="fa-IR" dirty="0">
              <a:latin typeface="B Nazanin" pitchFamily="2" charset="-78"/>
              <a:cs typeface="B Nazanin" pitchFamily="2" charset="-78"/>
            </a:endParaRPr>
          </a:p>
          <a:p>
            <a:pPr marL="0" indent="0" algn="r" rtl="1">
              <a:buNone/>
            </a:pPr>
            <a:r>
              <a:rPr lang="fa-IR" b="1" dirty="0">
                <a:latin typeface="B Nazanin" pitchFamily="2" charset="-78"/>
                <a:cs typeface="B Nazanin" pitchFamily="2" charset="-78"/>
              </a:rPr>
              <a:t> علائم و نشانه ها شامل : </a:t>
            </a:r>
          </a:p>
          <a:p>
            <a:pPr algn="r" rtl="1"/>
            <a:r>
              <a:rPr lang="fa-IR" dirty="0">
                <a:latin typeface="B Nazanin" pitchFamily="2" charset="-78"/>
                <a:cs typeface="B Nazanin" pitchFamily="2" charset="-78"/>
              </a:rPr>
              <a:t>لرزش عضلات</a:t>
            </a:r>
          </a:p>
          <a:p>
            <a:pPr algn="r" rtl="1"/>
            <a:r>
              <a:rPr lang="fa-IR" dirty="0">
                <a:latin typeface="B Nazanin" pitchFamily="2" charset="-78"/>
                <a:cs typeface="B Nazanin" pitchFamily="2" charset="-78"/>
              </a:rPr>
              <a:t>خشکی و سفتی عضلات</a:t>
            </a:r>
          </a:p>
          <a:p>
            <a:pPr algn="r" rtl="1"/>
            <a:r>
              <a:rPr lang="fa-IR" dirty="0">
                <a:latin typeface="B Nazanin" pitchFamily="2" charset="-78"/>
                <a:cs typeface="B Nazanin" pitchFamily="2" charset="-78"/>
              </a:rPr>
              <a:t>کند شدن حرکات</a:t>
            </a:r>
          </a:p>
          <a:p>
            <a:pPr algn="r" rtl="1"/>
            <a:r>
              <a:rPr lang="fa-IR" dirty="0">
                <a:latin typeface="B Nazanin" pitchFamily="2" charset="-78"/>
                <a:cs typeface="B Nazanin" pitchFamily="2" charset="-78"/>
              </a:rPr>
              <a:t> اختلالات تعادل و هماهنگی</a:t>
            </a:r>
          </a:p>
          <a:p>
            <a:pPr algn="r" rtl="1"/>
            <a:endParaRPr lang="fa-IR" dirty="0">
              <a:latin typeface="B Nazanin" pitchFamily="2" charset="-78"/>
              <a:cs typeface="B Nazanin" pitchFamily="2" charset="-78"/>
            </a:endParaRPr>
          </a:p>
          <a:p>
            <a:pPr marL="0" indent="0" algn="r" rtl="1">
              <a:buNone/>
            </a:pPr>
            <a:r>
              <a:rPr lang="fa-IR" dirty="0">
                <a:latin typeface="B Nazanin" pitchFamily="2" charset="-78"/>
                <a:cs typeface="B Nazanin" pitchFamily="2" charset="-78"/>
              </a:rPr>
              <a:t> سرانجام این اختلالات، فعالیت های روزانه را مختل ساخته باعث ایجاد افسردگی، انقطاع خواب، مشکلات در خوردن غذا، و صحبت کردن می آید</a:t>
            </a:r>
            <a:r>
              <a:rPr lang="fa-IR" b="1" dirty="0">
                <a:latin typeface="B Nazanin" pitchFamily="2" charset="-78"/>
                <a:cs typeface="B Nazanin" pitchFamily="2" charset="-78"/>
              </a:rPr>
              <a:t>. </a:t>
            </a:r>
          </a:p>
          <a:p>
            <a:pPr marL="0" indent="0" algn="r" rtl="1">
              <a:buNone/>
            </a:pPr>
            <a:r>
              <a:rPr lang="fa-IR" dirty="0">
                <a:latin typeface="B Nazanin" pitchFamily="2" charset="-78"/>
                <a:cs typeface="B Nazanin" pitchFamily="2" charset="-78"/>
              </a:rPr>
              <a:t>مصرف دارو ممکن است به تسکین علائم و نشانه ها کمک کنند.</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246755093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C2538A-7DDD-464C-BCF3-59ADAC23D173}"/>
              </a:ext>
            </a:extLst>
          </p:cNvPr>
          <p:cNvSpPr>
            <a:spLocks noGrp="1"/>
          </p:cNvSpPr>
          <p:nvPr>
            <p:ph type="title"/>
          </p:nvPr>
        </p:nvSpPr>
        <p:spPr>
          <a:xfrm>
            <a:off x="838200" y="0"/>
            <a:ext cx="10515600" cy="1325563"/>
          </a:xfrm>
        </p:spPr>
        <p:txBody>
          <a:bodyPr>
            <a:normAutofit/>
          </a:bodyPr>
          <a:lstStyle/>
          <a:p>
            <a:pPr algn="ctr" rtl="1"/>
            <a:r>
              <a:rPr lang="fa-IR" sz="2800" b="1" dirty="0">
                <a:latin typeface="B Nazanin" pitchFamily="2" charset="-78"/>
                <a:cs typeface="B Titr" panose="00000700000000000000" pitchFamily="2" charset="-78"/>
              </a:rPr>
              <a:t>دیابت در سالمندان</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48F955A1-2670-1F48-BCD9-767DFB12CC69}"/>
              </a:ext>
            </a:extLst>
          </p:cNvPr>
          <p:cNvSpPr>
            <a:spLocks noGrp="1"/>
          </p:cNvSpPr>
          <p:nvPr>
            <p:ph idx="1"/>
          </p:nvPr>
        </p:nvSpPr>
        <p:spPr>
          <a:xfrm>
            <a:off x="838200" y="1325563"/>
            <a:ext cx="10515600" cy="4351338"/>
          </a:xfrm>
        </p:spPr>
        <p:txBody>
          <a:bodyPr>
            <a:noAutofit/>
          </a:bodyPr>
          <a:lstStyle/>
          <a:p>
            <a:pPr marL="0" indent="0" algn="r" rtl="1">
              <a:buNone/>
            </a:pPr>
            <a:r>
              <a:rPr lang="fa-IR" sz="2000" dirty="0">
                <a:latin typeface="B Nazanin" pitchFamily="2" charset="-78"/>
                <a:cs typeface="B Nazanin" pitchFamily="2" charset="-78"/>
              </a:rPr>
              <a:t>  دیابت نوع 2 یا دیابت غیر وابسته به انسولین (</a:t>
            </a:r>
            <a:r>
              <a:rPr lang="en-US" sz="2000" dirty="0">
                <a:cs typeface="B Nazanin" pitchFamily="2" charset="-78"/>
              </a:rPr>
              <a:t>NIDDM</a:t>
            </a:r>
            <a:r>
              <a:rPr lang="fa-IR" sz="2000" dirty="0">
                <a:latin typeface="B Nazanin" pitchFamily="2" charset="-78"/>
                <a:cs typeface="B Nazanin" pitchFamily="2" charset="-78"/>
              </a:rPr>
              <a:t>) در سالمندان </a:t>
            </a:r>
            <a:r>
              <a:rPr lang="fa-IR" sz="2000" dirty="0" err="1">
                <a:latin typeface="B Nazanin" pitchFamily="2" charset="-78"/>
                <a:cs typeface="B Nazanin" pitchFamily="2" charset="-78"/>
              </a:rPr>
              <a:t>شایعتراست</a:t>
            </a:r>
            <a:r>
              <a:rPr lang="fa-IR" sz="2000" dirty="0">
                <a:latin typeface="B Nazanin" pitchFamily="2" charset="-78"/>
                <a:cs typeface="B Nazanin" pitchFamily="2" charset="-78"/>
              </a:rPr>
              <a:t> .</a:t>
            </a:r>
          </a:p>
          <a:p>
            <a:pPr marL="0" indent="0" algn="r" rtl="1">
              <a:buNone/>
            </a:pPr>
            <a:r>
              <a:rPr lang="fa-IR" sz="2000" b="1" dirty="0">
                <a:latin typeface="B Nazanin" pitchFamily="2" charset="-78"/>
                <a:cs typeface="B Nazanin" pitchFamily="2" charset="-78"/>
              </a:rPr>
              <a:t> علل ایجاد این بیماری در افراد سالمند شامل :</a:t>
            </a:r>
          </a:p>
          <a:p>
            <a:pPr algn="r" rtl="1">
              <a:buFont typeface="Wingdings" pitchFamily="2" charset="2"/>
              <a:buChar char="Ø"/>
            </a:pPr>
            <a:r>
              <a:rPr lang="fa-IR" sz="2000" dirty="0">
                <a:latin typeface="B Nazanin" pitchFamily="2" charset="-78"/>
                <a:cs typeface="B Nazanin" pitchFamily="2" charset="-78"/>
              </a:rPr>
              <a:t> رژیم غذایی نامناسب</a:t>
            </a:r>
          </a:p>
          <a:p>
            <a:pPr algn="r" rtl="1">
              <a:buFont typeface="Wingdings" pitchFamily="2" charset="2"/>
              <a:buChar char="Ø"/>
            </a:pPr>
            <a:r>
              <a:rPr lang="fa-IR" sz="2000" dirty="0">
                <a:latin typeface="B Nazanin" pitchFamily="2" charset="-78"/>
                <a:cs typeface="B Nazanin" pitchFamily="2" charset="-78"/>
              </a:rPr>
              <a:t> کاهش فعالیت جسمی</a:t>
            </a:r>
          </a:p>
          <a:p>
            <a:pPr algn="r" rtl="1">
              <a:buFont typeface="Wingdings" pitchFamily="2" charset="2"/>
              <a:buChar char="Ø"/>
            </a:pPr>
            <a:r>
              <a:rPr lang="fa-IR" sz="2000" dirty="0">
                <a:latin typeface="B Nazanin" pitchFamily="2" charset="-78"/>
                <a:cs typeface="B Nazanin" pitchFamily="2" charset="-78"/>
              </a:rPr>
              <a:t>اختلال تولید انسولین</a:t>
            </a:r>
          </a:p>
          <a:p>
            <a:pPr algn="r" rtl="1">
              <a:buFont typeface="Wingdings" pitchFamily="2" charset="2"/>
              <a:buChar char="Ø"/>
            </a:pPr>
            <a:r>
              <a:rPr lang="fa-IR" sz="2000" dirty="0">
                <a:latin typeface="B Nazanin" pitchFamily="2" charset="-78"/>
                <a:cs typeface="B Nazanin" pitchFamily="2" charset="-78"/>
              </a:rPr>
              <a:t>مقاومت سلول های بدن به فعالیت انسولین</a:t>
            </a:r>
          </a:p>
          <a:p>
            <a:pPr algn="r" rtl="1">
              <a:buFont typeface="Wingdings" pitchFamily="2" charset="2"/>
              <a:buChar char="Ø"/>
            </a:pPr>
            <a:r>
              <a:rPr lang="fa-IR" sz="2000" dirty="0">
                <a:latin typeface="B Nazanin" pitchFamily="2" charset="-78"/>
                <a:cs typeface="B Nazanin" pitchFamily="2" charset="-78"/>
              </a:rPr>
              <a:t> عوارض دیابت شامل :</a:t>
            </a:r>
          </a:p>
          <a:p>
            <a:pPr algn="r" rtl="1">
              <a:buFont typeface="Wingdings" pitchFamily="2" charset="2"/>
              <a:buChar char="Ø"/>
            </a:pPr>
            <a:r>
              <a:rPr lang="fa-IR" sz="2000" dirty="0">
                <a:latin typeface="B Nazanin" pitchFamily="2" charset="-78"/>
                <a:cs typeface="B Nazanin" pitchFamily="2" charset="-78"/>
              </a:rPr>
              <a:t> اختلال بینایی (</a:t>
            </a:r>
            <a:r>
              <a:rPr lang="fa-IR" sz="2000" dirty="0" err="1">
                <a:latin typeface="B Nazanin" pitchFamily="2" charset="-78"/>
                <a:cs typeface="B Nazanin" pitchFamily="2" charset="-78"/>
              </a:rPr>
              <a:t>رتینوپاتی</a:t>
            </a:r>
            <a:r>
              <a:rPr lang="fa-IR" sz="2000" dirty="0">
                <a:latin typeface="B Nazanin" pitchFamily="2" charset="-78"/>
                <a:cs typeface="B Nazanin" pitchFamily="2" charset="-78"/>
              </a:rPr>
              <a:t>)</a:t>
            </a:r>
          </a:p>
          <a:p>
            <a:pPr algn="r" rtl="1">
              <a:buFont typeface="Wingdings" pitchFamily="2" charset="2"/>
              <a:buChar char="Ø"/>
            </a:pPr>
            <a:r>
              <a:rPr lang="fa-IR" sz="2000" dirty="0">
                <a:latin typeface="B Nazanin" pitchFamily="2" charset="-78"/>
                <a:cs typeface="B Nazanin" pitchFamily="2" charset="-78"/>
              </a:rPr>
              <a:t>اختلال کلیوی (</a:t>
            </a:r>
            <a:r>
              <a:rPr lang="fa-IR" sz="2000" dirty="0" err="1">
                <a:latin typeface="B Nazanin" pitchFamily="2" charset="-78"/>
                <a:cs typeface="B Nazanin" pitchFamily="2" charset="-78"/>
              </a:rPr>
              <a:t>نفروپاتی</a:t>
            </a:r>
            <a:r>
              <a:rPr lang="fa-IR" sz="2000" dirty="0">
                <a:latin typeface="B Nazanin" pitchFamily="2" charset="-78"/>
                <a:cs typeface="B Nazanin" pitchFamily="2" charset="-78"/>
              </a:rPr>
              <a:t>)</a:t>
            </a:r>
          </a:p>
          <a:p>
            <a:pPr algn="r" rtl="1">
              <a:buFont typeface="Wingdings" pitchFamily="2" charset="2"/>
              <a:buChar char="Ø"/>
            </a:pPr>
            <a:r>
              <a:rPr lang="fa-IR" sz="2000" dirty="0">
                <a:latin typeface="B Nazanin" pitchFamily="2" charset="-78"/>
                <a:cs typeface="B Nazanin" pitchFamily="2" charset="-78"/>
              </a:rPr>
              <a:t>بیماری </a:t>
            </a:r>
            <a:r>
              <a:rPr lang="fa-IR" sz="2000" dirty="0" err="1">
                <a:latin typeface="B Nazanin" pitchFamily="2" charset="-78"/>
                <a:cs typeface="B Nazanin" pitchFamily="2" charset="-78"/>
              </a:rPr>
              <a:t>آترواسکلروتیک</a:t>
            </a:r>
            <a:endParaRPr lang="fa-IR" sz="2000" dirty="0">
              <a:latin typeface="B Nazanin" pitchFamily="2" charset="-78"/>
              <a:cs typeface="B Nazanin" pitchFamily="2" charset="-78"/>
            </a:endParaRPr>
          </a:p>
          <a:p>
            <a:pPr algn="r" rtl="1">
              <a:buFont typeface="Wingdings" pitchFamily="2" charset="2"/>
              <a:buChar char="Ø"/>
            </a:pPr>
            <a:r>
              <a:rPr lang="fa-IR" sz="2000" dirty="0">
                <a:latin typeface="B Nazanin" pitchFamily="2" charset="-78"/>
                <a:cs typeface="B Nazanin" pitchFamily="2" charset="-78"/>
              </a:rPr>
              <a:t> عفونت </a:t>
            </a:r>
          </a:p>
          <a:p>
            <a:pPr algn="r" rtl="1">
              <a:buFont typeface="Wingdings" pitchFamily="2" charset="2"/>
              <a:buChar char="Ø"/>
            </a:pPr>
            <a:r>
              <a:rPr lang="fa-IR" sz="2000" dirty="0">
                <a:latin typeface="B Nazanin" pitchFamily="2" charset="-78"/>
                <a:cs typeface="B Nazanin" pitchFamily="2" charset="-78"/>
              </a:rPr>
              <a:t>تاخیر در ترمیم زخم ها خصوصا در اندام های تحتانی (قطع اندام)</a:t>
            </a:r>
            <a:endParaRPr lang="en-US" sz="2000" dirty="0">
              <a:latin typeface="B Nazanin" pitchFamily="2" charset="-78"/>
              <a:cs typeface="B Nazanin" pitchFamily="2" charset="-78"/>
            </a:endParaRPr>
          </a:p>
        </p:txBody>
      </p:sp>
    </p:spTree>
    <p:extLst>
      <p:ext uri="{BB962C8B-B14F-4D97-AF65-F5344CB8AC3E}">
        <p14:creationId xmlns:p14="http://schemas.microsoft.com/office/powerpoint/2010/main" val="38556337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9121B6-FCCB-B043-8190-6588E19549D0}"/>
              </a:ext>
            </a:extLst>
          </p:cNvPr>
          <p:cNvSpPr>
            <a:spLocks noGrp="1"/>
          </p:cNvSpPr>
          <p:nvPr>
            <p:ph type="title"/>
          </p:nvPr>
        </p:nvSpPr>
        <p:spPr>
          <a:xfrm>
            <a:off x="987829" y="0"/>
            <a:ext cx="10515600" cy="1325563"/>
          </a:xfrm>
        </p:spPr>
        <p:txBody>
          <a:bodyPr>
            <a:normAutofit/>
          </a:bodyPr>
          <a:lstStyle/>
          <a:p>
            <a:pPr algn="ctr" rtl="1"/>
            <a:r>
              <a:rPr lang="fa-IR" sz="2800" b="1" dirty="0">
                <a:latin typeface="B Nazanin" pitchFamily="2" charset="-78"/>
                <a:cs typeface="B Titr" panose="00000700000000000000" pitchFamily="2" charset="-78"/>
              </a:rPr>
              <a:t>دیابت در سالمندان</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cs typeface="B Titr" panose="00000700000000000000" pitchFamily="2" charset="-78"/>
            </a:endParaRPr>
          </a:p>
        </p:txBody>
      </p:sp>
      <p:sp>
        <p:nvSpPr>
          <p:cNvPr id="3" name="Content Placeholder 2">
            <a:extLst>
              <a:ext uri="{FF2B5EF4-FFF2-40B4-BE49-F238E27FC236}">
                <a16:creationId xmlns:a16="http://schemas.microsoft.com/office/drawing/2014/main" xmlns="" id="{0B05E8DC-17D6-6649-8D0D-9FD90472B430}"/>
              </a:ext>
            </a:extLst>
          </p:cNvPr>
          <p:cNvSpPr>
            <a:spLocks noGrp="1"/>
          </p:cNvSpPr>
          <p:nvPr>
            <p:ph idx="1"/>
          </p:nvPr>
        </p:nvSpPr>
        <p:spPr>
          <a:xfrm>
            <a:off x="1237211" y="782172"/>
            <a:ext cx="10515600" cy="4351338"/>
          </a:xfrm>
        </p:spPr>
        <p:txBody>
          <a:bodyPr>
            <a:noAutofit/>
          </a:bodyPr>
          <a:lstStyle/>
          <a:p>
            <a:pPr marL="0" indent="0" algn="r" rtl="1">
              <a:buNone/>
            </a:pPr>
            <a:r>
              <a:rPr lang="fa-IR" sz="2000" dirty="0">
                <a:latin typeface="B Nazanin" pitchFamily="2" charset="-78"/>
                <a:cs typeface="B Nazanin" pitchFamily="2" charset="-78"/>
              </a:rPr>
              <a:t>اورژانس های دیابت را به عنوان علتی از تغییر وضعیت ذهنی چک کنید.</a:t>
            </a:r>
            <a:endParaRPr lang="en-US" sz="2000" dirty="0">
              <a:latin typeface="B Nazanin" pitchFamily="2" charset="-78"/>
              <a:cs typeface="B Nazanin" pitchFamily="2" charset="-78"/>
            </a:endParaRPr>
          </a:p>
          <a:p>
            <a:pPr marL="0" indent="0" algn="r" rtl="1">
              <a:buNone/>
            </a:pPr>
            <a:r>
              <a:rPr lang="fa-IR" sz="2000" b="1" dirty="0" err="1">
                <a:latin typeface="B Nazanin" pitchFamily="2" charset="-78"/>
                <a:cs typeface="B Nazanin" pitchFamily="2" charset="-78"/>
              </a:rPr>
              <a:t>هیپوگلیسمی</a:t>
            </a:r>
            <a:r>
              <a:rPr lang="fa-IR" sz="2000" b="1" dirty="0">
                <a:latin typeface="B Nazanin" pitchFamily="2" charset="-78"/>
                <a:cs typeface="B Nazanin" pitchFamily="2" charset="-78"/>
              </a:rPr>
              <a:t> : </a:t>
            </a:r>
          </a:p>
          <a:p>
            <a:pPr marL="0" indent="0" algn="r" rtl="1">
              <a:buNone/>
            </a:pPr>
            <a:r>
              <a:rPr lang="fa-IR" sz="2000" dirty="0">
                <a:latin typeface="B Nazanin" pitchFamily="2" charset="-78"/>
                <a:cs typeface="B Nazanin" pitchFamily="2" charset="-78"/>
              </a:rPr>
              <a:t> بیماران سالمند مصرف کننده انسولین در معرض خطر </a:t>
            </a:r>
            <a:r>
              <a:rPr lang="fa-IR" sz="2000" dirty="0" err="1">
                <a:latin typeface="B Nazanin" pitchFamily="2" charset="-78"/>
                <a:cs typeface="B Nazanin" pitchFamily="2" charset="-78"/>
              </a:rPr>
              <a:t>هیپو</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گلیسمی</a:t>
            </a:r>
            <a:r>
              <a:rPr lang="fa-IR" sz="2000" dirty="0">
                <a:latin typeface="B Nazanin" pitchFamily="2" charset="-78"/>
                <a:cs typeface="B Nazanin" pitchFamily="2" charset="-78"/>
              </a:rPr>
              <a:t> هستند، به ویژه اگر به اشتباه زیاد انسولین مصرف کرده باشند و یا پس از مصرف انسولین به اندازه </a:t>
            </a:r>
            <a:r>
              <a:rPr lang="fa-IR" sz="2000" dirty="0" err="1">
                <a:latin typeface="B Nazanin" pitchFamily="2" charset="-78"/>
                <a:cs typeface="B Nazanin" pitchFamily="2" charset="-78"/>
              </a:rPr>
              <a:t>ی</a:t>
            </a:r>
            <a:r>
              <a:rPr lang="fa-IR" sz="2000" dirty="0">
                <a:latin typeface="B Nazanin" pitchFamily="2" charset="-78"/>
                <a:cs typeface="B Nazanin" pitchFamily="2" charset="-78"/>
              </a:rPr>
              <a:t> کافی غذا نخورند و یا فعالیت زیاد انجام دهند.</a:t>
            </a:r>
          </a:p>
          <a:p>
            <a:pPr marL="0" indent="0" algn="r" rtl="1">
              <a:buNone/>
            </a:pPr>
            <a:r>
              <a:rPr lang="fa-IR" sz="2000" dirty="0">
                <a:latin typeface="B Nazanin" pitchFamily="2" charset="-78"/>
                <a:cs typeface="B Nazanin" pitchFamily="2" charset="-78"/>
              </a:rPr>
              <a:t>علائم </a:t>
            </a:r>
            <a:r>
              <a:rPr lang="fa-IR" sz="2000" dirty="0" err="1">
                <a:latin typeface="B Nazanin" pitchFamily="2" charset="-78"/>
                <a:cs typeface="B Nazanin" pitchFamily="2" charset="-78"/>
              </a:rPr>
              <a:t>هیپوگلیسمی</a:t>
            </a:r>
            <a:r>
              <a:rPr lang="fa-IR" sz="2000" dirty="0">
                <a:latin typeface="B Nazanin" pitchFamily="2" charset="-78"/>
                <a:cs typeface="B Nazanin" pitchFamily="2" charset="-78"/>
              </a:rPr>
              <a:t> نظیر : ضعف و بیحالی، سرگیجه، تغییر وضعیت ذهنی، تغییر سطح هوشیاری، تعریق و ...</a:t>
            </a:r>
            <a:endParaRPr lang="en-US" sz="2000" dirty="0">
              <a:latin typeface="B Nazanin" pitchFamily="2" charset="-78"/>
              <a:cs typeface="B Nazanin" pitchFamily="2" charset="-78"/>
            </a:endParaRPr>
          </a:p>
          <a:p>
            <a:pPr marL="0" indent="0" algn="r" rtl="1">
              <a:buNone/>
            </a:pPr>
            <a:r>
              <a:rPr lang="fa-IR" sz="2000" b="1" dirty="0" err="1">
                <a:latin typeface="B Nazanin" pitchFamily="2" charset="-78"/>
                <a:cs typeface="B Nazanin" pitchFamily="2" charset="-78"/>
              </a:rPr>
              <a:t>هایپر</a:t>
            </a:r>
            <a:r>
              <a:rPr lang="fa-IR" sz="2000" b="1" dirty="0">
                <a:latin typeface="B Nazanin" pitchFamily="2" charset="-78"/>
                <a:cs typeface="B Nazanin" pitchFamily="2" charset="-78"/>
              </a:rPr>
              <a:t> </a:t>
            </a:r>
            <a:r>
              <a:rPr lang="fa-IR" sz="2000" b="1" dirty="0" err="1">
                <a:latin typeface="B Nazanin" pitchFamily="2" charset="-78"/>
                <a:cs typeface="B Nazanin" pitchFamily="2" charset="-78"/>
              </a:rPr>
              <a:t>گلیسمی</a:t>
            </a:r>
            <a:r>
              <a:rPr lang="fa-IR" sz="2000" b="1" dirty="0">
                <a:latin typeface="B Nazanin" pitchFamily="2" charset="-78"/>
                <a:cs typeface="B Nazanin" pitchFamily="2" charset="-78"/>
              </a:rPr>
              <a:t> :</a:t>
            </a:r>
          </a:p>
          <a:p>
            <a:pPr marL="0" indent="0" algn="r" rtl="1">
              <a:buNone/>
            </a:pPr>
            <a:r>
              <a:rPr lang="fa-IR" sz="2000" dirty="0">
                <a:latin typeface="B Nazanin" pitchFamily="2" charset="-78"/>
                <a:cs typeface="B Nazanin" pitchFamily="2" charset="-78"/>
              </a:rPr>
              <a:t> ریسک فاکتورهای کتواسیدوز دیابتی یا </a:t>
            </a:r>
            <a:r>
              <a:rPr lang="en-US" sz="2000" dirty="0">
                <a:cs typeface="B Nazanin" pitchFamily="2" charset="-78"/>
              </a:rPr>
              <a:t>DKA</a:t>
            </a:r>
            <a:r>
              <a:rPr lang="fa-IR" sz="2000" dirty="0">
                <a:cs typeface="B Nazanin" pitchFamily="2" charset="-78"/>
              </a:rPr>
              <a:t> </a:t>
            </a:r>
            <a:r>
              <a:rPr lang="fa-IR" sz="2000" dirty="0">
                <a:latin typeface="B Nazanin" pitchFamily="2" charset="-78"/>
                <a:cs typeface="B Nazanin" pitchFamily="2" charset="-78"/>
              </a:rPr>
              <a:t>و </a:t>
            </a:r>
            <a:r>
              <a:rPr lang="fa-IR" sz="2000" dirty="0" err="1">
                <a:latin typeface="B Nazanin" pitchFamily="2" charset="-78"/>
                <a:cs typeface="B Nazanin" pitchFamily="2" charset="-78"/>
              </a:rPr>
              <a:t>کمای</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هایپر</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اسمولار</a:t>
            </a:r>
            <a:r>
              <a:rPr lang="fa-IR" sz="2000" dirty="0">
                <a:latin typeface="B Nazanin" pitchFamily="2" charset="-78"/>
                <a:cs typeface="B Nazanin" pitchFamily="2" charset="-78"/>
              </a:rPr>
              <a:t> یا </a:t>
            </a:r>
            <a:r>
              <a:rPr lang="en-US" sz="2000" dirty="0">
                <a:cs typeface="B Nazanin" pitchFamily="2" charset="-78"/>
              </a:rPr>
              <a:t>HHNS</a:t>
            </a:r>
            <a:r>
              <a:rPr lang="fa-IR" sz="2000" dirty="0">
                <a:cs typeface="B Nazanin" pitchFamily="2" charset="-78"/>
              </a:rPr>
              <a:t> </a:t>
            </a:r>
            <a:r>
              <a:rPr lang="fa-IR" sz="2000" dirty="0">
                <a:latin typeface="B Nazanin" pitchFamily="2" charset="-78"/>
                <a:cs typeface="B Nazanin" pitchFamily="2" charset="-78"/>
              </a:rPr>
              <a:t>نظیر :</a:t>
            </a:r>
          </a:p>
          <a:p>
            <a:pPr algn="r" rtl="1"/>
            <a:r>
              <a:rPr lang="fa-IR" sz="2000" dirty="0">
                <a:latin typeface="B Nazanin" pitchFamily="2" charset="-78"/>
                <a:cs typeface="B Nazanin" pitchFamily="2" charset="-78"/>
              </a:rPr>
              <a:t> عفونت ها</a:t>
            </a:r>
          </a:p>
          <a:p>
            <a:pPr algn="r" rtl="1"/>
            <a:r>
              <a:rPr lang="fa-IR" sz="2000" dirty="0">
                <a:latin typeface="B Nazanin" pitchFamily="2" charset="-78"/>
                <a:cs typeface="B Nazanin" pitchFamily="2" charset="-78"/>
              </a:rPr>
              <a:t> اعمال جراحی بزرگ</a:t>
            </a:r>
          </a:p>
          <a:p>
            <a:pPr algn="r" rtl="1"/>
            <a:r>
              <a:rPr lang="fa-IR" sz="2000" dirty="0">
                <a:latin typeface="B Nazanin" pitchFamily="2" charset="-78"/>
                <a:cs typeface="B Nazanin" pitchFamily="2" charset="-78"/>
              </a:rPr>
              <a:t> بیماریهایی نظیر سکته قلبی</a:t>
            </a:r>
            <a:endParaRPr lang="en-US" sz="2000" dirty="0">
              <a:latin typeface="B Nazanin" pitchFamily="2" charset="-78"/>
              <a:cs typeface="B Nazanin" pitchFamily="2" charset="-78"/>
            </a:endParaRPr>
          </a:p>
          <a:p>
            <a:pPr algn="r" rtl="1">
              <a:buFont typeface="Wingdings" pitchFamily="2" charset="2"/>
              <a:buChar char="ü"/>
            </a:pPr>
            <a:r>
              <a:rPr lang="fa-IR" sz="2000" dirty="0">
                <a:latin typeface="B Nazanin" pitchFamily="2" charset="-78"/>
                <a:cs typeface="B Nazanin" pitchFamily="2" charset="-78"/>
              </a:rPr>
              <a:t>اورژانس های دیابت را مانند بیماران جوان تر درمان کنید. </a:t>
            </a:r>
            <a:endParaRPr lang="en-US" sz="2000" dirty="0">
              <a:latin typeface="B Nazanin" pitchFamily="2" charset="-78"/>
              <a:cs typeface="B Nazanin" pitchFamily="2" charset="-78"/>
            </a:endParaRPr>
          </a:p>
          <a:p>
            <a:pPr algn="r" rtl="1">
              <a:buFont typeface="Wingdings" pitchFamily="2" charset="2"/>
              <a:buChar char="ü"/>
            </a:pPr>
            <a:r>
              <a:rPr lang="fa-IR" sz="2000" dirty="0" err="1">
                <a:latin typeface="B Nazanin" pitchFamily="2" charset="-78"/>
                <a:cs typeface="B Nazanin" pitchFamily="2" charset="-78"/>
              </a:rPr>
              <a:t>دکستروز</a:t>
            </a:r>
            <a:r>
              <a:rPr lang="fa-IR" sz="2000" dirty="0">
                <a:latin typeface="B Nazanin" pitchFamily="2" charset="-78"/>
                <a:cs typeface="B Nazanin" pitchFamily="2" charset="-78"/>
              </a:rPr>
              <a:t> وریدی 50 درصد برای </a:t>
            </a:r>
            <a:r>
              <a:rPr lang="fa-IR" sz="2000" dirty="0" err="1">
                <a:latin typeface="B Nazanin" pitchFamily="2" charset="-78"/>
                <a:cs typeface="B Nazanin" pitchFamily="2" charset="-78"/>
              </a:rPr>
              <a:t>هیپوگلیسمی</a:t>
            </a:r>
            <a:r>
              <a:rPr lang="fa-IR" sz="2000" dirty="0">
                <a:latin typeface="B Nazanin" pitchFamily="2" charset="-78"/>
                <a:cs typeface="B Nazanin" pitchFamily="2" charset="-78"/>
              </a:rPr>
              <a:t> یا اگر به </a:t>
            </a:r>
            <a:r>
              <a:rPr lang="en-US" sz="2000" dirty="0">
                <a:cs typeface="B Nazanin" pitchFamily="2" charset="-78"/>
              </a:rPr>
              <a:t>IV</a:t>
            </a:r>
            <a:r>
              <a:rPr lang="fa-IR" sz="2000" dirty="0">
                <a:latin typeface="B Nazanin" pitchFamily="2" charset="-78"/>
                <a:cs typeface="B Nazanin" pitchFamily="2" charset="-78"/>
              </a:rPr>
              <a:t> دسترسی ندارید، </a:t>
            </a:r>
            <a:r>
              <a:rPr lang="fa-IR" sz="2000" dirty="0" err="1">
                <a:latin typeface="B Nazanin" pitchFamily="2" charset="-78"/>
                <a:cs typeface="B Nazanin" pitchFamily="2" charset="-78"/>
              </a:rPr>
              <a:t>گلوکاگون</a:t>
            </a:r>
            <a:r>
              <a:rPr lang="fa-IR" sz="2000" dirty="0">
                <a:latin typeface="B Nazanin" pitchFamily="2" charset="-78"/>
                <a:cs typeface="B Nazanin" pitchFamily="2" charset="-78"/>
              </a:rPr>
              <a:t> عضلانی تزریق کنید. </a:t>
            </a:r>
          </a:p>
          <a:p>
            <a:pPr algn="r" rtl="1">
              <a:buFont typeface="Wingdings" pitchFamily="2" charset="2"/>
              <a:buChar char="ü"/>
            </a:pPr>
            <a:r>
              <a:rPr lang="fa-IR" sz="2000" dirty="0">
                <a:latin typeface="B Nazanin" pitchFamily="2" charset="-78"/>
                <a:cs typeface="B Nazanin" pitchFamily="2" charset="-78"/>
              </a:rPr>
              <a:t>مایعات وریدی را در بیماران  کتواسیدوز و </a:t>
            </a:r>
            <a:r>
              <a:rPr lang="fa-IR" sz="2000" dirty="0" err="1">
                <a:latin typeface="B Nazanin" pitchFamily="2" charset="-78"/>
                <a:cs typeface="B Nazanin" pitchFamily="2" charset="-78"/>
              </a:rPr>
              <a:t>کمای</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هایپراسمولار</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انفوزیون</a:t>
            </a:r>
            <a:r>
              <a:rPr lang="fa-IR" sz="2000" dirty="0">
                <a:latin typeface="B Nazanin" pitchFamily="2" charset="-78"/>
                <a:cs typeface="B Nazanin" pitchFamily="2" charset="-78"/>
              </a:rPr>
              <a:t> کنید اما به دقت سمع ریه ها و نشانه های حیاتی را برای یافتن نشانه </a:t>
            </a:r>
            <a:r>
              <a:rPr lang="fa-IR" sz="2000" dirty="0" err="1">
                <a:latin typeface="B Nazanin" pitchFamily="2" charset="-78"/>
                <a:cs typeface="B Nazanin" pitchFamily="2" charset="-78"/>
              </a:rPr>
              <a:t>هایی</a:t>
            </a:r>
            <a:r>
              <a:rPr lang="fa-IR" sz="2000" dirty="0">
                <a:latin typeface="B Nazanin" pitchFamily="2" charset="-78"/>
                <a:cs typeface="B Nazanin" pitchFamily="2" charset="-78"/>
              </a:rPr>
              <a:t> از مایعات بیش از حد در نظر بگیرید.  </a:t>
            </a:r>
            <a:endParaRPr lang="en-US" sz="2000" dirty="0">
              <a:latin typeface="B Nazanin" pitchFamily="2" charset="-78"/>
              <a:cs typeface="B Nazanin" pitchFamily="2" charset="-78"/>
            </a:endParaRPr>
          </a:p>
          <a:p>
            <a:pPr algn="r" rtl="1">
              <a:buFont typeface="Wingdings" pitchFamily="2" charset="2"/>
              <a:buChar char="v"/>
            </a:pPr>
            <a:r>
              <a:rPr lang="fa-IR" sz="2000" dirty="0">
                <a:latin typeface="B Nazanin" pitchFamily="2" charset="-78"/>
                <a:cs typeface="B Nazanin" pitchFamily="2" charset="-78"/>
              </a:rPr>
              <a:t>آموزش رژیم غذایی، ورزش و تحرک، و نحوه مصرف داروهای ضد دیابت و یا انسولین را مد نظر داشته باشید</a:t>
            </a:r>
            <a:r>
              <a:rPr lang="en-US" sz="2000" dirty="0">
                <a:latin typeface="B Nazanin" pitchFamily="2" charset="-78"/>
                <a:cs typeface="B Nazanin" pitchFamily="2" charset="-78"/>
              </a:rPr>
              <a:t> </a:t>
            </a:r>
          </a:p>
          <a:p>
            <a:pPr marL="0" indent="0" algn="r" defTabSz="914400" rtl="1" eaLnBrk="1" latinLnBrk="0" hangingPunct="1">
              <a:lnSpc>
                <a:spcPct val="90000"/>
              </a:lnSpc>
              <a:spcBef>
                <a:spcPts val="1000"/>
              </a:spcBef>
              <a:buNone/>
            </a:pPr>
            <a:endParaRPr lang="en-US" sz="2000" dirty="0"/>
          </a:p>
        </p:txBody>
      </p:sp>
    </p:spTree>
    <p:extLst>
      <p:ext uri="{BB962C8B-B14F-4D97-AF65-F5344CB8AC3E}">
        <p14:creationId xmlns:p14="http://schemas.microsoft.com/office/powerpoint/2010/main" val="160255523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A2CE57-D160-F345-8F30-0BFD3A5E4933}"/>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بیماری های  </a:t>
            </a:r>
            <a:r>
              <a:rPr lang="fa-IR" sz="3200" b="1" dirty="0" err="1">
                <a:latin typeface="B Nazanin" pitchFamily="2" charset="-78"/>
                <a:cs typeface="B Titr" panose="00000700000000000000" pitchFamily="2" charset="-78"/>
              </a:rPr>
              <a:t>تیروئیدی</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497CD6AA-F2BA-1348-A8D4-3E31EB3B2304}"/>
              </a:ext>
            </a:extLst>
          </p:cNvPr>
          <p:cNvSpPr>
            <a:spLocks noGrp="1"/>
          </p:cNvSpPr>
          <p:nvPr>
            <p:ph idx="1"/>
          </p:nvPr>
        </p:nvSpPr>
        <p:spPr/>
        <p:txBody>
          <a:bodyPr>
            <a:normAutofit fontScale="92500" lnSpcReduction="20000"/>
          </a:bodyPr>
          <a:lstStyle/>
          <a:p>
            <a:pPr marL="0" indent="0" algn="r" rtl="1">
              <a:buNone/>
            </a:pPr>
            <a:r>
              <a:rPr lang="fa-IR" b="1" dirty="0" err="1">
                <a:latin typeface="B Nazanin" pitchFamily="2" charset="-78"/>
                <a:cs typeface="B Nazanin" pitchFamily="2" charset="-78"/>
              </a:rPr>
              <a:t>هیپوتیروئیدیسم</a:t>
            </a:r>
            <a:r>
              <a:rPr lang="fa-IR" b="1" dirty="0">
                <a:latin typeface="B Nazanin" pitchFamily="2" charset="-78"/>
                <a:cs typeface="B Nazanin" pitchFamily="2" charset="-78"/>
              </a:rPr>
              <a:t>:</a:t>
            </a:r>
          </a:p>
          <a:p>
            <a:pPr marL="0" indent="0" algn="r" rtl="1">
              <a:buNone/>
            </a:pPr>
            <a:r>
              <a:rPr lang="fa-IR" dirty="0">
                <a:latin typeface="B Nazanin" pitchFamily="2" charset="-78"/>
                <a:cs typeface="B Nazanin" pitchFamily="2" charset="-78"/>
              </a:rPr>
              <a:t>بر اثر فرایند عادی پیری، غده تیروئید دچار </a:t>
            </a:r>
            <a:r>
              <a:rPr lang="fa-IR" dirty="0" err="1">
                <a:latin typeface="B Nazanin" pitchFamily="2" charset="-78"/>
                <a:cs typeface="B Nazanin" pitchFamily="2" charset="-78"/>
              </a:rPr>
              <a:t>آتروفی</a:t>
            </a:r>
            <a:r>
              <a:rPr lang="fa-IR" dirty="0">
                <a:latin typeface="B Nazanin" pitchFamily="2" charset="-78"/>
                <a:cs typeface="B Nazanin" pitchFamily="2" charset="-78"/>
              </a:rPr>
              <a:t> متوسط و تغییراتی در تولید هورمون می شود.</a:t>
            </a:r>
          </a:p>
          <a:p>
            <a:pPr marL="0" indent="0" algn="r" rtl="1">
              <a:buNone/>
            </a:pPr>
            <a:r>
              <a:rPr lang="fa-IR" dirty="0">
                <a:latin typeface="B Nazanin" pitchFamily="2" charset="-78"/>
                <a:cs typeface="B Nazanin" pitchFamily="2" charset="-78"/>
              </a:rPr>
              <a:t>زنان بیش از مردان به این بیماری مبتلا می شوند </a:t>
            </a:r>
            <a:r>
              <a:rPr lang="fa-IR" dirty="0" err="1">
                <a:latin typeface="B Nazanin" pitchFamily="2" charset="-78"/>
                <a:cs typeface="B Nazanin" pitchFamily="2" charset="-78"/>
              </a:rPr>
              <a:t>وشیوع</a:t>
            </a:r>
            <a:r>
              <a:rPr lang="fa-IR" dirty="0">
                <a:latin typeface="B Nazanin" pitchFamily="2" charset="-78"/>
                <a:cs typeface="B Nazanin" pitchFamily="2" charset="-78"/>
              </a:rPr>
              <a:t> آن با بالا رفتن سن افزایش می یابد . </a:t>
            </a:r>
            <a:endParaRPr lang="en-US" dirty="0">
              <a:latin typeface="B Nazanin" pitchFamily="2" charset="-78"/>
              <a:cs typeface="B Nazanin" pitchFamily="2" charset="-78"/>
            </a:endParaRPr>
          </a:p>
          <a:p>
            <a:pPr marL="0" indent="0" algn="r" rtl="1">
              <a:buNone/>
            </a:pPr>
            <a:r>
              <a:rPr lang="fa-IR" dirty="0">
                <a:latin typeface="B Nazanin" pitchFamily="2" charset="-78"/>
                <a:cs typeface="B Nazanin" pitchFamily="2" charset="-78"/>
              </a:rPr>
              <a:t>شکایات شایع و غیر اختصاصی در افراد مسن عبارتند از: گیجی ،بی اشتهایی ،زمین خوردن ،بی اختیاری و کاهش تحرک ،بعضی از بیماران دچار افزایش درد ماهیچه یا مفصل نیز می شوند. </a:t>
            </a:r>
          </a:p>
          <a:p>
            <a:pPr marL="0" indent="0" algn="r" rtl="1">
              <a:buNone/>
            </a:pPr>
            <a:r>
              <a:rPr lang="fa-IR" dirty="0">
                <a:latin typeface="B Nazanin" pitchFamily="2" charset="-78"/>
                <a:cs typeface="B Nazanin" pitchFamily="2" charset="-78"/>
              </a:rPr>
              <a:t>درمان شامل جایگزینی </a:t>
            </a:r>
            <a:r>
              <a:rPr lang="fa-IR" u="sng" dirty="0">
                <a:latin typeface="B Nazanin" pitchFamily="2" charset="-78"/>
                <a:cs typeface="B Nazanin" pitchFamily="2" charset="-78"/>
              </a:rPr>
              <a:t>هورمون تیروئید </a:t>
            </a:r>
            <a:r>
              <a:rPr lang="fa-IR" dirty="0">
                <a:latin typeface="B Nazanin" pitchFamily="2" charset="-78"/>
                <a:cs typeface="B Nazanin" pitchFamily="2" charset="-78"/>
              </a:rPr>
              <a:t>است. </a:t>
            </a:r>
            <a:endParaRPr lang="en-US" dirty="0">
              <a:latin typeface="B Nazanin" pitchFamily="2" charset="-78"/>
              <a:cs typeface="B Nazanin" pitchFamily="2" charset="-78"/>
            </a:endParaRPr>
          </a:p>
          <a:p>
            <a:pPr marL="0" indent="0" algn="r" rtl="1">
              <a:buNone/>
            </a:pPr>
            <a:r>
              <a:rPr lang="fa-IR" b="1" dirty="0" err="1">
                <a:latin typeface="B Nazanin" pitchFamily="2" charset="-78"/>
                <a:cs typeface="B Nazanin" pitchFamily="2" charset="-78"/>
              </a:rPr>
              <a:t>هیپرتیرئیدیسم</a:t>
            </a:r>
            <a:r>
              <a:rPr lang="fa-IR" b="1" dirty="0">
                <a:latin typeface="B Nazanin" pitchFamily="2" charset="-78"/>
                <a:cs typeface="B Nazanin" pitchFamily="2" charset="-78"/>
              </a:rPr>
              <a:t> : </a:t>
            </a:r>
          </a:p>
          <a:p>
            <a:pPr marL="0" indent="0" algn="r" rtl="1">
              <a:buNone/>
            </a:pPr>
            <a:r>
              <a:rPr lang="fa-IR" dirty="0">
                <a:latin typeface="B Nazanin" pitchFamily="2" charset="-78"/>
                <a:cs typeface="B Nazanin" pitchFamily="2" charset="-78"/>
              </a:rPr>
              <a:t>در افراد مسن شیوع کمتری دارد اما ممکن است به دلیل خطا های دارویی مانند جایگزینی بیش از حد هورمون تیروئید ایجاد شود. </a:t>
            </a:r>
          </a:p>
          <a:p>
            <a:pPr marL="0" indent="0" algn="r" rtl="1">
              <a:buNone/>
            </a:pPr>
            <a:r>
              <a:rPr lang="fa-IR" dirty="0">
                <a:latin typeface="B Nazanin" pitchFamily="2" charset="-78"/>
                <a:cs typeface="B Nazanin" pitchFamily="2" charset="-78"/>
              </a:rPr>
              <a:t>ویژگی ها یا شکایات شایع و غیر اختصاصی عبارتند از : </a:t>
            </a:r>
            <a:r>
              <a:rPr lang="fa-IR" dirty="0" err="1">
                <a:latin typeface="B Nazanin" pitchFamily="2" charset="-78"/>
                <a:cs typeface="B Nazanin" pitchFamily="2" charset="-78"/>
              </a:rPr>
              <a:t>فیبریلاسیون</a:t>
            </a:r>
            <a:r>
              <a:rPr lang="fa-IR" dirty="0">
                <a:latin typeface="B Nazanin" pitchFamily="2" charset="-78"/>
                <a:cs typeface="B Nazanin" pitchFamily="2" charset="-78"/>
              </a:rPr>
              <a:t> دهلیزی، درد شکم ،اسهال ،خستگی زیاد و افسردگی . </a:t>
            </a:r>
            <a:endParaRPr lang="en-US"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dirty="0">
              <a:latin typeface="B Nazanin" pitchFamily="2" charset="-78"/>
              <a:cs typeface="B Nazanin" pitchFamily="2" charset="-78"/>
            </a:endParaRPr>
          </a:p>
        </p:txBody>
      </p:sp>
    </p:spTree>
    <p:extLst>
      <p:ext uri="{BB962C8B-B14F-4D97-AF65-F5344CB8AC3E}">
        <p14:creationId xmlns:p14="http://schemas.microsoft.com/office/powerpoint/2010/main" val="1606867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25EC98-276A-4C49-A948-2E545F9B59A5}"/>
              </a:ext>
            </a:extLst>
          </p:cNvPr>
          <p:cNvSpPr>
            <a:spLocks noGrp="1"/>
          </p:cNvSpPr>
          <p:nvPr>
            <p:ph type="title"/>
          </p:nvPr>
        </p:nvSpPr>
        <p:spPr/>
        <p:txBody>
          <a:bodyPr>
            <a:normAutofit/>
          </a:bodyPr>
          <a:lstStyle/>
          <a:p>
            <a:pPr algn="ctr" rtl="1"/>
            <a:r>
              <a:rPr lang="fa-IR" sz="3200" b="1" dirty="0">
                <a:latin typeface="B Nazanin" pitchFamily="2" charset="-78"/>
                <a:cs typeface="B Titr" panose="00000700000000000000" pitchFamily="2" charset="-78"/>
              </a:rPr>
              <a:t>خونریزی گوارشی </a:t>
            </a:r>
            <a:r>
              <a:rPr lang="en-US" sz="3200" dirty="0">
                <a:latin typeface="B Nazanin" pitchFamily="2" charset="-78"/>
                <a:cs typeface="B Titr" panose="00000700000000000000" pitchFamily="2" charset="-78"/>
              </a:rPr>
              <a:t/>
            </a:r>
            <a:br>
              <a:rPr lang="en-US" sz="3200" dirty="0">
                <a:latin typeface="B Nazanin" pitchFamily="2" charset="-78"/>
                <a:cs typeface="B Titr" panose="00000700000000000000" pitchFamily="2" charset="-78"/>
              </a:rPr>
            </a:br>
            <a:endParaRPr lang="en-US" sz="3200" dirty="0">
              <a:latin typeface="B Nazanin" pitchFamily="2" charset="-78"/>
              <a:cs typeface="B Titr" panose="00000700000000000000" pitchFamily="2" charset="-78"/>
            </a:endParaRPr>
          </a:p>
        </p:txBody>
      </p:sp>
      <p:sp>
        <p:nvSpPr>
          <p:cNvPr id="3" name="Content Placeholder 2">
            <a:extLst>
              <a:ext uri="{FF2B5EF4-FFF2-40B4-BE49-F238E27FC236}">
                <a16:creationId xmlns:a16="http://schemas.microsoft.com/office/drawing/2014/main" xmlns="" id="{49451FB9-CDB1-D243-9EE5-4A55371377BE}"/>
              </a:ext>
            </a:extLst>
          </p:cNvPr>
          <p:cNvSpPr>
            <a:spLocks noGrp="1"/>
          </p:cNvSpPr>
          <p:nvPr>
            <p:ph idx="1"/>
          </p:nvPr>
        </p:nvSpPr>
        <p:spPr>
          <a:xfrm>
            <a:off x="838200" y="1334530"/>
            <a:ext cx="10515600" cy="4842433"/>
          </a:xfrm>
        </p:spPr>
        <p:txBody>
          <a:bodyPr>
            <a:normAutofit/>
          </a:bodyPr>
          <a:lstStyle/>
          <a:p>
            <a:pPr marL="0" indent="0" algn="r" rtl="1">
              <a:buNone/>
            </a:pPr>
            <a:r>
              <a:rPr lang="fa-IR" sz="2000" dirty="0">
                <a:latin typeface="B Nazanin" pitchFamily="2" charset="-78"/>
                <a:cs typeface="B Nazanin" pitchFamily="2" charset="-78"/>
              </a:rPr>
              <a:t>شایعترین اورژانس های گوارشی در سالمندان مربوط به خونریزی گوارشی است. </a:t>
            </a:r>
          </a:p>
          <a:p>
            <a:pPr marL="0" indent="0" algn="r" rtl="1">
              <a:buNone/>
            </a:pPr>
            <a:r>
              <a:rPr lang="fa-IR" sz="2000" dirty="0">
                <a:latin typeface="B Nazanin" pitchFamily="2" charset="-78"/>
                <a:cs typeface="B Nazanin" pitchFamily="2" charset="-78"/>
              </a:rPr>
              <a:t>خونریزی گوارشی به دو دسته کلی تقسیم می شود :</a:t>
            </a:r>
          </a:p>
          <a:p>
            <a:pPr marL="0" indent="0" algn="r" rtl="1">
              <a:buNone/>
            </a:pPr>
            <a:r>
              <a:rPr lang="fa-IR" sz="2000" dirty="0">
                <a:latin typeface="B Nazanin" pitchFamily="2" charset="-78"/>
                <a:cs typeface="B Nazanin" pitchFamily="2" charset="-78"/>
              </a:rPr>
              <a:t>خونریزی مجرای گوارشی فوقانی </a:t>
            </a:r>
            <a:r>
              <a:rPr lang="fa-IR" sz="2000" dirty="0" err="1">
                <a:latin typeface="B Nazanin" pitchFamily="2" charset="-78"/>
                <a:cs typeface="B Nazanin" pitchFamily="2" charset="-78"/>
              </a:rPr>
              <a:t>وتحتانی</a:t>
            </a:r>
            <a:r>
              <a:rPr lang="fa-IR" sz="2000" dirty="0">
                <a:latin typeface="B Nazanin" pitchFamily="2" charset="-78"/>
                <a:cs typeface="B Nazanin" pitchFamily="2" charset="-78"/>
              </a:rPr>
              <a:t> . </a:t>
            </a:r>
          </a:p>
          <a:p>
            <a:pPr marL="0" indent="0" algn="r" rtl="1">
              <a:buNone/>
            </a:pPr>
            <a:endParaRPr lang="en-US" sz="2000" dirty="0">
              <a:latin typeface="B Nazanin" pitchFamily="2" charset="-78"/>
              <a:cs typeface="B Nazanin" pitchFamily="2" charset="-78"/>
            </a:endParaRPr>
          </a:p>
          <a:p>
            <a:pPr marL="0" indent="0" algn="r" rtl="1">
              <a:buNone/>
            </a:pPr>
            <a:r>
              <a:rPr lang="fa-IR" sz="2000" b="1" dirty="0">
                <a:latin typeface="B Nazanin" pitchFamily="2" charset="-78"/>
                <a:cs typeface="B Nazanin" pitchFamily="2" charset="-78"/>
              </a:rPr>
              <a:t>خونریزی مجرای گوارشی فوقانی؛ این نوع خونریزی شامل موارد زیر است :</a:t>
            </a:r>
            <a:endParaRPr lang="en-US" sz="2000" b="1" dirty="0">
              <a:latin typeface="B Nazanin" pitchFamily="2" charset="-78"/>
              <a:cs typeface="B Nazanin" pitchFamily="2" charset="-78"/>
            </a:endParaRPr>
          </a:p>
          <a:p>
            <a:pPr marL="0" indent="0" algn="r" rtl="1">
              <a:buNone/>
            </a:pPr>
            <a:r>
              <a:rPr lang="fa-IR" sz="2000" dirty="0">
                <a:latin typeface="B Nazanin" pitchFamily="2" charset="-78"/>
                <a:cs typeface="B Nazanin" pitchFamily="2" charset="-78"/>
              </a:rPr>
              <a:t>- بیماری زخم </a:t>
            </a:r>
            <a:r>
              <a:rPr lang="fa-IR" sz="2000" dirty="0" err="1">
                <a:latin typeface="B Nazanin" pitchFamily="2" charset="-78"/>
                <a:cs typeface="B Nazanin" pitchFamily="2" charset="-78"/>
              </a:rPr>
              <a:t>پیتیک</a:t>
            </a:r>
            <a:r>
              <a:rPr lang="fa-IR" sz="2000" dirty="0">
                <a:latin typeface="B Nazanin" pitchFamily="2" charset="-78"/>
                <a:cs typeface="B Nazanin" pitchFamily="2" charset="-78"/>
              </a:rPr>
              <a:t>:  آسیب پوشش مخاطی بخش فوقانی مجرای گوارشی ناشی از اسید معده ،آنزیم های گوارشی و سایر دارو ها مانند دارو های ضد </a:t>
            </a:r>
            <a:r>
              <a:rPr lang="fa-IR" sz="2000" dirty="0" err="1">
                <a:latin typeface="B Nazanin" pitchFamily="2" charset="-78"/>
                <a:cs typeface="B Nazanin" pitchFamily="2" charset="-78"/>
              </a:rPr>
              <a:t>التهابی</a:t>
            </a:r>
            <a:r>
              <a:rPr lang="fa-IR" sz="2000" dirty="0">
                <a:latin typeface="B Nazanin" pitchFamily="2" charset="-78"/>
                <a:cs typeface="B Nazanin" pitchFamily="2" charset="-78"/>
              </a:rPr>
              <a:t> . </a:t>
            </a:r>
            <a:endParaRPr lang="en-US" sz="2000" dirty="0">
              <a:latin typeface="B Nazanin" pitchFamily="2" charset="-78"/>
              <a:cs typeface="B Nazanin" pitchFamily="2" charset="-78"/>
            </a:endParaRPr>
          </a:p>
          <a:p>
            <a:pPr marL="0" indent="0" algn="r" rtl="1">
              <a:buNone/>
            </a:pPr>
            <a:r>
              <a:rPr lang="fa-IR" sz="2000" dirty="0">
                <a:latin typeface="B Nazanin" pitchFamily="2" charset="-78"/>
                <a:cs typeface="B Nazanin" pitchFamily="2" charset="-78"/>
              </a:rPr>
              <a:t>-گاستریت:  التهاب پوشش معده . </a:t>
            </a:r>
            <a:endParaRPr lang="en-US" sz="2000" dirty="0">
              <a:latin typeface="B Nazanin" pitchFamily="2" charset="-78"/>
              <a:cs typeface="B Nazanin" pitchFamily="2" charset="-78"/>
            </a:endParaRPr>
          </a:p>
          <a:p>
            <a:pPr marL="0" indent="0" algn="r" rtl="1">
              <a:buNone/>
            </a:pPr>
            <a:r>
              <a:rPr lang="fa-IR" sz="2000" dirty="0">
                <a:latin typeface="B Nazanin" pitchFamily="2" charset="-78"/>
                <a:cs typeface="B Nazanin" pitchFamily="2" charset="-78"/>
              </a:rPr>
              <a:t>- </a:t>
            </a:r>
            <a:r>
              <a:rPr lang="fa-IR" sz="2000" dirty="0" err="1">
                <a:latin typeface="B Nazanin" pitchFamily="2" charset="-78"/>
                <a:cs typeface="B Nazanin" pitchFamily="2" charset="-78"/>
              </a:rPr>
              <a:t>واریس</a:t>
            </a:r>
            <a:r>
              <a:rPr lang="fa-IR" sz="2000" dirty="0">
                <a:latin typeface="B Nazanin" pitchFamily="2" charset="-78"/>
                <a:cs typeface="B Nazanin" pitchFamily="2" charset="-78"/>
              </a:rPr>
              <a:t> مری : </a:t>
            </a:r>
            <a:r>
              <a:rPr lang="fa-IR" sz="2000" dirty="0" err="1">
                <a:latin typeface="B Nazanin" pitchFamily="2" charset="-78"/>
                <a:cs typeface="B Nazanin" pitchFamily="2" charset="-78"/>
              </a:rPr>
              <a:t>اتساع</a:t>
            </a:r>
            <a:r>
              <a:rPr lang="fa-IR" sz="2000" dirty="0">
                <a:latin typeface="B Nazanin" pitchFamily="2" charset="-78"/>
                <a:cs typeface="B Nazanin" pitchFamily="2" charset="-78"/>
              </a:rPr>
              <a:t> غیر عادی ورید های بخش تحتانی </a:t>
            </a:r>
            <a:r>
              <a:rPr lang="fa-IR" sz="2000" dirty="0" err="1">
                <a:latin typeface="B Nazanin" pitchFamily="2" charset="-78"/>
                <a:cs typeface="B Nazanin" pitchFamily="2" charset="-78"/>
              </a:rPr>
              <a:t>مری؛عارضه</a:t>
            </a:r>
            <a:r>
              <a:rPr lang="fa-IR" sz="2000" dirty="0">
                <a:latin typeface="B Nazanin" pitchFamily="2" charset="-78"/>
                <a:cs typeface="B Nazanin" pitchFamily="2" charset="-78"/>
              </a:rPr>
              <a:t> شایع سیروز کبدی . </a:t>
            </a:r>
            <a:endParaRPr lang="en-US" sz="2000" dirty="0">
              <a:latin typeface="B Nazanin" pitchFamily="2" charset="-78"/>
              <a:cs typeface="B Nazanin" pitchFamily="2" charset="-78"/>
            </a:endParaRPr>
          </a:p>
          <a:p>
            <a:pPr marL="0" indent="0" algn="r" rtl="1">
              <a:buNone/>
            </a:pPr>
            <a:r>
              <a:rPr lang="fa-IR" sz="2000" dirty="0">
                <a:latin typeface="B Nazanin" pitchFamily="2" charset="-78"/>
                <a:cs typeface="B Nazanin" pitchFamily="2" charset="-78"/>
              </a:rPr>
              <a:t>- پارگی </a:t>
            </a:r>
            <a:r>
              <a:rPr lang="fa-IR" sz="2000" dirty="0" err="1">
                <a:latin typeface="B Nazanin" pitchFamily="2" charset="-78"/>
                <a:cs typeface="B Nazanin" pitchFamily="2" charset="-78"/>
              </a:rPr>
              <a:t>مالوری</a:t>
            </a:r>
            <a:r>
              <a:rPr lang="fa-IR" sz="2000" dirty="0">
                <a:latin typeface="B Nazanin" pitchFamily="2" charset="-78"/>
                <a:cs typeface="B Nazanin" pitchFamily="2" charset="-78"/>
              </a:rPr>
              <a:t> – ویس : پارگی بخش تحتانی مری که اغلب به وسیله عق زدن شدید و طولانی مدت ایجاد می شود . </a:t>
            </a:r>
            <a:endParaRPr lang="en-US" sz="2000" dirty="0">
              <a:latin typeface="B Nazanin" pitchFamily="2" charset="-78"/>
              <a:cs typeface="B Nazanin" pitchFamily="2" charset="-78"/>
            </a:endParaRPr>
          </a:p>
          <a:p>
            <a:pPr marL="0" indent="0" algn="r" rtl="1">
              <a:buNone/>
            </a:pPr>
            <a:endParaRPr lang="en-US" sz="2000" dirty="0">
              <a:latin typeface="B Nazanin" pitchFamily="2" charset="-78"/>
              <a:cs typeface="B Nazanin" pitchFamily="2" charset="-78"/>
            </a:endParaRPr>
          </a:p>
          <a:p>
            <a:pPr marL="0" indent="0" algn="r" defTabSz="914400" rtl="1" eaLnBrk="1" latinLnBrk="0" hangingPunct="1">
              <a:lnSpc>
                <a:spcPct val="90000"/>
              </a:lnSpc>
              <a:spcBef>
                <a:spcPts val="1000"/>
              </a:spcBef>
              <a:buNone/>
            </a:pPr>
            <a:endParaRPr lang="en-US" sz="2000" dirty="0">
              <a:latin typeface="B Nazanin" pitchFamily="2" charset="-78"/>
              <a:cs typeface="B Nazanin" pitchFamily="2" charset="-78"/>
            </a:endParaRPr>
          </a:p>
        </p:txBody>
      </p:sp>
    </p:spTree>
    <p:extLst>
      <p:ext uri="{BB962C8B-B14F-4D97-AF65-F5344CB8AC3E}">
        <p14:creationId xmlns:p14="http://schemas.microsoft.com/office/powerpoint/2010/main" val="46301889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A4259B-6867-E246-A091-340DABDF652D}"/>
              </a:ext>
            </a:extLst>
          </p:cNvPr>
          <p:cNvSpPr>
            <a:spLocks noGrp="1"/>
          </p:cNvSpPr>
          <p:nvPr>
            <p:ph type="title"/>
          </p:nvPr>
        </p:nvSpPr>
        <p:spPr>
          <a:xfrm>
            <a:off x="838200" y="108730"/>
            <a:ext cx="10515600" cy="1325563"/>
          </a:xfrm>
        </p:spPr>
        <p:txBody>
          <a:bodyPr>
            <a:normAutofit/>
          </a:bodyPr>
          <a:lstStyle/>
          <a:p>
            <a:pPr algn="ctr" rtl="1"/>
            <a:r>
              <a:rPr lang="fa-IR" sz="2800" b="1" dirty="0">
                <a:latin typeface="B Nazanin" pitchFamily="2" charset="-78"/>
                <a:cs typeface="B Titr" panose="00000700000000000000" pitchFamily="2" charset="-78"/>
              </a:rPr>
              <a:t>خونریزی گوارشی </a:t>
            </a:r>
            <a:r>
              <a:rPr lang="en-US" sz="2800" dirty="0">
                <a:latin typeface="B Nazanin" pitchFamily="2" charset="-78"/>
                <a:cs typeface="B Titr" panose="00000700000000000000" pitchFamily="2" charset="-78"/>
              </a:rPr>
              <a:t/>
            </a:r>
            <a:br>
              <a:rPr lang="en-US" sz="2800" dirty="0">
                <a:latin typeface="B Nazanin" pitchFamily="2" charset="-78"/>
                <a:cs typeface="B Titr" panose="00000700000000000000" pitchFamily="2" charset="-78"/>
              </a:rPr>
            </a:br>
            <a:endParaRPr lang="en-US" sz="2800" dirty="0">
              <a:cs typeface="B Titr" panose="00000700000000000000" pitchFamily="2" charset="-78"/>
            </a:endParaRPr>
          </a:p>
        </p:txBody>
      </p:sp>
      <p:sp>
        <p:nvSpPr>
          <p:cNvPr id="3" name="Content Placeholder 2">
            <a:extLst>
              <a:ext uri="{FF2B5EF4-FFF2-40B4-BE49-F238E27FC236}">
                <a16:creationId xmlns:a16="http://schemas.microsoft.com/office/drawing/2014/main" xmlns="" id="{29256824-8AE6-A244-905A-46DC2CBD4DCC}"/>
              </a:ext>
            </a:extLst>
          </p:cNvPr>
          <p:cNvSpPr>
            <a:spLocks noGrp="1"/>
          </p:cNvSpPr>
          <p:nvPr>
            <p:ph idx="1"/>
          </p:nvPr>
        </p:nvSpPr>
        <p:spPr>
          <a:xfrm>
            <a:off x="259492" y="871041"/>
            <a:ext cx="11584459" cy="4351338"/>
          </a:xfrm>
        </p:spPr>
        <p:txBody>
          <a:bodyPr>
            <a:noAutofit/>
          </a:bodyPr>
          <a:lstStyle/>
          <a:p>
            <a:pPr marL="0" indent="0" algn="r" rtl="1">
              <a:buNone/>
            </a:pPr>
            <a:r>
              <a:rPr lang="fa-IR" sz="1800" b="1" dirty="0">
                <a:latin typeface="B Nazanin" pitchFamily="2" charset="-78"/>
                <a:cs typeface="B Nazanin" pitchFamily="2" charset="-78"/>
              </a:rPr>
              <a:t>خونریزی مجرای گوارشی تحتانی؛  بیماری </a:t>
            </a:r>
            <a:r>
              <a:rPr lang="fa-IR" sz="1800" b="1" dirty="0" err="1">
                <a:latin typeface="B Nazanin" pitchFamily="2" charset="-78"/>
                <a:cs typeface="B Nazanin" pitchFamily="2" charset="-78"/>
              </a:rPr>
              <a:t>هایی</a:t>
            </a:r>
            <a:r>
              <a:rPr lang="fa-IR" sz="1800" b="1" dirty="0">
                <a:latin typeface="B Nazanin" pitchFamily="2" charset="-78"/>
                <a:cs typeface="B Nazanin" pitchFamily="2" charset="-78"/>
              </a:rPr>
              <a:t> که به عنوان عوامل خونریزی گوارشی تحتانی دسته بندی می شوند عبارتند از:</a:t>
            </a:r>
            <a:endParaRPr lang="en-US" sz="1800" b="1" dirty="0">
              <a:latin typeface="B Nazanin" pitchFamily="2" charset="-78"/>
              <a:cs typeface="B Nazanin" pitchFamily="2" charset="-78"/>
            </a:endParaRPr>
          </a:p>
          <a:p>
            <a:pPr marL="0" indent="0" algn="r" rtl="1">
              <a:buNone/>
            </a:pPr>
            <a:r>
              <a:rPr lang="fa-IR" sz="1800" b="1" dirty="0">
                <a:latin typeface="B Nazanin" pitchFamily="2" charset="-78"/>
                <a:cs typeface="B Nazanin" pitchFamily="2" charset="-78"/>
              </a:rPr>
              <a:t>- </a:t>
            </a:r>
            <a:r>
              <a:rPr lang="fa-IR" sz="1800" b="1" dirty="0" err="1">
                <a:latin typeface="B Nazanin" pitchFamily="2" charset="-78"/>
                <a:cs typeface="B Nazanin" pitchFamily="2" charset="-78"/>
              </a:rPr>
              <a:t>دیورتیکولوز</a:t>
            </a:r>
            <a:r>
              <a:rPr lang="fa-IR" sz="1800" b="1" dirty="0">
                <a:latin typeface="B Nazanin" pitchFamily="2" charset="-78"/>
                <a:cs typeface="B Nazanin" pitchFamily="2" charset="-78"/>
              </a:rPr>
              <a:t>: وجود حفرات کوچک در کولون که با افزایش سن ایجاد می شود و علت 70درصد خونریزی های تهدید کننده حیات در مجرای گوارشی تحتانی است. </a:t>
            </a:r>
            <a:endParaRPr lang="en-US" sz="1800" b="1" dirty="0">
              <a:latin typeface="B Nazanin" pitchFamily="2" charset="-78"/>
              <a:cs typeface="B Nazanin" pitchFamily="2" charset="-78"/>
            </a:endParaRPr>
          </a:p>
          <a:p>
            <a:pPr marL="0" indent="0" algn="r" rtl="1">
              <a:buNone/>
            </a:pPr>
            <a:r>
              <a:rPr lang="fa-IR" sz="1800" b="1" dirty="0">
                <a:latin typeface="B Nazanin" pitchFamily="2" charset="-78"/>
                <a:cs typeface="B Nazanin" pitchFamily="2" charset="-78"/>
              </a:rPr>
              <a:t>- تومور ها :  زمانی که تومور کولون عروقی خونی روده یا ارگان های احاطه کننده را تخریب کند ،</a:t>
            </a:r>
            <a:r>
              <a:rPr lang="fa-IR" sz="1800" b="1" dirty="0" err="1">
                <a:latin typeface="B Nazanin" pitchFamily="2" charset="-78"/>
                <a:cs typeface="B Nazanin" pitchFamily="2" charset="-78"/>
              </a:rPr>
              <a:t>منجرب</a:t>
            </a:r>
            <a:r>
              <a:rPr lang="fa-IR" sz="1800" b="1" dirty="0">
                <a:latin typeface="B Nazanin" pitchFamily="2" charset="-78"/>
                <a:cs typeface="B Nazanin" pitchFamily="2" charset="-78"/>
              </a:rPr>
              <a:t> به خونریزی میشود.</a:t>
            </a:r>
            <a:endParaRPr lang="en-US" sz="1800" b="1" dirty="0">
              <a:latin typeface="B Nazanin" pitchFamily="2" charset="-78"/>
              <a:cs typeface="B Nazanin" pitchFamily="2" charset="-78"/>
            </a:endParaRPr>
          </a:p>
          <a:p>
            <a:pPr marL="0" indent="0" algn="r" rtl="1">
              <a:buNone/>
            </a:pPr>
            <a:r>
              <a:rPr lang="fa-IR" sz="1800" b="1" dirty="0">
                <a:latin typeface="B Nazanin" pitchFamily="2" charset="-78"/>
                <a:cs typeface="B Nazanin" pitchFamily="2" charset="-78"/>
              </a:rPr>
              <a:t>- بیماریهای </a:t>
            </a:r>
            <a:r>
              <a:rPr lang="fa-IR" sz="1800" b="1" dirty="0" err="1">
                <a:latin typeface="B Nazanin" pitchFamily="2" charset="-78"/>
                <a:cs typeface="B Nazanin" pitchFamily="2" charset="-78"/>
              </a:rPr>
              <a:t>التهابی</a:t>
            </a:r>
            <a:r>
              <a:rPr lang="fa-IR" sz="1800" b="1" dirty="0">
                <a:latin typeface="B Nazanin" pitchFamily="2" charset="-78"/>
                <a:cs typeface="B Nazanin" pitchFamily="2" charset="-78"/>
              </a:rPr>
              <a:t> روده (</a:t>
            </a:r>
            <a:r>
              <a:rPr lang="en-US" sz="1800" b="1" dirty="0">
                <a:cs typeface="B Nazanin" pitchFamily="2" charset="-78"/>
              </a:rPr>
              <a:t>IBD</a:t>
            </a:r>
            <a:r>
              <a:rPr lang="fa-IR" sz="1800" b="1" dirty="0">
                <a:cs typeface="B Nazanin" pitchFamily="2" charset="-78"/>
              </a:rPr>
              <a:t>) </a:t>
            </a:r>
            <a:r>
              <a:rPr lang="fa-IR" sz="1800" b="1" dirty="0">
                <a:latin typeface="B Nazanin" pitchFamily="2" charset="-78"/>
                <a:cs typeface="B Nazanin" pitchFamily="2" charset="-78"/>
              </a:rPr>
              <a:t>: نوعی التهاب خونریزی دهنده  روده است و به صورت کولیت </a:t>
            </a:r>
            <a:r>
              <a:rPr lang="fa-IR" sz="1800" b="1" dirty="0" err="1">
                <a:latin typeface="B Nazanin" pitchFamily="2" charset="-78"/>
                <a:cs typeface="B Nazanin" pitchFamily="2" charset="-78"/>
              </a:rPr>
              <a:t>السراتیو</a:t>
            </a:r>
            <a:r>
              <a:rPr lang="fa-IR" sz="1800" b="1" dirty="0">
                <a:latin typeface="B Nazanin" pitchFamily="2" charset="-78"/>
                <a:cs typeface="B Nazanin" pitchFamily="2" charset="-78"/>
              </a:rPr>
              <a:t> در روده بزرگ یا کولون و به صورت کرون در روده کوچک ایجاد می شوند. . </a:t>
            </a:r>
            <a:endParaRPr lang="en-US" sz="1800" b="1" dirty="0">
              <a:latin typeface="B Nazanin" pitchFamily="2" charset="-78"/>
              <a:cs typeface="B Nazanin" pitchFamily="2" charset="-78"/>
            </a:endParaRPr>
          </a:p>
          <a:p>
            <a:pPr algn="r" rtl="1">
              <a:buFontTx/>
              <a:buChar char="-"/>
            </a:pPr>
            <a:r>
              <a:rPr lang="fa-IR" sz="1800" b="1" dirty="0">
                <a:latin typeface="B Nazanin" pitchFamily="2" charset="-78"/>
                <a:cs typeface="B Nazanin" pitchFamily="2" charset="-78"/>
              </a:rPr>
              <a:t>پولیپ : وجود بافت اضافی خونریزی دهنده در </a:t>
            </a:r>
            <a:r>
              <a:rPr lang="fa-IR" sz="1800" b="1" dirty="0" err="1">
                <a:latin typeface="B Nazanin" pitchFamily="2" charset="-78"/>
                <a:cs typeface="B Nazanin" pitchFamily="2" charset="-78"/>
              </a:rPr>
              <a:t>دیواهره</a:t>
            </a:r>
            <a:r>
              <a:rPr lang="fa-IR" sz="1800" b="1" dirty="0">
                <a:latin typeface="B Nazanin" pitchFamily="2" charset="-78"/>
                <a:cs typeface="B Nazanin" pitchFamily="2" charset="-78"/>
              </a:rPr>
              <a:t> داخلی روده </a:t>
            </a:r>
            <a:r>
              <a:rPr lang="fa-IR" sz="1800" b="1" dirty="0" err="1">
                <a:latin typeface="B Nazanin" pitchFamily="2" charset="-78"/>
                <a:cs typeface="B Nazanin" pitchFamily="2" charset="-78"/>
              </a:rPr>
              <a:t>هاست</a:t>
            </a:r>
            <a:r>
              <a:rPr lang="fa-IR" sz="1800" b="1" dirty="0">
                <a:latin typeface="B Nazanin" pitchFamily="2" charset="-78"/>
                <a:cs typeface="B Nazanin" pitchFamily="2" charset="-78"/>
              </a:rPr>
              <a:t>.  </a:t>
            </a:r>
            <a:endParaRPr lang="en-US" sz="1800" b="1" dirty="0">
              <a:latin typeface="B Nazanin" pitchFamily="2" charset="-78"/>
              <a:cs typeface="B Nazanin" pitchFamily="2" charset="-78"/>
            </a:endParaRPr>
          </a:p>
          <a:p>
            <a:pPr algn="r" rtl="1">
              <a:buFontTx/>
              <a:buChar char="-"/>
            </a:pPr>
            <a:endParaRPr lang="fa-IR" sz="1800" b="1" dirty="0">
              <a:latin typeface="B Nazanin" pitchFamily="2" charset="-78"/>
              <a:cs typeface="B Nazanin" pitchFamily="2" charset="-78"/>
            </a:endParaRPr>
          </a:p>
          <a:p>
            <a:pPr marL="0" indent="0" algn="r" rtl="1">
              <a:buNone/>
            </a:pPr>
            <a:r>
              <a:rPr lang="fa-IR" sz="1800" b="1" dirty="0">
                <a:solidFill>
                  <a:srgbClr val="7030A0"/>
                </a:solidFill>
                <a:latin typeface="B Nazanin" pitchFamily="2" charset="-78"/>
                <a:cs typeface="B Nazanin" pitchFamily="2" charset="-78"/>
              </a:rPr>
              <a:t>علایم خونریزی قابل توجه گوارشی عبارتند از :</a:t>
            </a:r>
          </a:p>
          <a:p>
            <a:pPr algn="r" rtl="1"/>
            <a:r>
              <a:rPr lang="fa-IR" sz="1800" b="1" dirty="0">
                <a:latin typeface="B Nazanin" pitchFamily="2" charset="-78"/>
                <a:cs typeface="B Nazanin" pitchFamily="2" charset="-78"/>
              </a:rPr>
              <a:t> استفراغ خونی (</a:t>
            </a:r>
            <a:r>
              <a:rPr lang="fa-IR" sz="1800" b="1" dirty="0" err="1">
                <a:latin typeface="B Nazanin" pitchFamily="2" charset="-78"/>
                <a:cs typeface="B Nazanin" pitchFamily="2" charset="-78"/>
              </a:rPr>
              <a:t>هماتمز</a:t>
            </a:r>
            <a:r>
              <a:rPr lang="fa-IR" sz="1800" b="1" dirty="0">
                <a:latin typeface="B Nazanin" pitchFamily="2" charset="-78"/>
                <a:cs typeface="B Nazanin" pitchFamily="2" charset="-78"/>
              </a:rPr>
              <a:t>)</a:t>
            </a:r>
          </a:p>
          <a:p>
            <a:pPr algn="r" rtl="1"/>
            <a:r>
              <a:rPr lang="fa-IR" sz="1800" b="1" dirty="0">
                <a:latin typeface="B Nazanin" pitchFamily="2" charset="-78"/>
                <a:cs typeface="B Nazanin" pitchFamily="2" charset="-78"/>
              </a:rPr>
              <a:t> وجود مواد </a:t>
            </a:r>
            <a:r>
              <a:rPr lang="fa-IR" sz="1800" b="1" dirty="0" err="1">
                <a:latin typeface="B Nazanin" pitchFamily="2" charset="-78"/>
                <a:cs typeface="B Nazanin" pitchFamily="2" charset="-78"/>
              </a:rPr>
              <a:t>استفراغی</a:t>
            </a:r>
            <a:r>
              <a:rPr lang="fa-IR" sz="1800" b="1" dirty="0">
                <a:latin typeface="B Nazanin" pitchFamily="2" charset="-78"/>
                <a:cs typeface="B Nazanin" pitchFamily="2" charset="-78"/>
              </a:rPr>
              <a:t> با لکه های </a:t>
            </a:r>
            <a:r>
              <a:rPr lang="fa-IR" sz="1800" b="1" dirty="0" err="1">
                <a:latin typeface="B Nazanin" pitchFamily="2" charset="-78"/>
                <a:cs typeface="B Nazanin" pitchFamily="2" charset="-78"/>
              </a:rPr>
              <a:t>قهوای</a:t>
            </a:r>
            <a:r>
              <a:rPr lang="fa-IR" sz="1800" b="1" dirty="0">
                <a:latin typeface="B Nazanin" pitchFamily="2" charset="-78"/>
                <a:cs typeface="B Nazanin" pitchFamily="2" charset="-78"/>
              </a:rPr>
              <a:t> رنگ</a:t>
            </a:r>
          </a:p>
          <a:p>
            <a:pPr algn="r" rtl="1"/>
            <a:r>
              <a:rPr lang="fa-IR" sz="1800" b="1" dirty="0">
                <a:latin typeface="B Nazanin" pitchFamily="2" charset="-78"/>
                <a:cs typeface="B Nazanin" pitchFamily="2" charset="-78"/>
              </a:rPr>
              <a:t>مدفوع سیاه شب قیر (ملنا)</a:t>
            </a:r>
          </a:p>
          <a:p>
            <a:pPr algn="r" rtl="1"/>
            <a:r>
              <a:rPr lang="fa-IR" sz="1800" b="1" dirty="0">
                <a:latin typeface="B Nazanin" pitchFamily="2" charset="-78"/>
                <a:cs typeface="B Nazanin" pitchFamily="2" charset="-78"/>
              </a:rPr>
              <a:t>دفع خون روشن و واضح (</a:t>
            </a:r>
            <a:r>
              <a:rPr lang="fa-IR" sz="1800" b="1" dirty="0" err="1">
                <a:latin typeface="B Nazanin" pitchFamily="2" charset="-78"/>
                <a:cs typeface="B Nazanin" pitchFamily="2" charset="-78"/>
              </a:rPr>
              <a:t>رکتوراژی</a:t>
            </a:r>
            <a:r>
              <a:rPr lang="fa-IR" sz="1800" b="1" dirty="0">
                <a:latin typeface="B Nazanin" pitchFamily="2" charset="-78"/>
                <a:cs typeface="B Nazanin" pitchFamily="2" charset="-78"/>
              </a:rPr>
              <a:t>)</a:t>
            </a:r>
          </a:p>
          <a:p>
            <a:pPr algn="r" rtl="1"/>
            <a:r>
              <a:rPr lang="fa-IR" sz="1800" b="1" dirty="0">
                <a:latin typeface="B Nazanin" pitchFamily="2" charset="-78"/>
                <a:cs typeface="B Nazanin" pitchFamily="2" charset="-78"/>
              </a:rPr>
              <a:t> افت فشار خون </a:t>
            </a:r>
            <a:r>
              <a:rPr lang="fa-IR" sz="1800" b="1" dirty="0" err="1">
                <a:latin typeface="B Nazanin" pitchFamily="2" charset="-78"/>
                <a:cs typeface="B Nazanin" pitchFamily="2" charset="-78"/>
              </a:rPr>
              <a:t>ارتوستاتیک</a:t>
            </a:r>
            <a:endParaRPr lang="fa-IR" sz="1800" b="1" dirty="0">
              <a:latin typeface="B Nazanin" pitchFamily="2" charset="-78"/>
              <a:cs typeface="B Nazanin" pitchFamily="2" charset="-78"/>
            </a:endParaRPr>
          </a:p>
          <a:p>
            <a:pPr algn="r" rtl="1"/>
            <a:r>
              <a:rPr lang="fa-IR" sz="1800" b="1" dirty="0">
                <a:latin typeface="B Nazanin" pitchFamily="2" charset="-78"/>
                <a:cs typeface="B Nazanin" pitchFamily="2" charset="-78"/>
              </a:rPr>
              <a:t>نبض بالای 100 ( به جز بیماری که بتا </a:t>
            </a:r>
            <a:r>
              <a:rPr lang="fa-IR" sz="1800" b="1" dirty="0" err="1">
                <a:latin typeface="B Nazanin" pitchFamily="2" charset="-78"/>
                <a:cs typeface="B Nazanin" pitchFamily="2" charset="-78"/>
              </a:rPr>
              <a:t>بلوکر</a:t>
            </a:r>
            <a:r>
              <a:rPr lang="fa-IR" sz="1800" b="1" dirty="0">
                <a:latin typeface="B Nazanin" pitchFamily="2" charset="-78"/>
                <a:cs typeface="B Nazanin" pitchFamily="2" charset="-78"/>
              </a:rPr>
              <a:t> مصرف می کند )</a:t>
            </a:r>
          </a:p>
          <a:p>
            <a:pPr algn="r" rtl="1"/>
            <a:r>
              <a:rPr lang="fa-IR" sz="1800" b="1" dirty="0">
                <a:latin typeface="B Nazanin" pitchFamily="2" charset="-78"/>
                <a:cs typeface="B Nazanin" pitchFamily="2" charset="-78"/>
              </a:rPr>
              <a:t> گیجی </a:t>
            </a:r>
          </a:p>
          <a:p>
            <a:pPr marL="228600" indent="-228600" algn="r" defTabSz="914400" rtl="1" eaLnBrk="1" latinLnBrk="0" hangingPunct="1">
              <a:lnSpc>
                <a:spcPct val="90000"/>
              </a:lnSpc>
              <a:spcBef>
                <a:spcPts val="1000"/>
              </a:spcBef>
              <a:buFont typeface="Arial" panose="020B0604020202020204" pitchFamily="34" charset="0"/>
              <a:buChar char="•"/>
            </a:pPr>
            <a:endParaRPr lang="en-US" sz="1800" b="1" dirty="0"/>
          </a:p>
        </p:txBody>
      </p:sp>
      <p:sp>
        <p:nvSpPr>
          <p:cNvPr id="5" name="Rectangle 4">
            <a:extLst>
              <a:ext uri="{FF2B5EF4-FFF2-40B4-BE49-F238E27FC236}">
                <a16:creationId xmlns:a16="http://schemas.microsoft.com/office/drawing/2014/main" xmlns="" id="{881DF5B5-D5B9-8A41-BF8D-04C6B62F1513}"/>
              </a:ext>
            </a:extLst>
          </p:cNvPr>
          <p:cNvSpPr/>
          <p:nvPr/>
        </p:nvSpPr>
        <p:spPr>
          <a:xfrm>
            <a:off x="259492" y="3536179"/>
            <a:ext cx="6096000" cy="1477328"/>
          </a:xfrm>
          <a:prstGeom prst="rect">
            <a:avLst/>
          </a:prstGeom>
        </p:spPr>
        <p:txBody>
          <a:bodyPr>
            <a:spAutoFit/>
          </a:bodyPr>
          <a:lstStyle/>
          <a:p>
            <a:pPr algn="r" rtl="1"/>
            <a:r>
              <a:rPr lang="fa-IR" b="1" dirty="0">
                <a:solidFill>
                  <a:prstClr val="black"/>
                </a:solidFill>
                <a:latin typeface="B Nazanin" pitchFamily="2" charset="-78"/>
                <a:cs typeface="B Nazanin" pitchFamily="2" charset="-78"/>
              </a:rPr>
              <a:t>خونریزی گوارشی در افراد مسن می تواند منجر به عوارضی مثل : </a:t>
            </a:r>
          </a:p>
          <a:p>
            <a:pPr marL="285750" indent="-285750" algn="r" rtl="1">
              <a:buFont typeface="Arial" panose="020B0604020202020204" pitchFamily="34" charset="0"/>
              <a:buChar char="•"/>
            </a:pPr>
            <a:r>
              <a:rPr lang="fa-IR" b="1" dirty="0">
                <a:solidFill>
                  <a:prstClr val="black"/>
                </a:solidFill>
                <a:latin typeface="B Nazanin" pitchFamily="2" charset="-78"/>
                <a:cs typeface="B Nazanin" pitchFamily="2" charset="-78"/>
              </a:rPr>
              <a:t>افزایش اخیر علایم آنژین </a:t>
            </a:r>
          </a:p>
          <a:p>
            <a:pPr marL="285750" indent="-285750" algn="r" rtl="1">
              <a:buFont typeface="Arial" panose="020B0604020202020204" pitchFamily="34" charset="0"/>
              <a:buChar char="•"/>
            </a:pPr>
            <a:r>
              <a:rPr lang="fa-IR" b="1" dirty="0">
                <a:solidFill>
                  <a:prstClr val="black"/>
                </a:solidFill>
                <a:latin typeface="B Nazanin" pitchFamily="2" charset="-78"/>
                <a:cs typeface="B Nazanin" pitchFamily="2" charset="-78"/>
              </a:rPr>
              <a:t>نارسایی </a:t>
            </a:r>
            <a:r>
              <a:rPr lang="fa-IR" b="1" dirty="0" err="1">
                <a:solidFill>
                  <a:prstClr val="black"/>
                </a:solidFill>
                <a:latin typeface="B Nazanin" pitchFamily="2" charset="-78"/>
                <a:cs typeface="B Nazanin" pitchFamily="2" charset="-78"/>
              </a:rPr>
              <a:t>احتقا</a:t>
            </a:r>
            <a:r>
              <a:rPr lang="fa-IR" b="1" dirty="0">
                <a:solidFill>
                  <a:prstClr val="black"/>
                </a:solidFill>
                <a:latin typeface="B Nazanin" pitchFamily="2" charset="-78"/>
                <a:cs typeface="B Nazanin" pitchFamily="2" charset="-78"/>
              </a:rPr>
              <a:t> نی قلب </a:t>
            </a:r>
          </a:p>
          <a:p>
            <a:pPr marL="285750" indent="-285750" algn="r" rtl="1">
              <a:buFont typeface="Arial" panose="020B0604020202020204" pitchFamily="34" charset="0"/>
              <a:buChar char="•"/>
            </a:pPr>
            <a:r>
              <a:rPr lang="fa-IR" b="1" dirty="0">
                <a:solidFill>
                  <a:prstClr val="black"/>
                </a:solidFill>
                <a:latin typeface="B Nazanin" pitchFamily="2" charset="-78"/>
                <a:cs typeface="B Nazanin" pitchFamily="2" charset="-78"/>
              </a:rPr>
              <a:t>ضعف </a:t>
            </a:r>
          </a:p>
          <a:p>
            <a:pPr marL="285750" indent="-285750" algn="r" rtl="1">
              <a:buFont typeface="Arial" panose="020B0604020202020204" pitchFamily="34" charset="0"/>
              <a:buChar char="•"/>
            </a:pPr>
            <a:r>
              <a:rPr lang="fa-IR" b="1" dirty="0">
                <a:solidFill>
                  <a:prstClr val="black"/>
                </a:solidFill>
                <a:latin typeface="B Nazanin" pitchFamily="2" charset="-78"/>
                <a:cs typeface="B Nazanin" pitchFamily="2" charset="-78"/>
              </a:rPr>
              <a:t>نگی نفس </a:t>
            </a:r>
            <a:endParaRPr lang="en-US" b="1" dirty="0">
              <a:solidFill>
                <a:prstClr val="black"/>
              </a:solidFill>
              <a:latin typeface="B Nazanin" pitchFamily="2" charset="-78"/>
              <a:cs typeface="B Nazanin" pitchFamily="2" charset="-78"/>
            </a:endParaRPr>
          </a:p>
        </p:txBody>
      </p:sp>
    </p:spTree>
    <p:extLst>
      <p:ext uri="{BB962C8B-B14F-4D97-AF65-F5344CB8AC3E}">
        <p14:creationId xmlns:p14="http://schemas.microsoft.com/office/powerpoint/2010/main" val="169539029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52F6C-F07E-774C-B837-6A13BBC5AF96}"/>
              </a:ext>
            </a:extLst>
          </p:cNvPr>
          <p:cNvSpPr>
            <a:spLocks noGrp="1"/>
          </p:cNvSpPr>
          <p:nvPr>
            <p:ph type="title"/>
          </p:nvPr>
        </p:nvSpPr>
        <p:spPr>
          <a:xfrm>
            <a:off x="899983" y="2606"/>
            <a:ext cx="10515600" cy="1325563"/>
          </a:xfrm>
        </p:spPr>
        <p:txBody>
          <a:bodyPr>
            <a:normAutofit/>
          </a:bodyPr>
          <a:lstStyle/>
          <a:p>
            <a:pPr algn="ctr" rtl="1"/>
            <a:r>
              <a:rPr lang="fa-IR" sz="3200" b="1" dirty="0">
                <a:solidFill>
                  <a:schemeClr val="accent1"/>
                </a:solidFill>
                <a:latin typeface="B Nazanin" pitchFamily="2" charset="-78"/>
                <a:cs typeface="B Titr" panose="00000700000000000000" pitchFamily="2" charset="-78"/>
              </a:rPr>
              <a:t>انسداد روده </a:t>
            </a:r>
            <a:r>
              <a:rPr lang="en-US" sz="3200" dirty="0">
                <a:solidFill>
                  <a:schemeClr val="accent1"/>
                </a:solidFill>
                <a:latin typeface="B Nazanin" pitchFamily="2" charset="-78"/>
                <a:cs typeface="B Titr" panose="00000700000000000000" pitchFamily="2" charset="-78"/>
              </a:rPr>
              <a:t/>
            </a:r>
            <a:br>
              <a:rPr lang="en-US" sz="3200" dirty="0">
                <a:solidFill>
                  <a:schemeClr val="accent1"/>
                </a:solidFill>
                <a:latin typeface="B Nazanin" pitchFamily="2" charset="-78"/>
                <a:cs typeface="B Titr" panose="00000700000000000000" pitchFamily="2" charset="-78"/>
              </a:rPr>
            </a:br>
            <a:endParaRPr lang="en-US" sz="3200" dirty="0">
              <a:solidFill>
                <a:schemeClr val="accent1"/>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739D6636-5061-8E47-B80B-DD9A8B26BA9A}"/>
              </a:ext>
            </a:extLst>
          </p:cNvPr>
          <p:cNvSpPr>
            <a:spLocks noGrp="1"/>
          </p:cNvSpPr>
          <p:nvPr>
            <p:ph idx="1"/>
          </p:nvPr>
        </p:nvSpPr>
        <p:spPr>
          <a:xfrm>
            <a:off x="342551" y="863402"/>
            <a:ext cx="11630464" cy="4351338"/>
          </a:xfrm>
        </p:spPr>
        <p:txBody>
          <a:bodyPr>
            <a:noAutofit/>
          </a:bodyPr>
          <a:lstStyle/>
          <a:p>
            <a:pPr algn="r" rtl="1">
              <a:buFont typeface="Wingdings" panose="05000000000000000000" pitchFamily="2" charset="2"/>
              <a:buChar char="ü"/>
            </a:pPr>
            <a:r>
              <a:rPr lang="fa-IR" sz="1800" b="1" dirty="0">
                <a:latin typeface="B Nazanin" pitchFamily="2" charset="-78"/>
                <a:cs typeface="B Nazanin" pitchFamily="2" charset="-78"/>
              </a:rPr>
              <a:t>به بسته شدن فضای تو خالی یا </a:t>
            </a:r>
            <a:r>
              <a:rPr lang="fa-IR" sz="1800" b="1" dirty="0" err="1">
                <a:latin typeface="B Nazanin" pitchFamily="2" charset="-78"/>
                <a:cs typeface="B Nazanin" pitchFamily="2" charset="-78"/>
              </a:rPr>
              <a:t>لومن</a:t>
            </a:r>
            <a:r>
              <a:rPr lang="fa-IR" sz="1800" b="1" dirty="0">
                <a:latin typeface="B Nazanin" pitchFamily="2" charset="-78"/>
                <a:cs typeface="B Nazanin" pitchFamily="2" charset="-78"/>
              </a:rPr>
              <a:t> درون روده کوچک </a:t>
            </a:r>
            <a:r>
              <a:rPr lang="fa-IR" sz="1800" b="1" dirty="0" err="1">
                <a:latin typeface="B Nazanin" pitchFamily="2" charset="-78"/>
                <a:cs typeface="B Nazanin" pitchFamily="2" charset="-78"/>
              </a:rPr>
              <a:t>ویا</a:t>
            </a:r>
            <a:r>
              <a:rPr lang="fa-IR" sz="1800" b="1" dirty="0">
                <a:latin typeface="B Nazanin" pitchFamily="2" charset="-78"/>
                <a:cs typeface="B Nazanin" pitchFamily="2" charset="-78"/>
              </a:rPr>
              <a:t> روده بزرگ گفته می شود</a:t>
            </a:r>
          </a:p>
          <a:p>
            <a:pPr algn="r" rtl="1">
              <a:buFont typeface="Wingdings" panose="05000000000000000000" pitchFamily="2" charset="2"/>
              <a:buChar char="ü"/>
            </a:pPr>
            <a:r>
              <a:rPr lang="fa-IR" sz="1800" b="1" dirty="0">
                <a:latin typeface="B Nazanin" pitchFamily="2" charset="-78"/>
                <a:cs typeface="B Nazanin" pitchFamily="2" charset="-78"/>
              </a:rPr>
              <a:t>  می تواند به صورت انسداد نسبی یا انسداد کامل باشد </a:t>
            </a:r>
          </a:p>
          <a:p>
            <a:pPr algn="r" rtl="1">
              <a:buFont typeface="Wingdings" panose="05000000000000000000" pitchFamily="2" charset="2"/>
              <a:buChar char="ü"/>
            </a:pPr>
            <a:r>
              <a:rPr lang="fa-IR" sz="1800" b="1" dirty="0">
                <a:latin typeface="B Nazanin" pitchFamily="2" charset="-78"/>
                <a:cs typeface="B Nazanin" pitchFamily="2" charset="-78"/>
              </a:rPr>
              <a:t>در صورت عدم تشخیص و درمان می توانید بیمار را از نظر </a:t>
            </a:r>
            <a:r>
              <a:rPr lang="fa-IR" sz="1800" b="1" dirty="0" err="1">
                <a:latin typeface="B Nazanin" pitchFamily="2" charset="-78"/>
                <a:cs typeface="B Nazanin" pitchFamily="2" charset="-78"/>
              </a:rPr>
              <a:t>همودینامیکی</a:t>
            </a:r>
            <a:r>
              <a:rPr lang="fa-IR" sz="1800" b="1" dirty="0">
                <a:latin typeface="B Nazanin" pitchFamily="2" charset="-78"/>
                <a:cs typeface="B Nazanin" pitchFamily="2" charset="-78"/>
              </a:rPr>
              <a:t> و </a:t>
            </a:r>
            <a:r>
              <a:rPr lang="fa-IR" sz="1800" b="1" dirty="0" err="1">
                <a:latin typeface="B Nazanin" pitchFamily="2" charset="-78"/>
                <a:cs typeface="B Nazanin" pitchFamily="2" charset="-78"/>
              </a:rPr>
              <a:t>الکترولیتی</a:t>
            </a:r>
            <a:r>
              <a:rPr lang="fa-IR" sz="1800" b="1" dirty="0">
                <a:latin typeface="B Nazanin" pitchFamily="2" charset="-78"/>
                <a:cs typeface="B Nazanin" pitchFamily="2" charset="-78"/>
              </a:rPr>
              <a:t> دچار شوک کرده و حتی باعث مرگ بیمار شود.</a:t>
            </a:r>
            <a:endParaRPr lang="en-US" sz="1800" b="1" dirty="0">
              <a:latin typeface="B Nazanin" pitchFamily="2" charset="-78"/>
              <a:cs typeface="B Nazanin" pitchFamily="2" charset="-78"/>
            </a:endParaRPr>
          </a:p>
          <a:p>
            <a:pPr algn="r" rtl="1">
              <a:buFont typeface="Wingdings" panose="05000000000000000000" pitchFamily="2" charset="2"/>
              <a:buChar char="ü"/>
            </a:pPr>
            <a:r>
              <a:rPr lang="fa-IR" sz="1800" b="1" dirty="0">
                <a:latin typeface="B Nazanin" pitchFamily="2" charset="-78"/>
                <a:cs typeface="B Nazanin" pitchFamily="2" charset="-78"/>
              </a:rPr>
              <a:t>انسداد روده در افراد مسن  معمولا روده کوچک را درگیر می کند. </a:t>
            </a:r>
          </a:p>
          <a:p>
            <a:pPr marL="0" indent="0" algn="r" rtl="1">
              <a:buNone/>
            </a:pPr>
            <a:r>
              <a:rPr lang="fa-IR" sz="1800" b="1" dirty="0">
                <a:latin typeface="B Nazanin" pitchFamily="2" charset="-78"/>
                <a:cs typeface="B Nazanin" pitchFamily="2" charset="-78"/>
              </a:rPr>
              <a:t>علل آن عبارتند :</a:t>
            </a:r>
          </a:p>
          <a:p>
            <a:pPr marL="0" indent="0" algn="r" rtl="1">
              <a:buNone/>
            </a:pPr>
            <a:r>
              <a:rPr lang="fa-IR" sz="1800" b="1" dirty="0">
                <a:latin typeface="B Nazanin" pitchFamily="2" charset="-78"/>
                <a:cs typeface="B Nazanin" pitchFamily="2" charset="-78"/>
              </a:rPr>
              <a:t>یبوست، تومورها ، جراحی قبلی در شکم ، استفاده از دارو های خاص و ... . بیمار معمولا از درد منتشره شکم،  نفخ، تهوع و استفراغ شکایت دارد.</a:t>
            </a:r>
          </a:p>
          <a:p>
            <a:pPr marL="0" indent="0" algn="r" rtl="1">
              <a:buNone/>
            </a:pPr>
            <a:r>
              <a:rPr lang="fa-IR" sz="1800" b="1" dirty="0">
                <a:latin typeface="B Nazanin" pitchFamily="2" charset="-78"/>
                <a:cs typeface="B Nazanin" pitchFamily="2" charset="-78"/>
              </a:rPr>
              <a:t>  در زمان لمس شکم ممکن است </a:t>
            </a:r>
            <a:r>
              <a:rPr lang="fa-IR" sz="1800" b="1" dirty="0" err="1">
                <a:latin typeface="B Nazanin" pitchFamily="2" charset="-78"/>
                <a:cs typeface="B Nazanin" pitchFamily="2" charset="-78"/>
              </a:rPr>
              <a:t>مستع</a:t>
            </a:r>
            <a:r>
              <a:rPr lang="fa-IR" sz="1800" b="1" dirty="0">
                <a:latin typeface="B Nazanin" pitchFamily="2" charset="-78"/>
                <a:cs typeface="B Nazanin" pitchFamily="2" charset="-78"/>
              </a:rPr>
              <a:t> به نظر برسد. </a:t>
            </a:r>
          </a:p>
          <a:p>
            <a:pPr marL="0" indent="0" algn="r" rtl="1">
              <a:buNone/>
            </a:pPr>
            <a:endParaRPr lang="fa-IR" sz="1800" b="1" dirty="0">
              <a:latin typeface="B Nazanin" pitchFamily="2" charset="-78"/>
              <a:cs typeface="B Nazanin" pitchFamily="2" charset="-78"/>
            </a:endParaRPr>
          </a:p>
          <a:p>
            <a:pPr algn="r" rtl="1">
              <a:buFont typeface="Wingdings" panose="05000000000000000000" pitchFamily="2" charset="2"/>
              <a:buChar char="§"/>
            </a:pPr>
            <a:r>
              <a:rPr lang="fa-IR" sz="1800" b="1" dirty="0">
                <a:latin typeface="B Nazanin" pitchFamily="2" charset="-78"/>
                <a:cs typeface="B Nazanin" pitchFamily="2" charset="-78"/>
              </a:rPr>
              <a:t>صداهای روده ممکن است کاهش یافته یا وجود نداشته باشند. </a:t>
            </a:r>
          </a:p>
          <a:p>
            <a:pPr algn="r" rtl="1">
              <a:buFont typeface="Wingdings" panose="05000000000000000000" pitchFamily="2" charset="2"/>
              <a:buChar char="§"/>
            </a:pPr>
            <a:r>
              <a:rPr lang="fa-IR" sz="1800" b="1" dirty="0">
                <a:latin typeface="B Nazanin" pitchFamily="2" charset="-78"/>
                <a:cs typeface="B Nazanin" pitchFamily="2" charset="-78"/>
              </a:rPr>
              <a:t>اگر انسداد به مدت طولانی وجود داشته باشد، بیمار ممکن است دچار تب، ضعف، شوک و اختلالات مختلف </a:t>
            </a:r>
            <a:r>
              <a:rPr lang="fa-IR" sz="1800" b="1" dirty="0" err="1">
                <a:latin typeface="B Nazanin" pitchFamily="2" charset="-78"/>
                <a:cs typeface="B Nazanin" pitchFamily="2" charset="-78"/>
              </a:rPr>
              <a:t>الکترولیتی</a:t>
            </a:r>
            <a:r>
              <a:rPr lang="fa-IR" sz="1800" b="1" dirty="0">
                <a:latin typeface="B Nazanin" pitchFamily="2" charset="-78"/>
                <a:cs typeface="B Nazanin" pitchFamily="2" charset="-78"/>
              </a:rPr>
              <a:t> شود. </a:t>
            </a:r>
            <a:endParaRPr lang="en-US" sz="1800" b="1" dirty="0">
              <a:latin typeface="B Nazanin" pitchFamily="2" charset="-78"/>
              <a:cs typeface="B Nazanin" pitchFamily="2" charset="-78"/>
            </a:endParaRPr>
          </a:p>
          <a:p>
            <a:pPr algn="r" rtl="1">
              <a:buFont typeface="Wingdings" panose="05000000000000000000" pitchFamily="2" charset="2"/>
              <a:buChar char="§"/>
            </a:pPr>
            <a:r>
              <a:rPr lang="fa-IR" sz="1800" b="1" dirty="0">
                <a:latin typeface="B Nazanin" pitchFamily="2" charset="-78"/>
                <a:cs typeface="B Nazanin" pitchFamily="2" charset="-78"/>
              </a:rPr>
              <a:t>بیمار از نظر شوک در خطر بالایی قرار دارد زیرا بافت مرده روده مایع بینا بینی و داخل عروقی را جذب می کند </a:t>
            </a:r>
          </a:p>
          <a:p>
            <a:pPr algn="r" rtl="1">
              <a:buFont typeface="Wingdings" panose="05000000000000000000" pitchFamily="2" charset="2"/>
              <a:buChar char="§"/>
            </a:pPr>
            <a:r>
              <a:rPr lang="fa-IR" sz="1800" b="1" dirty="0">
                <a:latin typeface="B Nazanin" pitchFamily="2" charset="-78"/>
                <a:cs typeface="B Nazanin" pitchFamily="2" charset="-78"/>
              </a:rPr>
              <a:t> محصولات حاصل از نکروز روده ها به داخل حفره </a:t>
            </a:r>
            <a:r>
              <a:rPr lang="fa-IR" sz="1800" b="1" dirty="0" err="1">
                <a:latin typeface="B Nazanin" pitchFamily="2" charset="-78"/>
                <a:cs typeface="B Nazanin" pitchFamily="2" charset="-78"/>
              </a:rPr>
              <a:t>صفاقی</a:t>
            </a:r>
            <a:r>
              <a:rPr lang="fa-IR" sz="1800" b="1" dirty="0">
                <a:latin typeface="B Nazanin" pitchFamily="2" charset="-78"/>
                <a:cs typeface="B Nazanin" pitchFamily="2" charset="-78"/>
              </a:rPr>
              <a:t> آزاد می شوند که منجر به عفونت وسیع می شود .</a:t>
            </a:r>
          </a:p>
          <a:p>
            <a:pPr algn="r" rtl="1">
              <a:buFont typeface="Wingdings" panose="05000000000000000000" pitchFamily="2" charset="2"/>
              <a:buChar char="§"/>
            </a:pPr>
            <a:r>
              <a:rPr lang="fa-IR" sz="1800" b="1" dirty="0">
                <a:latin typeface="B Nazanin" pitchFamily="2" charset="-78"/>
                <a:cs typeface="B Nazanin" pitchFamily="2" charset="-78"/>
              </a:rPr>
              <a:t> پیش آگهی بیماران مسن به دلیل کاهش ذخیره فیزیولوژیکی تا حدی ضعیف است .</a:t>
            </a:r>
            <a:endParaRPr lang="en-US" sz="1800" b="1" dirty="0">
              <a:latin typeface="B Nazanin" pitchFamily="2" charset="-78"/>
              <a:cs typeface="B Nazanin" pitchFamily="2" charset="-78"/>
            </a:endParaRPr>
          </a:p>
          <a:p>
            <a:pPr algn="r" rtl="1">
              <a:buFont typeface="Wingdings" panose="05000000000000000000" pitchFamily="2" charset="2"/>
              <a:buChar char="§"/>
            </a:pPr>
            <a:r>
              <a:rPr lang="fa-IR" sz="1800" b="1" dirty="0">
                <a:latin typeface="B Nazanin" pitchFamily="2" charset="-78"/>
                <a:cs typeface="B Nazanin" pitchFamily="2" charset="-78"/>
              </a:rPr>
              <a:t> همچنین افراد سالمند خطر بسیاری برای انفارکتوس </a:t>
            </a:r>
            <a:r>
              <a:rPr lang="fa-IR" sz="1800" b="1" dirty="0" err="1">
                <a:latin typeface="B Nazanin" pitchFamily="2" charset="-78"/>
                <a:cs typeface="B Nazanin" pitchFamily="2" charset="-78"/>
              </a:rPr>
              <a:t>مزانتر</a:t>
            </a:r>
            <a:r>
              <a:rPr lang="fa-IR" sz="1800" b="1" dirty="0">
                <a:latin typeface="B Nazanin" pitchFamily="2" charset="-78"/>
                <a:cs typeface="B Nazanin" pitchFamily="2" charset="-78"/>
              </a:rPr>
              <a:t> دارند که منجر به </a:t>
            </a:r>
            <a:r>
              <a:rPr lang="fa-IR" sz="1800" b="1" dirty="0" err="1">
                <a:latin typeface="B Nazanin" pitchFamily="2" charset="-78"/>
                <a:cs typeface="B Nazanin" pitchFamily="2" charset="-78"/>
              </a:rPr>
              <a:t>ایسکمی</a:t>
            </a:r>
            <a:r>
              <a:rPr lang="fa-IR" sz="1800" b="1" dirty="0">
                <a:latin typeface="B Nazanin" pitchFamily="2" charset="-78"/>
                <a:cs typeface="B Nazanin" pitchFamily="2" charset="-78"/>
              </a:rPr>
              <a:t> روده و نکروز روده ها و عوارض بعد از آن می شوند. </a:t>
            </a:r>
            <a:endParaRPr lang="en-US" sz="1800" b="1" dirty="0">
              <a:latin typeface="B Nazanin" pitchFamily="2" charset="-78"/>
              <a:cs typeface="B Nazanin" pitchFamily="2" charset="-78"/>
            </a:endParaRPr>
          </a:p>
          <a:p>
            <a:pPr marL="228600" indent="-228600" algn="r" defTabSz="914400" rtl="1" eaLnBrk="1" latinLnBrk="0" hangingPunct="1">
              <a:lnSpc>
                <a:spcPct val="90000"/>
              </a:lnSpc>
              <a:spcBef>
                <a:spcPts val="1000"/>
              </a:spcBef>
              <a:buFont typeface="Arial" panose="020B0604020202020204" pitchFamily="34" charset="0"/>
              <a:buChar char="•"/>
            </a:pPr>
            <a:endParaRPr lang="en-US" sz="1800" b="1" dirty="0">
              <a:latin typeface="B Nazanin" pitchFamily="2" charset="-78"/>
              <a:cs typeface="B Nazanin" pitchFamily="2" charset="-78"/>
            </a:endParaRPr>
          </a:p>
        </p:txBody>
      </p:sp>
    </p:spTree>
    <p:extLst>
      <p:ext uri="{BB962C8B-B14F-4D97-AF65-F5344CB8AC3E}">
        <p14:creationId xmlns:p14="http://schemas.microsoft.com/office/powerpoint/2010/main" val="316258306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0CEDB-AE1D-444E-9483-DCF853E985D4}"/>
              </a:ext>
            </a:extLst>
          </p:cNvPr>
          <p:cNvSpPr>
            <a:spLocks noGrp="1"/>
          </p:cNvSpPr>
          <p:nvPr>
            <p:ph type="title"/>
          </p:nvPr>
        </p:nvSpPr>
        <p:spPr>
          <a:xfrm>
            <a:off x="838200" y="204376"/>
            <a:ext cx="10515600" cy="1325563"/>
          </a:xfrm>
        </p:spPr>
        <p:txBody>
          <a:bodyPr/>
          <a:lstStyle/>
          <a:p>
            <a:pPr lvl="0" indent="-228600" algn="ctr" rtl="1">
              <a:lnSpc>
                <a:spcPct val="115000"/>
              </a:lnSpc>
              <a:spcBef>
                <a:spcPts val="0"/>
              </a:spcBef>
              <a:spcAft>
                <a:spcPts val="1000"/>
              </a:spcAft>
            </a:pPr>
            <a:r>
              <a:rPr lang="fa-IR" sz="2400" b="1" dirty="0">
                <a:solidFill>
                  <a:srgbClr val="000000"/>
                </a:solidFill>
                <a:latin typeface="Calibri" panose="020F0502020204030204" pitchFamily="34" charset="0"/>
                <a:ea typeface="Calibri" panose="020F0502020204030204" pitchFamily="34" charset="0"/>
                <a:cs typeface="B Titr" panose="00000700000000000000" pitchFamily="2" charset="-78"/>
              </a:rPr>
              <a:t>اختلالات کلیوی و ادراری- تناسلی در سالمندان</a:t>
            </a:r>
            <a:r>
              <a:rPr lang="en-US" sz="2400" dirty="0">
                <a:solidFill>
                  <a:prstClr val="black"/>
                </a:solidFill>
                <a:latin typeface="Calibri" panose="020F0502020204030204" pitchFamily="34" charset="0"/>
                <a:ea typeface="Calibri" panose="020F0502020204030204" pitchFamily="34" charset="0"/>
                <a:cs typeface="B Titr" panose="00000700000000000000" pitchFamily="2" charset="-78"/>
              </a:rPr>
              <a:t/>
            </a:r>
            <a:br>
              <a:rPr lang="en-US" sz="2400" dirty="0">
                <a:solidFill>
                  <a:prstClr val="black"/>
                </a:solidFill>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3BEABFEA-3E07-4D47-AD25-C52D08B500F7}"/>
              </a:ext>
            </a:extLst>
          </p:cNvPr>
          <p:cNvSpPr>
            <a:spLocks noGrp="1"/>
          </p:cNvSpPr>
          <p:nvPr>
            <p:ph idx="1"/>
          </p:nvPr>
        </p:nvSpPr>
        <p:spPr>
          <a:xfrm>
            <a:off x="1201756" y="734956"/>
            <a:ext cx="10515600" cy="4351338"/>
          </a:xfrm>
        </p:spPr>
        <p:txBody>
          <a:bodyPr>
            <a:noAutofit/>
          </a:bodyPr>
          <a:lstStyle/>
          <a:p>
            <a:pPr marL="0" marR="0" indent="0" algn="just" rtl="1">
              <a:lnSpc>
                <a:spcPct val="115000"/>
              </a:lnSpc>
              <a:spcBef>
                <a:spcPts val="0"/>
              </a:spcBef>
              <a:spcAft>
                <a:spcPts val="1000"/>
              </a:spcAft>
              <a:buNone/>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شایع ترین بیماری های کلیوی در افراد سالمند شامل :</a:t>
            </a:r>
          </a:p>
          <a:p>
            <a:pPr marL="0" marR="0" algn="just" rtl="1">
              <a:lnSpc>
                <a:spcPct val="115000"/>
              </a:lnSpc>
              <a:spcBef>
                <a:spcPts val="0"/>
              </a:spcBef>
              <a:spcAft>
                <a:spcPts val="1000"/>
              </a:spcAft>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نارسایی کلیه (</a:t>
            </a:r>
            <a:r>
              <a:rPr lang="en-US" sz="1800" dirty="0">
                <a:solidFill>
                  <a:srgbClr val="000000"/>
                </a:solidFill>
                <a:latin typeface="Calibri" panose="020F0502020204030204" pitchFamily="34" charset="0"/>
                <a:ea typeface="Calibri" panose="020F0502020204030204" pitchFamily="34" charset="0"/>
                <a:cs typeface="B Nazanin" panose="00000400000000000000" pitchFamily="2" charset="-78"/>
              </a:rPr>
              <a:t>ARF</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و </a:t>
            </a:r>
            <a:r>
              <a:rPr lang="en-US" sz="1800" dirty="0">
                <a:solidFill>
                  <a:srgbClr val="000000"/>
                </a:solidFill>
                <a:latin typeface="Calibri" panose="020F0502020204030204" pitchFamily="34" charset="0"/>
                <a:ea typeface="Calibri" panose="020F0502020204030204" pitchFamily="34" charset="0"/>
                <a:cs typeface="B Nazanin" panose="00000400000000000000" pitchFamily="2" charset="-78"/>
              </a:rPr>
              <a:t>CRF</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و </a:t>
            </a:r>
            <a:r>
              <a:rPr lang="en-US" sz="1800" dirty="0">
                <a:solidFill>
                  <a:srgbClr val="000000"/>
                </a:solidFill>
                <a:latin typeface="Calibri" panose="020F0502020204030204" pitchFamily="34" charset="0"/>
                <a:ea typeface="Calibri" panose="020F0502020204030204" pitchFamily="34" charset="0"/>
                <a:cs typeface="B Nazanin" panose="00000400000000000000" pitchFamily="2" charset="-78"/>
              </a:rPr>
              <a:t>ESRD</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p>
          <a:p>
            <a:pPr marL="0" marR="0" algn="just" rtl="1">
              <a:lnSpc>
                <a:spcPct val="115000"/>
              </a:lnSpc>
              <a:spcBef>
                <a:spcPts val="0"/>
              </a:spcBef>
              <a:spcAft>
                <a:spcPts val="1000"/>
              </a:spcAft>
            </a:pP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گلومرولونفریت</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سنگ کلیه و ... </a:t>
            </a:r>
          </a:p>
          <a:p>
            <a:pPr marR="0" indent="-457200" algn="just" rtl="1">
              <a:lnSpc>
                <a:spcPct val="115000"/>
              </a:lnSpc>
              <a:spcBef>
                <a:spcPts val="0"/>
              </a:spcBef>
              <a:spcAft>
                <a:spcPts val="1000"/>
              </a:spcAft>
              <a:buFont typeface="Wingdings" panose="05000000000000000000" pitchFamily="2" charset="2"/>
              <a:buChar char="ü"/>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این مشکلات ممکن است به دو فاکتور وابسته به سن کاهش اندازه کلیه و تغییرات ایجاد شده در دیواره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شراین</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و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شریانچه</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های کلیه که به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گلومرول</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ها خونرسانی می کنند، نسبت داده شوند.</a:t>
            </a:r>
            <a:endParaRPr lang="en-US" sz="1800" dirty="0">
              <a:latin typeface="Calibri" panose="020F0502020204030204" pitchFamily="34" charset="0"/>
              <a:ea typeface="Calibri" panose="020F0502020204030204" pitchFamily="34" charset="0"/>
              <a:cs typeface="B Nazanin" panose="00000400000000000000" pitchFamily="2" charset="-78"/>
            </a:endParaRPr>
          </a:p>
          <a:p>
            <a:pPr marR="0" indent="-457200" algn="just" rtl="1">
              <a:lnSpc>
                <a:spcPct val="115000"/>
              </a:lnSpc>
              <a:spcBef>
                <a:spcPts val="0"/>
              </a:spcBef>
              <a:spcAft>
                <a:spcPts val="1000"/>
              </a:spcAft>
              <a:buFont typeface="Wingdings" panose="05000000000000000000" pitchFamily="2" charset="2"/>
              <a:buChar char="ü"/>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بیماران سالمند در اثر تغییرات کلیوی با احتمال بیشتری دچار تجمع سموم و دارو ها در جریان خون می شوند</a:t>
            </a:r>
            <a:endParaRPr lang="en-US" sz="1800"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15000"/>
              </a:lnSpc>
              <a:spcBef>
                <a:spcPts val="0"/>
              </a:spcBef>
              <a:spcAft>
                <a:spcPts val="1000"/>
              </a:spcAft>
              <a:buNone/>
            </a:pP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فرایندهایی</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که در افراد سالمند روند نارسایی حاد کلیه را تسریع می کنند شامل؛</a:t>
            </a:r>
          </a:p>
          <a:p>
            <a:pPr marR="0" indent="-457200" algn="just" rtl="1">
              <a:lnSpc>
                <a:spcPct val="115000"/>
              </a:lnSpc>
              <a:spcBef>
                <a:spcPts val="0"/>
              </a:spcBef>
              <a:spcAft>
                <a:spcPts val="1000"/>
              </a:spcAft>
              <a:buFont typeface="Wingdings" panose="05000000000000000000" pitchFamily="2" charset="2"/>
              <a:buChar char="Ø"/>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افت فشار خون</a:t>
            </a:r>
          </a:p>
          <a:p>
            <a:pPr marR="0" indent="-457200" algn="just" rtl="1">
              <a:lnSpc>
                <a:spcPct val="115000"/>
              </a:lnSpc>
              <a:spcBef>
                <a:spcPts val="0"/>
              </a:spcBef>
              <a:spcAft>
                <a:spcPts val="1000"/>
              </a:spcAft>
              <a:buFont typeface="Wingdings" panose="05000000000000000000" pitchFamily="2" charset="2"/>
              <a:buChar char="Ø"/>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نارسایی قلبی</a:t>
            </a:r>
          </a:p>
          <a:p>
            <a:pPr marR="0" indent="-457200" algn="just" rtl="1">
              <a:lnSpc>
                <a:spcPct val="115000"/>
              </a:lnSpc>
              <a:spcBef>
                <a:spcPts val="0"/>
              </a:spcBef>
              <a:spcAft>
                <a:spcPts val="1000"/>
              </a:spcAft>
              <a:buFont typeface="Wingdings" panose="05000000000000000000" pitchFamily="2" charset="2"/>
              <a:buChar char="Ø"/>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اعمال جراحی بزرگ</a:t>
            </a:r>
          </a:p>
          <a:p>
            <a:pPr marR="0" indent="-457200" algn="just" rtl="1">
              <a:lnSpc>
                <a:spcPct val="115000"/>
              </a:lnSpc>
              <a:spcBef>
                <a:spcPts val="0"/>
              </a:spcBef>
              <a:spcAft>
                <a:spcPts val="1000"/>
              </a:spcAft>
              <a:buFont typeface="Wingdings" panose="05000000000000000000" pitchFamily="2" charset="2"/>
              <a:buChar char="Ø"/>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تکنیک های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انژیوگرافی</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marR="0" indent="-457200" algn="just" rtl="1">
              <a:lnSpc>
                <a:spcPct val="115000"/>
              </a:lnSpc>
              <a:spcBef>
                <a:spcPts val="0"/>
              </a:spcBef>
              <a:spcAft>
                <a:spcPts val="1000"/>
              </a:spcAft>
              <a:buFont typeface="Wingdings" panose="05000000000000000000" pitchFamily="2" charset="2"/>
              <a:buChar char="Ø"/>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مصرف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انتی</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بیوتیک های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نفروتوکسیک</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جنتامایسین</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و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توبرا</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مایسین</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marR="0" indent="-457200" algn="just" rtl="1">
              <a:lnSpc>
                <a:spcPct val="115000"/>
              </a:lnSpc>
              <a:spcBef>
                <a:spcPts val="0"/>
              </a:spcBef>
              <a:spcAft>
                <a:spcPts val="1000"/>
              </a:spcAft>
              <a:buFont typeface="Wingdings" panose="05000000000000000000" pitchFamily="2" charset="2"/>
              <a:buChar char="Ø"/>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افزایش فشار خون به صورت مداوم نیز عامل نارسایی کلیوی مزمن محسوب می شود.</a:t>
            </a:r>
            <a:endParaRPr lang="en-US" sz="1800" dirty="0">
              <a:latin typeface="Calibri" panose="020F0502020204030204" pitchFamily="34" charset="0"/>
              <a:ea typeface="Calibri" panose="020F0502020204030204" pitchFamily="34" charset="0"/>
              <a:cs typeface="B Nazanin" panose="00000400000000000000" pitchFamily="2" charset="-78"/>
            </a:endParaRPr>
          </a:p>
          <a:p>
            <a:endParaRPr lang="en-US" sz="1800" dirty="0"/>
          </a:p>
        </p:txBody>
      </p:sp>
    </p:spTree>
    <p:extLst>
      <p:ext uri="{BB962C8B-B14F-4D97-AF65-F5344CB8AC3E}">
        <p14:creationId xmlns:p14="http://schemas.microsoft.com/office/powerpoint/2010/main" val="85183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634" y="0"/>
            <a:ext cx="10515600" cy="1325563"/>
          </a:xfrm>
        </p:spPr>
        <p:txBody>
          <a:bodyPr>
            <a:normAutofit/>
          </a:bodyPr>
          <a:lstStyle/>
          <a:p>
            <a:pPr algn="r"/>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endParaRPr lang="en-US" sz="2400" dirty="0"/>
          </a:p>
        </p:txBody>
      </p:sp>
      <p:sp>
        <p:nvSpPr>
          <p:cNvPr id="4" name="Rectangle 3"/>
          <p:cNvSpPr/>
          <p:nvPr/>
        </p:nvSpPr>
        <p:spPr>
          <a:xfrm>
            <a:off x="816160" y="1754404"/>
            <a:ext cx="10878363" cy="3046988"/>
          </a:xfrm>
          <a:prstGeom prst="rect">
            <a:avLst/>
          </a:prstGeom>
        </p:spPr>
        <p:txBody>
          <a:bodyPr wrap="none">
            <a:spAutoFit/>
          </a:bodyPr>
          <a:lstStyle/>
          <a:p>
            <a:pPr algn="r" rtl="1"/>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نوپا یا </a:t>
            </a:r>
            <a:r>
              <a:rPr lang="en-US"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toddlers</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(1سالگی تا 3 سالگی)</a:t>
            </a:r>
            <a:r>
              <a:rPr lang="en-US"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algn="r" rtl="1"/>
            <a:endParaRPr lang="en-US" sz="24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buFont typeface="Wingdings" panose="05000000000000000000" pitchFamily="2" charset="2"/>
              <a:buChar char="Ø"/>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سر در این گروه نسبت به تنه بزرگتر است</a:t>
            </a: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buFont typeface="Wingdings" panose="05000000000000000000" pitchFamily="2" charset="2"/>
              <a:buChar char="Ø"/>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مجرای راه هوایی نسبتا کوچک است و می تواند به سادگی مسدود شود. </a:t>
            </a: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buFont typeface="Wingdings" panose="05000000000000000000" pitchFamily="2" charset="2"/>
              <a:buChar char="Ø"/>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زمان نوپایی، کودک از نظر حرکتی به طور چشمگیری تکامل می یابد. </a:t>
            </a: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buFont typeface="Wingdings" panose="05000000000000000000" pitchFamily="2" charset="2"/>
              <a:buChar char="Ø"/>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همچنین در این سن تمایل بیشتری برای جدا شدن از والدین و پرستار خود دارند. </a:t>
            </a: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buFont typeface="Wingdings" panose="05000000000000000000" pitchFamily="2" charset="2"/>
              <a:buChar char="Ø"/>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به علت طبیعت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کاوشگری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که دارند و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نمی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ترسند، بروز آسیب در این گروه سنی شایع است.</a:t>
            </a: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buFont typeface="Wingdings" panose="05000000000000000000" pitchFamily="2" charset="2"/>
              <a:buChar char="Ø"/>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سطح آنتی بادی های مادری در نوزادان،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نوپاها</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پیش دبستانی که با افراد بیشتری تماس دارند کاهش می یابد </a:t>
            </a: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5112237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35FF0B-A0FB-5144-9CEC-A05589C90C50}"/>
              </a:ext>
            </a:extLst>
          </p:cNvPr>
          <p:cNvSpPr>
            <a:spLocks noGrp="1"/>
          </p:cNvSpPr>
          <p:nvPr>
            <p:ph type="title"/>
          </p:nvPr>
        </p:nvSpPr>
        <p:spPr>
          <a:xfrm>
            <a:off x="838200" y="-60994"/>
            <a:ext cx="10515600" cy="1325563"/>
          </a:xfrm>
        </p:spPr>
        <p:txBody>
          <a:bodyPr/>
          <a:lstStyle/>
          <a:p>
            <a:pPr lvl="0" indent="-228600" algn="ctr" rtl="1">
              <a:lnSpc>
                <a:spcPct val="115000"/>
              </a:lnSpc>
              <a:spcBef>
                <a:spcPts val="0"/>
              </a:spcBef>
              <a:spcAft>
                <a:spcPts val="1000"/>
              </a:spcAft>
            </a:pPr>
            <a:r>
              <a:rPr lang="fa-IR" sz="2000" b="1" dirty="0">
                <a:solidFill>
                  <a:srgbClr val="000000"/>
                </a:solidFill>
                <a:latin typeface="Calibri" panose="020F0502020204030204" pitchFamily="34" charset="0"/>
                <a:ea typeface="Calibri" panose="020F0502020204030204" pitchFamily="34" charset="0"/>
                <a:cs typeface="B Titr" panose="00000700000000000000" pitchFamily="2" charset="-78"/>
              </a:rPr>
              <a:t>اختلالات ادراری</a:t>
            </a:r>
            <a:r>
              <a:rPr lang="en-US" sz="2000" dirty="0">
                <a:solidFill>
                  <a:prstClr val="black"/>
                </a:solidFill>
                <a:latin typeface="Calibri" panose="020F0502020204030204" pitchFamily="34" charset="0"/>
                <a:ea typeface="Calibri" panose="020F0502020204030204" pitchFamily="34" charset="0"/>
                <a:cs typeface="B Titr" panose="00000700000000000000" pitchFamily="2" charset="-78"/>
              </a:rPr>
              <a:t/>
            </a:r>
            <a:br>
              <a:rPr lang="en-US" sz="2000" dirty="0">
                <a:solidFill>
                  <a:prstClr val="black"/>
                </a:solidFill>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2F7BADB3-7BC2-1843-89E5-10A59E04E24C}"/>
              </a:ext>
            </a:extLst>
          </p:cNvPr>
          <p:cNvSpPr>
            <a:spLocks noGrp="1"/>
          </p:cNvSpPr>
          <p:nvPr>
            <p:ph idx="1"/>
          </p:nvPr>
        </p:nvSpPr>
        <p:spPr>
          <a:xfrm>
            <a:off x="1168706" y="1527204"/>
            <a:ext cx="10515600" cy="4351338"/>
          </a:xfrm>
        </p:spPr>
        <p:txBody>
          <a:bodyPr>
            <a:noAutofit/>
          </a:bodyPr>
          <a:lstStyle/>
          <a:p>
            <a:pPr marL="0" marR="0" algn="just" rtl="1">
              <a:lnSpc>
                <a:spcPct val="115000"/>
              </a:lnSpc>
              <a:spcBef>
                <a:spcPts val="0"/>
              </a:spcBef>
              <a:spcAft>
                <a:spcPts val="1000"/>
              </a:spcAft>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مشکلات دستگاه ادراری شامل:</a:t>
            </a:r>
          </a:p>
          <a:p>
            <a:pPr marL="0" marR="0" algn="just" rtl="1">
              <a:lnSpc>
                <a:spcPct val="115000"/>
              </a:lnSpc>
              <a:spcBef>
                <a:spcPts val="0"/>
              </a:spcBef>
              <a:spcAft>
                <a:spcPts val="1000"/>
              </a:spcAft>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بی اختیاری ادرار</a:t>
            </a:r>
          </a:p>
          <a:p>
            <a:pPr marL="0" marR="0" algn="just" rtl="1">
              <a:lnSpc>
                <a:spcPct val="115000"/>
              </a:lnSpc>
              <a:spcBef>
                <a:spcPts val="0"/>
              </a:spcBef>
              <a:spcAft>
                <a:spcPts val="1000"/>
              </a:spcAft>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احتباس ادرار</a:t>
            </a:r>
          </a:p>
          <a:p>
            <a:pPr marL="0" marR="0" algn="just" rtl="1">
              <a:lnSpc>
                <a:spcPct val="115000"/>
              </a:lnSpc>
              <a:spcBef>
                <a:spcPts val="0"/>
              </a:spcBef>
              <a:spcAft>
                <a:spcPts val="1000"/>
              </a:spcAft>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عفونت های دستگاه ادراری </a:t>
            </a:r>
          </a:p>
          <a:p>
            <a:pPr marL="0" marR="0" indent="0" algn="just" rtl="1">
              <a:lnSpc>
                <a:spcPct val="115000"/>
              </a:lnSpc>
              <a:spcBef>
                <a:spcPts val="0"/>
              </a:spcBef>
              <a:spcAft>
                <a:spcPts val="1000"/>
              </a:spcAft>
              <a:buNone/>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بی اختیاری ادرار ( از دست دادن کنترل مثانه) ممکن است به علت های زیر رخ دهد :</a:t>
            </a:r>
          </a:p>
          <a:p>
            <a:pPr marL="114300" marR="0" indent="-342900" algn="just" rtl="1">
              <a:lnSpc>
                <a:spcPct val="115000"/>
              </a:lnSpc>
              <a:spcBef>
                <a:spcPts val="0"/>
              </a:spcBef>
              <a:spcAft>
                <a:spcPts val="1000"/>
              </a:spcAft>
              <a:buFont typeface="Wingdings" panose="05000000000000000000" pitchFamily="2" charset="2"/>
              <a:buChar char="ü"/>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ضعف ماهیچه های لگن</a:t>
            </a:r>
          </a:p>
          <a:p>
            <a:pPr marL="114300" marR="0" indent="-342900" algn="just" rtl="1">
              <a:lnSpc>
                <a:spcPct val="115000"/>
              </a:lnSpc>
              <a:spcBef>
                <a:spcPts val="0"/>
              </a:spcBef>
              <a:spcAft>
                <a:spcPts val="1000"/>
              </a:spcAft>
              <a:buFont typeface="Wingdings" panose="05000000000000000000" pitchFamily="2" charset="2"/>
              <a:buChar char="ü"/>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کاهش حواس</a:t>
            </a:r>
          </a:p>
          <a:p>
            <a:pPr marL="114300" marR="0" indent="-342900" algn="just" rtl="1">
              <a:lnSpc>
                <a:spcPct val="115000"/>
              </a:lnSpc>
              <a:spcBef>
                <a:spcPts val="0"/>
              </a:spcBef>
              <a:spcAft>
                <a:spcPts val="1000"/>
              </a:spcAft>
              <a:buFont typeface="Wingdings" panose="05000000000000000000" pitchFamily="2" charset="2"/>
              <a:buChar char="ü"/>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اختلال شناختی یا عدم تحرک</a:t>
            </a:r>
          </a:p>
          <a:p>
            <a:endParaRPr lang="en-US" sz="1800" dirty="0">
              <a:cs typeface="B Nazanin" panose="00000400000000000000" pitchFamily="2" charset="-78"/>
            </a:endParaRPr>
          </a:p>
        </p:txBody>
      </p:sp>
    </p:spTree>
    <p:extLst>
      <p:ext uri="{BB962C8B-B14F-4D97-AF65-F5344CB8AC3E}">
        <p14:creationId xmlns:p14="http://schemas.microsoft.com/office/powerpoint/2010/main" val="109529889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D96379-3264-9C44-A4C0-1D2798273B2A}"/>
              </a:ext>
            </a:extLst>
          </p:cNvPr>
          <p:cNvSpPr>
            <a:spLocks noGrp="1"/>
          </p:cNvSpPr>
          <p:nvPr>
            <p:ph type="title"/>
          </p:nvPr>
        </p:nvSpPr>
        <p:spPr/>
        <p:txBody>
          <a:bodyPr/>
          <a:lstStyle/>
          <a:p>
            <a:pPr algn="ctr"/>
            <a:r>
              <a:rPr lang="fa-IR" sz="2000" b="1" dirty="0">
                <a:solidFill>
                  <a:srgbClr val="000000"/>
                </a:solidFill>
                <a:latin typeface="Calibri" panose="020F0502020204030204" pitchFamily="34" charset="0"/>
                <a:ea typeface="Calibri" panose="020F0502020204030204" pitchFamily="34" charset="0"/>
                <a:cs typeface="B Titr" panose="00000700000000000000" pitchFamily="2" charset="-78"/>
              </a:rPr>
              <a:t>اختلالات ادراری</a:t>
            </a:r>
            <a:r>
              <a:rPr lang="en-US" sz="2000" dirty="0">
                <a:solidFill>
                  <a:prstClr val="black"/>
                </a:solidFill>
                <a:latin typeface="Calibri" panose="020F0502020204030204" pitchFamily="34" charset="0"/>
                <a:ea typeface="Calibri" panose="020F0502020204030204" pitchFamily="34" charset="0"/>
                <a:cs typeface="B Titr" panose="00000700000000000000" pitchFamily="2" charset="-78"/>
              </a:rPr>
              <a:t/>
            </a:r>
            <a:br>
              <a:rPr lang="en-US" sz="2000" dirty="0">
                <a:solidFill>
                  <a:prstClr val="black"/>
                </a:solidFill>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345681E9-7B65-DF4A-8831-F4FD6DFD4AA5}"/>
              </a:ext>
            </a:extLst>
          </p:cNvPr>
          <p:cNvSpPr>
            <a:spLocks noGrp="1"/>
          </p:cNvSpPr>
          <p:nvPr>
            <p:ph idx="1"/>
          </p:nvPr>
        </p:nvSpPr>
        <p:spPr/>
        <p:txBody>
          <a:bodyPr/>
          <a:lstStyle/>
          <a:p>
            <a:pPr marL="0" lvl="0" indent="0" algn="just" rtl="1">
              <a:lnSpc>
                <a:spcPct val="115000"/>
              </a:lnSpc>
              <a:spcBef>
                <a:spcPts val="0"/>
              </a:spcBef>
              <a:spcAft>
                <a:spcPts val="1000"/>
              </a:spcAft>
              <a:buNone/>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علل عفونت های ادراری :</a:t>
            </a:r>
          </a:p>
          <a:p>
            <a:pPr marL="114300" lvl="0" indent="-342900" algn="just" rtl="1">
              <a:lnSpc>
                <a:spcPct val="115000"/>
              </a:lnSpc>
              <a:spcBef>
                <a:spcPts val="0"/>
              </a:spcBef>
              <a:spcAft>
                <a:spcPts val="1000"/>
              </a:spcAft>
              <a:buFont typeface="Wingdings" panose="05000000000000000000" pitchFamily="2" charset="2"/>
              <a:buChar char="Ø"/>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باکتری ها </a:t>
            </a:r>
          </a:p>
          <a:p>
            <a:pPr marL="114300" lvl="0" indent="-342900" algn="just" rtl="1">
              <a:lnSpc>
                <a:spcPct val="115000"/>
              </a:lnSpc>
              <a:spcBef>
                <a:spcPts val="0"/>
              </a:spcBef>
              <a:spcAft>
                <a:spcPts val="1000"/>
              </a:spcAft>
              <a:buFont typeface="Wingdings" panose="05000000000000000000" pitchFamily="2" charset="2"/>
              <a:buChar char="Ø"/>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کاهش عملکرد سیستم ایمنی در افراد مسن( به سادگی منجر به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سپسیس</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ادراری میشوند) </a:t>
            </a:r>
          </a:p>
          <a:p>
            <a:pPr marL="114300" lvl="0" indent="-342900" algn="just" rtl="1">
              <a:lnSpc>
                <a:spcPct val="115000"/>
              </a:lnSpc>
              <a:spcBef>
                <a:spcPts val="0"/>
              </a:spcBef>
              <a:spcAft>
                <a:spcPts val="1000"/>
              </a:spcAft>
              <a:buFont typeface="Wingdings" panose="05000000000000000000" pitchFamily="2" charset="2"/>
              <a:buChar char="Ø"/>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بهداشت نامناسب به دلیل ناتوانی جسمی</a:t>
            </a:r>
          </a:p>
          <a:p>
            <a:pPr marL="114300" lvl="0" indent="-342900" algn="just" rtl="1">
              <a:lnSpc>
                <a:spcPct val="115000"/>
              </a:lnSpc>
              <a:spcBef>
                <a:spcPts val="0"/>
              </a:spcBef>
              <a:spcAft>
                <a:spcPts val="1000"/>
              </a:spcAft>
              <a:buFont typeface="Wingdings" panose="05000000000000000000" pitchFamily="2" charset="2"/>
              <a:buChar char="Ø"/>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کاهش عملکرد ادراکی </a:t>
            </a:r>
          </a:p>
          <a:p>
            <a:pPr marL="114300" lvl="0" indent="-342900" algn="just" rtl="1">
              <a:lnSpc>
                <a:spcPct val="115000"/>
              </a:lnSpc>
              <a:spcBef>
                <a:spcPts val="0"/>
              </a:spcBef>
              <a:spcAft>
                <a:spcPts val="1000"/>
              </a:spcAft>
              <a:buFont typeface="Wingdings" panose="05000000000000000000" pitchFamily="2" charset="2"/>
              <a:buChar char="Ø"/>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عوامل خطر دیگر از جمله تعبیه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سوند</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فولی</a:t>
            </a:r>
            <a:endPar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0" lvl="0" indent="0" algn="just" rtl="1">
              <a:lnSpc>
                <a:spcPct val="115000"/>
              </a:lnSpc>
              <a:spcBef>
                <a:spcPts val="0"/>
              </a:spcBef>
              <a:spcAft>
                <a:spcPts val="1000"/>
              </a:spcAft>
              <a:buNone/>
            </a:pPr>
            <a:endPar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0" lvl="0" indent="0" algn="just" rtl="1">
              <a:lnSpc>
                <a:spcPct val="115000"/>
              </a:lnSpc>
              <a:spcBef>
                <a:spcPts val="0"/>
              </a:spcBef>
              <a:spcAft>
                <a:spcPts val="1000"/>
              </a:spcAft>
              <a:buNone/>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علائم و نشانه های عفونت مجاری ادراری در محدوده ی ادرار بد بو و تیره تا شکایات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تیپیک</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درد مثانه و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تکرر</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ادرار قرار دارند.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سپسیس</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ادراری به صورت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فرایندی</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حاد شامل تب ، لرز، ناراحتی شکم و سایر نشانه های شوک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سپتیک</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تظاهر می یابد.</a:t>
            </a:r>
            <a:endParaRPr lang="en-US" sz="18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endParaRPr lang="en-US" dirty="0"/>
          </a:p>
        </p:txBody>
      </p:sp>
    </p:spTree>
    <p:extLst>
      <p:ext uri="{BB962C8B-B14F-4D97-AF65-F5344CB8AC3E}">
        <p14:creationId xmlns:p14="http://schemas.microsoft.com/office/powerpoint/2010/main" val="281891918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A848B8-5C22-0A46-B4F1-9C62EE2FB18E}"/>
              </a:ext>
            </a:extLst>
          </p:cNvPr>
          <p:cNvSpPr>
            <a:spLocks noGrp="1"/>
          </p:cNvSpPr>
          <p:nvPr>
            <p:ph type="title"/>
          </p:nvPr>
        </p:nvSpPr>
        <p:spPr>
          <a:xfrm>
            <a:off x="573795" y="0"/>
            <a:ext cx="10515600" cy="1325563"/>
          </a:xfrm>
        </p:spPr>
        <p:txBody>
          <a:bodyPr>
            <a:normAutofit/>
          </a:bodyPr>
          <a:lstStyle/>
          <a:p>
            <a:pPr lvl="0" indent="-228600" algn="ctr" rtl="1">
              <a:lnSpc>
                <a:spcPct val="115000"/>
              </a:lnSpc>
              <a:spcBef>
                <a:spcPts val="0"/>
              </a:spcBef>
              <a:spcAft>
                <a:spcPts val="1000"/>
              </a:spcAft>
            </a:pPr>
            <a:r>
              <a:rPr lang="fa-IR" sz="2400" b="1" dirty="0">
                <a:solidFill>
                  <a:srgbClr val="000000"/>
                </a:solidFill>
                <a:latin typeface="Calibri" panose="020F0502020204030204" pitchFamily="34" charset="0"/>
                <a:ea typeface="Calibri" panose="020F0502020204030204" pitchFamily="34" charset="0"/>
                <a:cs typeface="B Titr" panose="00000700000000000000" pitchFamily="2" charset="-78"/>
              </a:rPr>
              <a:t>مسمومیت ها در سالمندان</a:t>
            </a:r>
            <a:r>
              <a:rPr lang="en-US" sz="2400" dirty="0">
                <a:solidFill>
                  <a:prstClr val="black"/>
                </a:solidFill>
                <a:latin typeface="Calibri" panose="020F0502020204030204" pitchFamily="34" charset="0"/>
                <a:ea typeface="Calibri" panose="020F0502020204030204" pitchFamily="34" charset="0"/>
                <a:cs typeface="B Titr" panose="00000700000000000000" pitchFamily="2" charset="-78"/>
              </a:rPr>
              <a:t/>
            </a:r>
            <a:br>
              <a:rPr lang="en-US" sz="2400" dirty="0">
                <a:solidFill>
                  <a:prstClr val="black"/>
                </a:solidFill>
                <a:latin typeface="Calibri" panose="020F0502020204030204" pitchFamily="34" charset="0"/>
                <a:ea typeface="Calibri" panose="020F0502020204030204" pitchFamily="34" charset="0"/>
                <a:cs typeface="B Titr" panose="00000700000000000000" pitchFamily="2" charset="-78"/>
              </a:rPr>
            </a:br>
            <a:endParaRPr lang="en-US" sz="2400" dirty="0">
              <a:cs typeface="B Titr" panose="00000700000000000000" pitchFamily="2" charset="-78"/>
            </a:endParaRPr>
          </a:p>
        </p:txBody>
      </p:sp>
      <p:sp>
        <p:nvSpPr>
          <p:cNvPr id="3" name="Content Placeholder 2">
            <a:extLst>
              <a:ext uri="{FF2B5EF4-FFF2-40B4-BE49-F238E27FC236}">
                <a16:creationId xmlns:a16="http://schemas.microsoft.com/office/drawing/2014/main" xmlns="" id="{4947D00A-22B4-E543-A596-9A795DD0E05B}"/>
              </a:ext>
            </a:extLst>
          </p:cNvPr>
          <p:cNvSpPr>
            <a:spLocks noGrp="1"/>
          </p:cNvSpPr>
          <p:nvPr>
            <p:ph idx="1"/>
          </p:nvPr>
        </p:nvSpPr>
        <p:spPr>
          <a:xfrm>
            <a:off x="1201757" y="1470349"/>
            <a:ext cx="10515600" cy="4351338"/>
          </a:xfrm>
        </p:spPr>
        <p:txBody>
          <a:bodyPr>
            <a:noAutofit/>
          </a:bodyPr>
          <a:lstStyle/>
          <a:p>
            <a:pPr marL="0" marR="0" indent="0" algn="just" rtl="1">
              <a:lnSpc>
                <a:spcPct val="115000"/>
              </a:lnSpc>
              <a:spcBef>
                <a:spcPts val="0"/>
              </a:spcBef>
              <a:spcAft>
                <a:spcPts val="1000"/>
              </a:spcAft>
              <a:buNone/>
            </a:pPr>
            <a:endParaRPr lang="en-US" sz="1800" dirty="0">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15000"/>
              </a:lnSpc>
              <a:spcBef>
                <a:spcPts val="0"/>
              </a:spcBef>
              <a:spcAft>
                <a:spcPts val="1000"/>
              </a:spcAft>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اکثر موارد مسمومیت ها در سالمندان به صورت غیر عمد اتفاق می افتد. </a:t>
            </a:r>
          </a:p>
          <a:p>
            <a:pPr marL="0" marR="0" algn="just" rtl="1">
              <a:lnSpc>
                <a:spcPct val="115000"/>
              </a:lnSpc>
              <a:spcBef>
                <a:spcPts val="0"/>
              </a:spcBef>
              <a:spcAft>
                <a:spcPts val="1000"/>
              </a:spcAft>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مصرف داروها به صورت اشتباه و اثرات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تجمعی</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داروها و موارد دیگر،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فاکتورهایی</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که در تماس غیر عمدی با مواد سمی دخالت دارند. </a:t>
            </a:r>
          </a:p>
          <a:p>
            <a:pPr marL="0" marR="0" algn="just" rtl="1">
              <a:lnSpc>
                <a:spcPct val="115000"/>
              </a:lnSpc>
              <a:spcBef>
                <a:spcPts val="0"/>
              </a:spcBef>
              <a:spcAft>
                <a:spcPts val="1000"/>
              </a:spcAft>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عملکرد کاهش یافته کلیه ها و کبد، کاهش پروتئین پلاسما، کاهش آب کل بدن، و کاهش بافت چربی همگی می توانند منجر به افزایش سطح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پلاسمایی</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داروها شوند. </a:t>
            </a:r>
          </a:p>
          <a:p>
            <a:pPr marL="0" marR="0" algn="just" rtl="1">
              <a:lnSpc>
                <a:spcPct val="115000"/>
              </a:lnSpc>
              <a:spcBef>
                <a:spcPts val="0"/>
              </a:spcBef>
              <a:spcAft>
                <a:spcPts val="1000"/>
              </a:spcAft>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فراموشی می تواند منجر به مصرف دوزهای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متعددد</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از داروها شود. در نهایت شما نباید از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اور</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دوز عمدی به عنوان دلیلی برای اورژانس مسمومیت چشم پوشی کنید. </a:t>
            </a:r>
          </a:p>
          <a:p>
            <a:endParaRPr lang="en-US" sz="1800" dirty="0"/>
          </a:p>
        </p:txBody>
      </p:sp>
    </p:spTree>
    <p:extLst>
      <p:ext uri="{BB962C8B-B14F-4D97-AF65-F5344CB8AC3E}">
        <p14:creationId xmlns:p14="http://schemas.microsoft.com/office/powerpoint/2010/main" val="144885785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2400" b="1" dirty="0">
                <a:solidFill>
                  <a:srgbClr val="000000"/>
                </a:solidFill>
                <a:latin typeface="Calibri" panose="020F0502020204030204" pitchFamily="34" charset="0"/>
                <a:ea typeface="Calibri" panose="020F0502020204030204" pitchFamily="34" charset="0"/>
                <a:cs typeface="B Titr" panose="00000700000000000000" pitchFamily="2" charset="-78"/>
              </a:rPr>
              <a:t>مسمومیت ها در سالمندان</a:t>
            </a:r>
            <a:r>
              <a:rPr lang="en-US" sz="2400" dirty="0">
                <a:solidFill>
                  <a:prstClr val="black"/>
                </a:solidFill>
                <a:latin typeface="Calibri" panose="020F0502020204030204" pitchFamily="34" charset="0"/>
                <a:ea typeface="Calibri" panose="020F0502020204030204" pitchFamily="34" charset="0"/>
                <a:cs typeface="B Titr" panose="00000700000000000000" pitchFamily="2" charset="-78"/>
              </a:rPr>
              <a:t/>
            </a:r>
            <a:br>
              <a:rPr lang="en-US" sz="2400" dirty="0">
                <a:solidFill>
                  <a:prstClr val="black"/>
                </a:solidFill>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Content Placeholder 2"/>
          <p:cNvSpPr>
            <a:spLocks noGrp="1"/>
          </p:cNvSpPr>
          <p:nvPr>
            <p:ph idx="1"/>
          </p:nvPr>
        </p:nvSpPr>
        <p:spPr/>
        <p:txBody>
          <a:bodyPr/>
          <a:lstStyle/>
          <a:p>
            <a:pPr marL="0" lvl="0" indent="0" algn="just" rtl="1">
              <a:lnSpc>
                <a:spcPct val="115000"/>
              </a:lnSpc>
              <a:spcBef>
                <a:spcPts val="0"/>
              </a:spcBef>
              <a:spcAft>
                <a:spcPts val="1000"/>
              </a:spcAft>
              <a:buNone/>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اقدامات درمانی در  پیش بیمارستانی :</a:t>
            </a:r>
          </a:p>
          <a:p>
            <a:pPr lvl="0" algn="just" rtl="1">
              <a:lnSpc>
                <a:spcPct val="115000"/>
              </a:lnSpc>
              <a:spcBef>
                <a:spcPts val="0"/>
              </a:spcBef>
              <a:spcAft>
                <a:spcPts val="1000"/>
              </a:spcAft>
              <a:buFont typeface="Wingdings" panose="05000000000000000000" pitchFamily="2" charset="2"/>
              <a:buChar char="ü"/>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وضعیت هوشیاری و حفظ </a:t>
            </a:r>
            <a:r>
              <a:rPr lang="en-US" sz="1800" dirty="0">
                <a:solidFill>
                  <a:srgbClr val="000000"/>
                </a:solidFill>
                <a:latin typeface="Calibri" panose="020F0502020204030204" pitchFamily="34" charset="0"/>
                <a:ea typeface="Calibri" panose="020F0502020204030204" pitchFamily="34" charset="0"/>
                <a:cs typeface="B Nazanin" panose="00000400000000000000" pitchFamily="2" charset="-78"/>
              </a:rPr>
              <a:t>ABC</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lvl="0" algn="just" rtl="1">
              <a:lnSpc>
                <a:spcPct val="115000"/>
              </a:lnSpc>
              <a:spcBef>
                <a:spcPts val="0"/>
              </a:spcBef>
              <a:spcAft>
                <a:spcPts val="1000"/>
              </a:spcAft>
              <a:buFont typeface="Wingdings" panose="05000000000000000000" pitchFamily="2" charset="2"/>
              <a:buChar char="ü"/>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باز بودن راه هوایی </a:t>
            </a:r>
          </a:p>
          <a:p>
            <a:pPr lvl="0" algn="just" rtl="1">
              <a:lnSpc>
                <a:spcPct val="115000"/>
              </a:lnSpc>
              <a:spcBef>
                <a:spcPts val="0"/>
              </a:spcBef>
              <a:spcAft>
                <a:spcPts val="1000"/>
              </a:spcAft>
              <a:buFont typeface="Wingdings" panose="05000000000000000000" pitchFamily="2" charset="2"/>
              <a:buChar char="ü"/>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تجویز اکسیژن با جریان و غلظت بالا </a:t>
            </a:r>
          </a:p>
          <a:p>
            <a:pPr lvl="0" algn="just" rtl="1">
              <a:lnSpc>
                <a:spcPct val="115000"/>
              </a:lnSpc>
              <a:spcBef>
                <a:spcPts val="0"/>
              </a:spcBef>
              <a:spcAft>
                <a:spcPts val="1000"/>
              </a:spcAft>
              <a:buFont typeface="Wingdings" panose="05000000000000000000" pitchFamily="2" charset="2"/>
              <a:buChar char="ü"/>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در صورتی که نارسایی یا ایست تنفسی وجود دارد عمل تهویه را با استفاده از </a:t>
            </a:r>
            <a:r>
              <a:rPr lang="en-US" sz="1800" dirty="0">
                <a:solidFill>
                  <a:srgbClr val="000000"/>
                </a:solidFill>
                <a:latin typeface="Calibri" panose="020F0502020204030204" pitchFamily="34" charset="0"/>
                <a:ea typeface="Calibri" panose="020F0502020204030204" pitchFamily="34" charset="0"/>
                <a:cs typeface="B Nazanin" panose="00000400000000000000" pitchFamily="2" charset="-78"/>
              </a:rPr>
              <a:t>BMV</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شروع کنید.  </a:t>
            </a:r>
          </a:p>
          <a:p>
            <a:pPr lvl="0" algn="just" rtl="1">
              <a:lnSpc>
                <a:spcPct val="115000"/>
              </a:lnSpc>
              <a:spcBef>
                <a:spcPts val="0"/>
              </a:spcBef>
              <a:spcAft>
                <a:spcPts val="1000"/>
              </a:spcAft>
              <a:buFont typeface="Wingdings" panose="05000000000000000000" pitchFamily="2" charset="2"/>
              <a:buChar char="ü"/>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وضعیت گردش خون بیمار را ارزیابی و حفظ کنید. </a:t>
            </a:r>
          </a:p>
          <a:p>
            <a:pPr lvl="0" algn="just" rtl="1">
              <a:lnSpc>
                <a:spcPct val="115000"/>
              </a:lnSpc>
              <a:spcBef>
                <a:spcPts val="0"/>
              </a:spcBef>
              <a:spcAft>
                <a:spcPts val="1000"/>
              </a:spcAft>
              <a:buFont typeface="Wingdings" panose="05000000000000000000" pitchFamily="2" charset="2"/>
              <a:buChar char="ü"/>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به </a:t>
            </a:r>
            <a:r>
              <a:rPr lang="en-US" sz="1800" dirty="0">
                <a:solidFill>
                  <a:srgbClr val="000000"/>
                </a:solidFill>
                <a:latin typeface="Calibri" panose="020F0502020204030204" pitchFamily="34" charset="0"/>
                <a:ea typeface="Calibri" panose="020F0502020204030204" pitchFamily="34" charset="0"/>
                <a:cs typeface="B Nazanin" panose="00000400000000000000" pitchFamily="2" charset="-78"/>
              </a:rPr>
              <a:t>IV</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دسترسی داشته باشید. محلول های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کریستالوئیدی</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ایزوتونیک</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را بر اساس پروتکل و با احتیاط تزریق کنید </a:t>
            </a:r>
          </a:p>
          <a:p>
            <a:pPr lvl="0" algn="just" rtl="1">
              <a:lnSpc>
                <a:spcPct val="115000"/>
              </a:lnSpc>
              <a:spcBef>
                <a:spcPts val="0"/>
              </a:spcBef>
              <a:spcAft>
                <a:spcPts val="1000"/>
              </a:spcAft>
              <a:buFont typeface="Wingdings" panose="05000000000000000000" pitchFamily="2" charset="2"/>
              <a:buChar char="ü"/>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با دقت به صدا های تنفس و علائم حیاتی برای نشانه های مایعات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اورلود</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نظارت داشته باشید</a:t>
            </a:r>
          </a:p>
          <a:p>
            <a:pPr lvl="0" algn="just" rtl="1">
              <a:lnSpc>
                <a:spcPct val="115000"/>
              </a:lnSpc>
              <a:spcBef>
                <a:spcPts val="0"/>
              </a:spcBef>
              <a:spcAft>
                <a:spcPts val="1000"/>
              </a:spcAft>
              <a:buFont typeface="Wingdings" panose="05000000000000000000" pitchFamily="2" charset="2"/>
              <a:buChar char="ü"/>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بیمار ار سریعا به مرکز درمانی مناسب منتقل کنید</a:t>
            </a:r>
            <a:endParaRPr lang="en-US" sz="18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endParaRPr lang="en-US" dirty="0"/>
          </a:p>
        </p:txBody>
      </p:sp>
    </p:spTree>
    <p:extLst>
      <p:ext uri="{BB962C8B-B14F-4D97-AF65-F5344CB8AC3E}">
        <p14:creationId xmlns:p14="http://schemas.microsoft.com/office/powerpoint/2010/main" val="79885892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880" y="-193181"/>
            <a:ext cx="10515600" cy="1325563"/>
          </a:xfrm>
        </p:spPr>
        <p:txBody>
          <a:bodyPr>
            <a:normAutofit/>
          </a:bodyPr>
          <a:lstStyle/>
          <a:p>
            <a:pPr lvl="0" indent="-228600" algn="ctr" rtl="1">
              <a:lnSpc>
                <a:spcPct val="115000"/>
              </a:lnSpc>
              <a:spcBef>
                <a:spcPts val="0"/>
              </a:spcBef>
              <a:spcAft>
                <a:spcPts val="1000"/>
              </a:spcAft>
            </a:pPr>
            <a:r>
              <a:rPr lang="fa-IR" sz="2400" b="1" dirty="0">
                <a:solidFill>
                  <a:schemeClr val="accent1"/>
                </a:solidFill>
                <a:latin typeface="Calibri" panose="020F0502020204030204" pitchFamily="34" charset="0"/>
                <a:ea typeface="Calibri" panose="020F0502020204030204" pitchFamily="34" charset="0"/>
                <a:cs typeface="B Titr" panose="00000700000000000000" pitchFamily="2" charset="-78"/>
              </a:rPr>
              <a:t>تروما در سالمندان</a:t>
            </a:r>
            <a:r>
              <a:rPr lang="en-US" sz="2400" dirty="0">
                <a:solidFill>
                  <a:schemeClr val="accent1"/>
                </a:solidFill>
                <a:latin typeface="Calibri" panose="020F0502020204030204" pitchFamily="34" charset="0"/>
                <a:ea typeface="Calibri" panose="020F0502020204030204" pitchFamily="34" charset="0"/>
                <a:cs typeface="B Titr" panose="00000700000000000000" pitchFamily="2" charset="-78"/>
              </a:rPr>
              <a:t/>
            </a:r>
            <a:br>
              <a:rPr lang="en-US" sz="2400" dirty="0">
                <a:solidFill>
                  <a:schemeClr val="accent1"/>
                </a:solidFill>
                <a:latin typeface="Calibri" panose="020F0502020204030204" pitchFamily="34" charset="0"/>
                <a:ea typeface="Calibri" panose="020F0502020204030204" pitchFamily="34" charset="0"/>
                <a:cs typeface="B Titr" panose="00000700000000000000" pitchFamily="2" charset="-78"/>
              </a:rPr>
            </a:br>
            <a:endParaRPr lang="en-US" sz="2400" dirty="0">
              <a:solidFill>
                <a:schemeClr val="accent1"/>
              </a:solidFill>
              <a:cs typeface="B Titr" panose="00000700000000000000" pitchFamily="2" charset="-78"/>
            </a:endParaRPr>
          </a:p>
        </p:txBody>
      </p:sp>
      <p:sp>
        <p:nvSpPr>
          <p:cNvPr id="3" name="Content Placeholder 2"/>
          <p:cNvSpPr>
            <a:spLocks noGrp="1"/>
          </p:cNvSpPr>
          <p:nvPr>
            <p:ph idx="1"/>
          </p:nvPr>
        </p:nvSpPr>
        <p:spPr>
          <a:xfrm>
            <a:off x="759509" y="754609"/>
            <a:ext cx="11088477" cy="4351338"/>
          </a:xfrm>
        </p:spPr>
        <p:txBody>
          <a:bodyPr>
            <a:noAutofit/>
          </a:bodyPr>
          <a:lstStyle/>
          <a:p>
            <a:pPr marL="0" marR="0" algn="just" rtl="1">
              <a:lnSpc>
                <a:spcPct val="115000"/>
              </a:lnSpc>
              <a:spcBef>
                <a:spcPts val="0"/>
              </a:spcBef>
              <a:spcAft>
                <a:spcPts val="1000"/>
              </a:spcAft>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تروما در سالمندان به دلایل سقوط، تصادف وسایل نقلیه </a:t>
            </a:r>
            <a:r>
              <a:rPr lang="fa-IR" sz="18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موتوری</a:t>
            </a: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 سوختگی ها، حمله یا </a:t>
            </a:r>
            <a:r>
              <a:rPr lang="fa-IR" sz="18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بدرفتاری</a:t>
            </a: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 و بیماری داخلی زمینه ای مانند </a:t>
            </a:r>
            <a:r>
              <a:rPr lang="fa-IR" sz="18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سنکوپ</a:t>
            </a: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18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اتقاق</a:t>
            </a: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 می افتد.</a:t>
            </a:r>
          </a:p>
          <a:p>
            <a:pPr marL="0" marR="0" algn="just" rtl="1">
              <a:lnSpc>
                <a:spcPct val="115000"/>
              </a:lnSpc>
              <a:spcBef>
                <a:spcPts val="0"/>
              </a:spcBef>
              <a:spcAft>
                <a:spcPts val="1000"/>
              </a:spcAft>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 بیماران سالمندی که دچار آسیب های متوسط تا شدید می شوند با احتمال بیشتری نسبت به همتایان جوان خود می میرند.</a:t>
            </a:r>
          </a:p>
          <a:p>
            <a:pPr marL="0" marR="0" indent="0" algn="just" rtl="1">
              <a:lnSpc>
                <a:spcPct val="115000"/>
              </a:lnSpc>
              <a:spcBef>
                <a:spcPts val="0"/>
              </a:spcBef>
              <a:spcAft>
                <a:spcPts val="1000"/>
              </a:spcAft>
              <a:buNone/>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عوامل وابسته به سن که افراد مسن را در خطر آسیب شدید و عوارض آن قرار می دهند عبارت </a:t>
            </a:r>
            <a:r>
              <a:rPr lang="fa-IR" sz="18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اند</a:t>
            </a: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 از :</a:t>
            </a:r>
            <a:endParaRPr lang="en-US" sz="18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8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استئوپوروز</a:t>
            </a: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 و ضعف ماهیچه ای-افزایش احتمال شکستگی ها </a:t>
            </a:r>
            <a:endParaRPr lang="en-US" sz="18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کاهش ذخیره قلبی (کاهش توانایی برای جبران خون از دست رفته)</a:t>
            </a:r>
            <a:endParaRPr lang="en-US" sz="18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کاهش فعالیت تنفسی (افزایش احتمال سندرم زجر تنفسی حاد)</a:t>
            </a:r>
            <a:endParaRPr lang="en-US" sz="18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اختلال عملکرد کلیه (کاهش توانایی برای سازگاری با جابجایی مایعات)</a:t>
            </a:r>
            <a:endParaRPr lang="en-US" sz="18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کاهش </a:t>
            </a:r>
            <a:r>
              <a:rPr lang="fa-IR" sz="18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الاستیته</a:t>
            </a: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 در عروق محیطی (حساسیت بیشتر به پارگی)</a:t>
            </a:r>
          </a:p>
          <a:p>
            <a:pPr marL="342900" marR="0" lvl="0" indent="-342900" algn="just" rtl="1">
              <a:lnSpc>
                <a:spcPct val="115000"/>
              </a:lnSpc>
              <a:spcBef>
                <a:spcPts val="0"/>
              </a:spcBef>
              <a:spcAft>
                <a:spcPts val="1000"/>
              </a:spcAft>
              <a:buFont typeface="Wingdings" panose="05000000000000000000" pitchFamily="2" charset="2"/>
              <a:buChar char=""/>
            </a:pPr>
            <a:endParaRPr lang="en-US" sz="1800" b="1" dirty="0">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15000"/>
              </a:lnSpc>
              <a:spcBef>
                <a:spcPts val="0"/>
              </a:spcBef>
              <a:spcAft>
                <a:spcPts val="1000"/>
              </a:spcAft>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 بیماران سالمند </a:t>
            </a:r>
            <a:r>
              <a:rPr lang="fa-IR" sz="18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ترومایی</a:t>
            </a: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 ممکن است افزایش نبض را نشان ندهند که نوعی نشانه اولیه شایع از کاهش خونرسانی است.</a:t>
            </a:r>
          </a:p>
          <a:p>
            <a:pPr marL="0" marR="0" algn="just" rtl="1">
              <a:lnSpc>
                <a:spcPct val="115000"/>
              </a:lnSpc>
              <a:spcBef>
                <a:spcPts val="0"/>
              </a:spcBef>
              <a:spcAft>
                <a:spcPts val="1000"/>
              </a:spcAft>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 بیماران مسن درد را کمتر حس می کنند در نتیجه شکستگی ها ممکن است مخفی بماند.</a:t>
            </a:r>
            <a:endParaRPr lang="en-US" sz="1800" b="1" dirty="0">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15000"/>
              </a:lnSpc>
              <a:spcBef>
                <a:spcPts val="0"/>
              </a:spcBef>
              <a:spcAft>
                <a:spcPts val="1000"/>
              </a:spcAft>
            </a:pP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بهترین شاخص های شوک در افراد مسن عبارت </a:t>
            </a:r>
            <a:r>
              <a:rPr lang="fa-IR" sz="18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اند</a:t>
            </a:r>
            <a:r>
              <a:rPr lang="fa-IR" sz="1800" b="1" dirty="0">
                <a:solidFill>
                  <a:srgbClr val="000000"/>
                </a:solidFill>
                <a:latin typeface="Calibri" panose="020F0502020204030204" pitchFamily="34" charset="0"/>
                <a:ea typeface="Calibri" panose="020F0502020204030204" pitchFamily="34" charset="0"/>
                <a:cs typeface="B Nazanin" panose="00000400000000000000" pitchFamily="2" charset="-78"/>
              </a:rPr>
              <a:t> از: تغییر وضعیت هوشیاری یا تغییرات هوشیاری در حین ارزیابی</a:t>
            </a:r>
            <a:endParaRPr lang="en-US" sz="1800" b="1" dirty="0">
              <a:latin typeface="Calibri" panose="020F0502020204030204" pitchFamily="34" charset="0"/>
              <a:ea typeface="Calibri" panose="020F0502020204030204" pitchFamily="34" charset="0"/>
              <a:cs typeface="B Nazanin" panose="00000400000000000000" pitchFamily="2" charset="-78"/>
            </a:endParaRPr>
          </a:p>
          <a:p>
            <a:endParaRPr lang="en-US" sz="1800" b="1" dirty="0"/>
          </a:p>
        </p:txBody>
      </p:sp>
    </p:spTree>
    <p:extLst>
      <p:ext uri="{BB962C8B-B14F-4D97-AF65-F5344CB8AC3E}">
        <p14:creationId xmlns:p14="http://schemas.microsoft.com/office/powerpoint/2010/main" val="77456473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indent="-228600" algn="ctr" rtl="1">
              <a:lnSpc>
                <a:spcPct val="115000"/>
              </a:lnSpc>
              <a:spcBef>
                <a:spcPts val="0"/>
              </a:spcBef>
              <a:spcAft>
                <a:spcPts val="1000"/>
              </a:spcAft>
            </a:pPr>
            <a:r>
              <a:rPr lang="fa-IR" sz="2800" b="1" dirty="0">
                <a:solidFill>
                  <a:srgbClr val="000000"/>
                </a:solidFill>
                <a:latin typeface="Calibri" panose="020F0502020204030204" pitchFamily="34" charset="0"/>
                <a:ea typeface="Calibri" panose="020F0502020204030204" pitchFamily="34" charset="0"/>
                <a:cs typeface="B Titr" panose="00000700000000000000" pitchFamily="2" charset="-78"/>
              </a:rPr>
              <a:t>سوختگی ها</a:t>
            </a:r>
            <a:r>
              <a:rPr lang="en-US" sz="2800" dirty="0">
                <a:solidFill>
                  <a:prstClr val="black"/>
                </a:solidFill>
                <a:latin typeface="Calibri" panose="020F0502020204030204" pitchFamily="34" charset="0"/>
                <a:ea typeface="Calibri" panose="020F0502020204030204" pitchFamily="34" charset="0"/>
                <a:cs typeface="B Titr" panose="00000700000000000000" pitchFamily="2" charset="-78"/>
              </a:rPr>
              <a:t/>
            </a:r>
            <a:br>
              <a:rPr lang="en-US" sz="2800" dirty="0">
                <a:solidFill>
                  <a:prstClr val="black"/>
                </a:solidFill>
                <a:latin typeface="Calibri" panose="020F0502020204030204" pitchFamily="34" charset="0"/>
                <a:ea typeface="Calibri" panose="020F0502020204030204" pitchFamily="34" charset="0"/>
                <a:cs typeface="B Titr" panose="00000700000000000000" pitchFamily="2" charset="-78"/>
              </a:rPr>
            </a:br>
            <a:endParaRPr lang="en-US" sz="2800" dirty="0">
              <a:cs typeface="B Titr" panose="00000700000000000000" pitchFamily="2" charset="-78"/>
            </a:endParaRPr>
          </a:p>
        </p:txBody>
      </p:sp>
      <p:sp>
        <p:nvSpPr>
          <p:cNvPr id="3" name="Content Placeholder 2"/>
          <p:cNvSpPr>
            <a:spLocks noGrp="1"/>
          </p:cNvSpPr>
          <p:nvPr>
            <p:ph idx="1"/>
          </p:nvPr>
        </p:nvSpPr>
        <p:spPr>
          <a:xfrm>
            <a:off x="1146672" y="1561220"/>
            <a:ext cx="10515600" cy="4351338"/>
          </a:xfrm>
        </p:spPr>
        <p:txBody>
          <a:bodyPr>
            <a:noAutofit/>
          </a:bodyPr>
          <a:lstStyle/>
          <a:p>
            <a:pPr marL="0" marR="0" algn="just" rtl="1">
              <a:lnSpc>
                <a:spcPct val="115000"/>
              </a:lnSpc>
              <a:spcBef>
                <a:spcPts val="0"/>
              </a:spcBef>
              <a:spcAft>
                <a:spcPts val="1000"/>
              </a:spcAft>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افراد سالمند با احتمال بیشتری نسبت به سایر گروه های سنی به جز نوزادان و شیرخواران به دلیل سوختگی جان خود را از دست می دهند. </a:t>
            </a:r>
          </a:p>
          <a:p>
            <a:pPr marL="0" marR="0" algn="just" rtl="1">
              <a:lnSpc>
                <a:spcPct val="115000"/>
              </a:lnSpc>
              <a:spcBef>
                <a:spcPts val="0"/>
              </a:spcBef>
              <a:spcAft>
                <a:spcPts val="1000"/>
              </a:spcAft>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عوامل متعددی میزان بالای مرگ و میر افراد مسنی را که قربانی سوختگی هستند توجیه می کنند این عوامل عبارت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اند</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از:</a:t>
            </a:r>
            <a:endParaRPr lang="en-US" sz="18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در حالی که سن فرد افزایش می یابد زمان واکنش دهی کند می شود بنابر این افراد مسن اغلب بیشتر از همتایان جوان تر خود در معرض منابع گرمایی قرار می گیرند. </a:t>
            </a:r>
            <a:endParaRPr lang="en-US" sz="18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بیماری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هایی</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که از قبل موجود بوده </a:t>
            </a:r>
            <a:r>
              <a:rPr lang="fa-IR" sz="1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اند</a:t>
            </a: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 ، افراد مسن را در خطر عوارض داخلی به ویژه مشکلات ریوی و قلبی قرار می دهند</a:t>
            </a:r>
            <a:endParaRPr lang="en-US" sz="18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تغییرات ایمنی و متابولیک خطر عفونت را افزایش می دهند.</a:t>
            </a:r>
            <a:endParaRPr lang="en-US" sz="18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rPr>
              <a:t>کاهش عملکرد فیزیولوژیکی و کاهش ذخیره چندین ارگان افراد مسن را به استرس های بزرگ سیستمیک بیشتر مستعد می کند.</a:t>
            </a:r>
            <a:endParaRPr lang="en-US" sz="1800" dirty="0">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15000"/>
              </a:lnSpc>
              <a:spcBef>
                <a:spcPts val="0"/>
              </a:spcBef>
              <a:spcAft>
                <a:spcPts val="1000"/>
              </a:spcAft>
            </a:pPr>
            <a:endPar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15000"/>
              </a:lnSpc>
              <a:spcBef>
                <a:spcPts val="0"/>
              </a:spcBef>
              <a:spcAft>
                <a:spcPts val="1000"/>
              </a:spcAft>
            </a:pPr>
            <a:endParaRPr lang="fa-IR" sz="18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endParaRPr lang="en-US" sz="1800" dirty="0"/>
          </a:p>
        </p:txBody>
      </p:sp>
    </p:spTree>
    <p:extLst>
      <p:ext uri="{BB962C8B-B14F-4D97-AF65-F5344CB8AC3E}">
        <p14:creationId xmlns:p14="http://schemas.microsoft.com/office/powerpoint/2010/main" val="327837851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47" y="48730"/>
            <a:ext cx="10515600" cy="1325563"/>
          </a:xfrm>
        </p:spPr>
        <p:txBody>
          <a:bodyPr>
            <a:normAutofit/>
          </a:bodyPr>
          <a:lstStyle/>
          <a:p>
            <a:pPr lvl="0" indent="-228600" algn="ctr" rtl="1">
              <a:lnSpc>
                <a:spcPct val="115000"/>
              </a:lnSpc>
              <a:spcBef>
                <a:spcPts val="0"/>
              </a:spcBef>
              <a:spcAft>
                <a:spcPts val="1000"/>
              </a:spcAft>
            </a:pPr>
            <a:r>
              <a:rPr lang="fa-IR" sz="2400" dirty="0">
                <a:solidFill>
                  <a:schemeClr val="accent1"/>
                </a:solidFill>
                <a:latin typeface="Calibri" panose="020F0502020204030204" pitchFamily="34" charset="0"/>
                <a:ea typeface="Calibri" panose="020F0502020204030204" pitchFamily="34" charset="0"/>
                <a:cs typeface="B Titr" panose="00000700000000000000" pitchFamily="2" charset="-78"/>
              </a:rPr>
              <a:t>اقدامات درمانی در سوختگی </a:t>
            </a:r>
            <a:r>
              <a:rPr lang="fa-IR" sz="2400" dirty="0" err="1">
                <a:solidFill>
                  <a:schemeClr val="accent1"/>
                </a:solidFill>
                <a:latin typeface="Calibri" panose="020F0502020204030204" pitchFamily="34" charset="0"/>
                <a:ea typeface="Calibri" panose="020F0502020204030204" pitchFamily="34" charset="0"/>
                <a:cs typeface="B Titr" panose="00000700000000000000" pitchFamily="2" charset="-78"/>
              </a:rPr>
              <a:t>دراورژانس</a:t>
            </a:r>
            <a:r>
              <a:rPr lang="fa-IR" sz="2400" dirty="0">
                <a:solidFill>
                  <a:schemeClr val="accent1"/>
                </a:solidFill>
                <a:latin typeface="Calibri" panose="020F0502020204030204" pitchFamily="34" charset="0"/>
                <a:ea typeface="Calibri" panose="020F0502020204030204" pitchFamily="34" charset="0"/>
                <a:cs typeface="B Titr" panose="00000700000000000000" pitchFamily="2" charset="-78"/>
              </a:rPr>
              <a:t> پیش بیمارستانی  شامل :</a:t>
            </a:r>
            <a:br>
              <a:rPr lang="fa-IR" sz="2400" dirty="0">
                <a:solidFill>
                  <a:schemeClr val="accent1"/>
                </a:solidFill>
                <a:latin typeface="Calibri" panose="020F0502020204030204" pitchFamily="34" charset="0"/>
                <a:ea typeface="Calibri" panose="020F0502020204030204" pitchFamily="34" charset="0"/>
                <a:cs typeface="B Titr" panose="00000700000000000000" pitchFamily="2" charset="-78"/>
              </a:rPr>
            </a:br>
            <a:endParaRPr lang="en-US" sz="2400" dirty="0">
              <a:solidFill>
                <a:schemeClr val="accent1"/>
              </a:solidFill>
              <a:cs typeface="B Titr" panose="00000700000000000000" pitchFamily="2" charset="-78"/>
            </a:endParaRPr>
          </a:p>
        </p:txBody>
      </p:sp>
      <p:sp>
        <p:nvSpPr>
          <p:cNvPr id="3" name="Content Placeholder 2"/>
          <p:cNvSpPr>
            <a:spLocks noGrp="1"/>
          </p:cNvSpPr>
          <p:nvPr>
            <p:ph idx="1"/>
          </p:nvPr>
        </p:nvSpPr>
        <p:spPr>
          <a:xfrm>
            <a:off x="39018" y="711512"/>
            <a:ext cx="11783458" cy="4351338"/>
          </a:xfrm>
        </p:spPr>
        <p:txBody>
          <a:bodyPr>
            <a:noAutofit/>
          </a:bodyPr>
          <a:lstStyle/>
          <a:p>
            <a:pPr marL="0" lvl="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وضعیت هوشیاری</a:t>
            </a:r>
            <a:r>
              <a:rPr lang="en-US"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حفظ </a:t>
            </a:r>
            <a:r>
              <a:rPr lang="en-US"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ABC</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marL="0" lvl="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باز بودن راه هوایی </a:t>
            </a:r>
          </a:p>
          <a:p>
            <a:pPr marL="0" lvl="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تجویز اکسیژن با جریان و غلظت بالا</a:t>
            </a:r>
          </a:p>
          <a:p>
            <a:pPr marL="0" lvl="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در صورتی که نارسایی یا ایست تنفسی وجود دارد عمل تهویه را با استفاده از </a:t>
            </a:r>
            <a:r>
              <a:rPr lang="en-US"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BMV</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شروع کنید.  </a:t>
            </a:r>
          </a:p>
          <a:p>
            <a:pPr marL="0" lvl="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وضعیت گردش خون بیمار را ارزیابی و حفظ کنید. </a:t>
            </a:r>
          </a:p>
          <a:p>
            <a:pPr marL="0" lvl="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دسترسی به مسیر وریدی داشته باشید؛ ترجیحا دو </a:t>
            </a:r>
            <a:r>
              <a:rPr lang="fa-IR" sz="16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آنژیوکت</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بزرگ و در دو مکان تعبیه کنید. </a:t>
            </a:r>
          </a:p>
          <a:p>
            <a:pPr marL="0" lvl="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محلول های </a:t>
            </a:r>
            <a:r>
              <a:rPr lang="fa-IR" sz="16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کریستالوئیدی</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16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ایزوتونیک</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را بر اساس پروتکل و با احتیاط تزریق کنید اما با دقت به صدا های تنفس و علائم حیاتی برای نشانه های مایعات </a:t>
            </a:r>
            <a:r>
              <a:rPr lang="fa-IR" sz="16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اورلود</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نظارت داشته باشید.</a:t>
            </a:r>
          </a:p>
          <a:p>
            <a:pPr marL="0" lvl="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به خاطر داشته باشید که افراد مسن در خطر بالای شوک هستند</a:t>
            </a:r>
          </a:p>
          <a:p>
            <a:pPr marL="0" lvl="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تجویز مایعات برای پیشگیری از </a:t>
            </a:r>
            <a:r>
              <a:rPr lang="fa-IR" sz="16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از</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تخریب </a:t>
            </a:r>
            <a:r>
              <a:rPr lang="fa-IR" sz="16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توبول</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های کلیوی حائز اهمیت است.</a:t>
            </a:r>
            <a:endParaRPr lang="en-US" sz="1600" b="1"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0" lvl="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به یاد داشته باشید که مقادیر زیاد مایعات داخل وریدی درجه حرارت بدن را کاهش می دهند.</a:t>
            </a:r>
          </a:p>
          <a:p>
            <a:pPr marL="0" lvl="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کابین عقب آمبولانس را گرم </a:t>
            </a:r>
            <a:r>
              <a:rPr lang="fa-IR" sz="16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تگه</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دارید و بیمار را با از استفاده از </a:t>
            </a:r>
            <a:r>
              <a:rPr lang="fa-IR" sz="16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ملاحفه</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و پتو بپوشانید تا از دست دادن گرما جلوگیری شود. </a:t>
            </a:r>
          </a:p>
          <a:p>
            <a:pPr marL="0" lvl="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در صورت امکان از مایعات داخل وریدی گرم استفاده کنید. </a:t>
            </a:r>
          </a:p>
          <a:p>
            <a:pPr marL="0" lvl="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پس بیمار را سریعتر اعزام کنید.</a:t>
            </a:r>
            <a:endParaRPr lang="en-US" sz="1600" b="1"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endParaRPr lang="en-US" sz="1600" b="1" dirty="0"/>
          </a:p>
        </p:txBody>
      </p:sp>
    </p:spTree>
    <p:extLst>
      <p:ext uri="{BB962C8B-B14F-4D97-AF65-F5344CB8AC3E}">
        <p14:creationId xmlns:p14="http://schemas.microsoft.com/office/powerpoint/2010/main" val="165792458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indent="-228600" algn="ctr" rtl="1">
              <a:lnSpc>
                <a:spcPct val="115000"/>
              </a:lnSpc>
              <a:spcBef>
                <a:spcPts val="0"/>
              </a:spcBef>
              <a:spcAft>
                <a:spcPts val="1000"/>
              </a:spcAft>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اختلالات پوستی در سالمندان</a:t>
            </a:r>
            <a:r>
              <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rPr>
              <a:t/>
            </a:r>
            <a:br>
              <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rPr>
            </a:br>
            <a:endParaRPr lang="en-US" sz="2400" dirty="0"/>
          </a:p>
        </p:txBody>
      </p:sp>
      <p:sp>
        <p:nvSpPr>
          <p:cNvPr id="3" name="Content Placeholder 2"/>
          <p:cNvSpPr>
            <a:spLocks noGrp="1"/>
          </p:cNvSpPr>
          <p:nvPr>
            <p:ph idx="1"/>
          </p:nvPr>
        </p:nvSpPr>
        <p:spPr>
          <a:xfrm>
            <a:off x="510639" y="1239425"/>
            <a:ext cx="11223171" cy="4351338"/>
          </a:xfrm>
        </p:spPr>
        <p:txBody>
          <a:bodyPr>
            <a:noAutofit/>
          </a:bodyPr>
          <a:lstStyle/>
          <a:p>
            <a:pPr marL="0" marR="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تغییرات ناشی از پیری در سیستم ایمنی افراد سالمند، این افراد را نسبت به بیماری های پوستی مزمن خاص و عفونت ها مستعد تر می سازد.</a:t>
            </a:r>
          </a:p>
          <a:p>
            <a:pPr marL="0" marR="0" algn="just" rtl="1">
              <a:lnSpc>
                <a:spcPct val="115000"/>
              </a:lnSpc>
              <a:spcBef>
                <a:spcPts val="0"/>
              </a:spcBef>
              <a:spcAft>
                <a:spcPts val="1000"/>
              </a:spcAft>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افراد سالمند بیشتر از سایر گروه های سنی دچار آسیب پوستی به دنبال تروما و زخم بستر می شوند.</a:t>
            </a:r>
          </a:p>
          <a:p>
            <a:pPr marL="0" marR="0" indent="0" algn="just" rtl="1">
              <a:lnSpc>
                <a:spcPct val="115000"/>
              </a:lnSpc>
              <a:spcBef>
                <a:spcPts val="0"/>
              </a:spcBef>
              <a:spcAft>
                <a:spcPts val="1000"/>
              </a:spcAft>
              <a:buNone/>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زخم بستر :</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0" marR="0" indent="0" algn="just" rtl="1">
              <a:lnSpc>
                <a:spcPct val="115000"/>
              </a:lnSpc>
              <a:spcBef>
                <a:spcPts val="0"/>
              </a:spcBef>
              <a:spcAft>
                <a:spcPts val="1000"/>
              </a:spcAft>
              <a:buNone/>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زخم های بستر معمولا از </a:t>
            </a:r>
            <a:r>
              <a:rPr lang="fa-IR" sz="16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هیپوکسی</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بافتی ناشی می شوند و پوست، بافت های زیر پوستی و ماهیچه ها را تحت تاثیر قرار می دهند. </a:t>
            </a:r>
          </a:p>
          <a:p>
            <a:pPr marL="0" marR="0" indent="0" algn="just" rtl="1">
              <a:lnSpc>
                <a:spcPct val="115000"/>
              </a:lnSpc>
              <a:spcBef>
                <a:spcPts val="0"/>
              </a:spcBef>
              <a:spcAft>
                <a:spcPts val="1000"/>
              </a:spcAft>
              <a:buNone/>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این زخم ها معمولا در افراد دچار بی تحرکی </a:t>
            </a:r>
            <a:r>
              <a:rPr lang="fa-IR" sz="16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مطلق</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و بیماران بستری روی داده و بیشتر از کمر به پایین و روی برجستگی های استخوانی ایجاد می شوند. </a:t>
            </a:r>
          </a:p>
          <a:p>
            <a:pPr marL="0" marR="0" indent="0" algn="just" rtl="1">
              <a:lnSpc>
                <a:spcPct val="115000"/>
              </a:lnSpc>
              <a:spcBef>
                <a:spcPts val="0"/>
              </a:spcBef>
              <a:spcAft>
                <a:spcPts val="1000"/>
              </a:spcAft>
              <a:buNone/>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عواملی که خطر زخم بستر را افزایش میدهند عبارت </a:t>
            </a:r>
            <a:r>
              <a:rPr lang="fa-IR" sz="16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اند</a:t>
            </a: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 از: </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فشردگی بافت ها توسط عوامل خارجی یعنی فشار</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کاهش ادراک حسی</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خیس شدن بافت که به وسیله رطوبت بیش از حد ایجاد می شود</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کاهش فعالیت و تحرک</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سوء تغذیه</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1600" b="1" dirty="0">
                <a:solidFill>
                  <a:srgbClr val="000000"/>
                </a:solidFill>
                <a:latin typeface="Calibri" panose="020F0502020204030204" pitchFamily="34" charset="0"/>
                <a:ea typeface="Calibri" panose="020F0502020204030204" pitchFamily="34" charset="0"/>
                <a:cs typeface="B Nazanin" panose="00000400000000000000" pitchFamily="2" charset="-78"/>
              </a:rPr>
              <a:t>مالش یا بریدگی</a:t>
            </a:r>
            <a:endParaRPr lang="en-US" sz="1600" b="1" dirty="0">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15000"/>
              </a:lnSpc>
              <a:spcBef>
                <a:spcPts val="0"/>
              </a:spcBef>
              <a:spcAft>
                <a:spcPts val="1000"/>
              </a:spcAft>
            </a:pPr>
            <a:endParaRPr lang="en-US" sz="1600" b="1" dirty="0">
              <a:latin typeface="Calibri" panose="020F0502020204030204" pitchFamily="34" charset="0"/>
              <a:ea typeface="Calibri" panose="020F0502020204030204" pitchFamily="34" charset="0"/>
              <a:cs typeface="B Nazanin" panose="00000400000000000000" pitchFamily="2" charset="-78"/>
            </a:endParaRPr>
          </a:p>
          <a:p>
            <a:endParaRPr lang="en-US" sz="1600" b="1" dirty="0"/>
          </a:p>
        </p:txBody>
      </p:sp>
    </p:spTree>
    <p:extLst>
      <p:ext uri="{BB962C8B-B14F-4D97-AF65-F5344CB8AC3E}">
        <p14:creationId xmlns:p14="http://schemas.microsoft.com/office/powerpoint/2010/main" val="32764380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DD2CCB0-FF74-C749-9360-52E1F3FD0ECC}"/>
              </a:ext>
            </a:extLst>
          </p:cNvPr>
          <p:cNvPicPr>
            <a:picLocks noChangeAspect="1"/>
          </p:cNvPicPr>
          <p:nvPr/>
        </p:nvPicPr>
        <p:blipFill rotWithShape="1">
          <a:blip r:embed="rId2"/>
          <a:srcRect r="1112" b="15556"/>
          <a:stretch/>
        </p:blipFill>
        <p:spPr>
          <a:xfrm>
            <a:off x="0" y="0"/>
            <a:ext cx="12192000" cy="6857999"/>
          </a:xfrm>
          <a:prstGeom prst="rect">
            <a:avLst/>
          </a:prstGeom>
        </p:spPr>
      </p:pic>
      <p:sp>
        <p:nvSpPr>
          <p:cNvPr id="59397" name="Rectangle 5"/>
          <p:cNvSpPr>
            <a:spLocks noChangeArrowheads="1"/>
          </p:cNvSpPr>
          <p:nvPr/>
        </p:nvSpPr>
        <p:spPr bwMode="auto">
          <a:xfrm>
            <a:off x="4697506" y="373866"/>
            <a:ext cx="749449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a-IR" sz="6000" b="1" dirty="0">
                <a:solidFill>
                  <a:schemeClr val="bg1"/>
                </a:solidFill>
                <a:latin typeface="B Nazanin" pitchFamily="2" charset="-78"/>
                <a:cs typeface="B Nazanin" pitchFamily="2" charset="-78"/>
              </a:rPr>
              <a:t>شاد </a:t>
            </a:r>
            <a:r>
              <a:rPr lang="fa-IR" sz="6000" b="1" dirty="0" err="1">
                <a:solidFill>
                  <a:schemeClr val="bg1"/>
                </a:solidFill>
                <a:latin typeface="B Nazanin" pitchFamily="2" charset="-78"/>
                <a:cs typeface="B Nazanin" pitchFamily="2" charset="-78"/>
              </a:rPr>
              <a:t>وخوشبخت</a:t>
            </a:r>
            <a:r>
              <a:rPr lang="fa-IR" sz="6000" b="1" dirty="0">
                <a:solidFill>
                  <a:schemeClr val="bg1"/>
                </a:solidFill>
                <a:latin typeface="B Nazanin" pitchFamily="2" charset="-78"/>
                <a:cs typeface="B Nazanin" pitchFamily="2" charset="-78"/>
              </a:rPr>
              <a:t> باشید</a:t>
            </a:r>
          </a:p>
        </p:txBody>
      </p:sp>
    </p:spTree>
    <p:extLst>
      <p:ext uri="{BB962C8B-B14F-4D97-AF65-F5344CB8AC3E}">
        <p14:creationId xmlns:p14="http://schemas.microsoft.com/office/powerpoint/2010/main" val="286584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4" y="1801084"/>
            <a:ext cx="11141909" cy="4336572"/>
          </a:xfrm>
          <a:prstGeom prst="rect">
            <a:avLst/>
          </a:prstGeom>
        </p:spPr>
        <p:txBody>
          <a:bodyPr wrap="square">
            <a:spAutoFit/>
          </a:bodyPr>
          <a:lstStyle/>
          <a:p>
            <a:pPr lvl="0" algn="r" rtl="1"/>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نوپا یا </a:t>
            </a:r>
            <a:r>
              <a:rPr lang="en-US"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toddlers</a:t>
            </a:r>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  (1سالگی تا 3 سالگی)</a:t>
            </a:r>
            <a:r>
              <a:rPr lang="en-US"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lvl="0" algn="r" rtl="1"/>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سوانح شایع در این گروه سنی شامل موارد زیر است : </a:t>
            </a:r>
            <a:endParaRPr lang="en-US" sz="28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r" rtl="1"/>
            <a:endParaRPr lang="en-US" sz="28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indent="-285750" algn="r" rtl="1">
              <a:lnSpc>
                <a:spcPct val="115000"/>
              </a:lnSpc>
              <a:spcAft>
                <a:spcPts val="100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تصادفات</a:t>
            </a: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indent="-285750" algn="r" rtl="1">
              <a:lnSpc>
                <a:spcPct val="115000"/>
              </a:lnSpc>
              <a:spcAft>
                <a:spcPts val="100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سقوط </a:t>
            </a: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15000"/>
              </a:lnSpc>
              <a:spcAft>
                <a:spcPts val="100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غرق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شدگی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lvl="0" algn="r" rtl="1"/>
            <a:endParaRPr lang="en-US" sz="2800" dirty="0">
              <a:solidFill>
                <a:srgbClr val="000000"/>
              </a:solidFill>
              <a:effectLst/>
              <a:latin typeface="Calibri" panose="020F0502020204030204" pitchFamily="34" charset="0"/>
              <a:ea typeface="Calibri" panose="020F0502020204030204" pitchFamily="34" charset="0"/>
              <a:cs typeface="B Nazanin" panose="00000400000000000000" pitchFamily="2" charset="-78"/>
            </a:endParaRPr>
          </a:p>
          <a:p>
            <a:pPr lvl="0" algn="r" rtl="1"/>
            <a:endParaRPr lang="en-US" sz="28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r" rtl="1"/>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4288502" y="312464"/>
            <a:ext cx="2831224" cy="461665"/>
          </a:xfrm>
          <a:prstGeom prst="rect">
            <a:avLst/>
          </a:prstGeom>
        </p:spPr>
        <p:txBody>
          <a:bodyPr wrap="none">
            <a:spAutoFit/>
          </a:bodyPr>
          <a:lstStyle/>
          <a:p>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endParaRPr lang="en-US" dirty="0"/>
          </a:p>
        </p:txBody>
      </p:sp>
    </p:spTree>
    <p:extLst>
      <p:ext uri="{BB962C8B-B14F-4D97-AF65-F5344CB8AC3E}">
        <p14:creationId xmlns:p14="http://schemas.microsoft.com/office/powerpoint/2010/main" val="877083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037" y="1533913"/>
            <a:ext cx="10414659" cy="4883388"/>
          </a:xfrm>
          <a:prstGeom prst="rect">
            <a:avLst/>
          </a:prstGeom>
        </p:spPr>
        <p:txBody>
          <a:bodyPr wrap="square">
            <a:spAutoFit/>
          </a:bodyPr>
          <a:lstStyle/>
          <a:p>
            <a:pPr lvl="0" algn="just" rtl="1">
              <a:lnSpc>
                <a:spcPct val="115000"/>
              </a:lnSpc>
              <a:spcAft>
                <a:spcPts val="1000"/>
              </a:spcAft>
            </a:pPr>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نوپا یا </a:t>
            </a:r>
            <a:r>
              <a:rPr lang="en-US"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toddlers</a:t>
            </a:r>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  (1سالگی تا 3 سالگی)</a:t>
            </a: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بیماریهای شایع در این گروه سنی شامل موارد زیر است : </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اسهال و استفراغ</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تب و تشنج</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مسمومیت</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عفونت های مجاری هوایی فوقانی و تحتانی نظیر خروسک، برونشیت ، پنومونی و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اپی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گلوتیت</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عفونت های گوش میانی </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انسداد راه هوایی با جسم خارجی </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بدرفتاری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با کودک</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p:txBody>
      </p:sp>
      <p:sp>
        <p:nvSpPr>
          <p:cNvPr id="3" name="Rectangle 2"/>
          <p:cNvSpPr/>
          <p:nvPr/>
        </p:nvSpPr>
        <p:spPr>
          <a:xfrm>
            <a:off x="4626479" y="288713"/>
            <a:ext cx="2831224" cy="461665"/>
          </a:xfrm>
          <a:prstGeom prst="rect">
            <a:avLst/>
          </a:prstGeom>
        </p:spPr>
        <p:txBody>
          <a:bodyPr wrap="none">
            <a:spAutoFit/>
          </a:bodyPr>
          <a:lstStyle/>
          <a:p>
            <a:pPr lvl="0"/>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endParaRPr lang="en-US" dirty="0">
              <a:solidFill>
                <a:prstClr val="black"/>
              </a:solidFill>
            </a:endParaRPr>
          </a:p>
        </p:txBody>
      </p:sp>
    </p:spTree>
    <p:extLst>
      <p:ext uri="{BB962C8B-B14F-4D97-AF65-F5344CB8AC3E}">
        <p14:creationId xmlns:p14="http://schemas.microsoft.com/office/powerpoint/2010/main" val="3058578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5013" y="832201"/>
            <a:ext cx="10506776" cy="3905685"/>
          </a:xfrm>
          <a:prstGeom prst="rect">
            <a:avLst/>
          </a:prstGeom>
        </p:spPr>
        <p:txBody>
          <a:bodyPr wrap="square">
            <a:spAutoFit/>
          </a:bodyPr>
          <a:lstStyle/>
          <a:p>
            <a:pPr lvl="0" algn="ctr" defTabSz="914400" rtl="1" fontAlgn="base">
              <a:lnSpc>
                <a:spcPct val="115000"/>
              </a:lnSpc>
              <a:spcAft>
                <a:spcPts val="1000"/>
              </a:spcAft>
            </a:pPr>
            <a:r>
              <a:rPr lang="fa-IR" sz="32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مقدمه</a:t>
            </a:r>
            <a:r>
              <a:rPr lang="en-US" sz="32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t>
            </a:r>
          </a:p>
          <a:p>
            <a:pPr lvl="0" algn="r" defTabSz="914400" rtl="1" fontAlgn="base">
              <a:lnSpc>
                <a:spcPct val="115000"/>
              </a:lnSpc>
              <a:spcAft>
                <a:spcPts val="1000"/>
              </a:spcAft>
            </a:pPr>
            <a:endParaRPr lang="en-US" sz="32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endParaRPr>
          </a:p>
          <a:p>
            <a:pPr lvl="0" indent="-342900" algn="r" defTabSz="914400" rtl="1" fontAlgn="base">
              <a:lnSpc>
                <a:spcPct val="115000"/>
              </a:lnSpc>
              <a:spcAft>
                <a:spcPts val="1000"/>
              </a:spcAft>
              <a:buFontTx/>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برای پرسنل </a:t>
            </a:r>
            <a:r>
              <a:rPr lang="en-US" dirty="0">
                <a:solidFill>
                  <a:srgbClr val="000000"/>
                </a:solidFill>
                <a:latin typeface="Calibri" panose="020F0502020204030204" pitchFamily="34" charset="0"/>
                <a:ea typeface="Calibri" panose="020F0502020204030204" pitchFamily="34" charset="0"/>
                <a:cs typeface="B Nazanin" panose="00000400000000000000" pitchFamily="2" charset="-78"/>
              </a:rPr>
              <a:t>EMS</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مراقبت از یک کودک بیمار یا آسیب دیده می تواند تجربه استرس زایی باشد. </a:t>
            </a:r>
            <a:endParaRPr lang="en-US"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indent="-342900" algn="r" defTabSz="914400" rtl="1" fontAlgn="base">
              <a:lnSpc>
                <a:spcPct val="115000"/>
              </a:lnSpc>
              <a:spcAft>
                <a:spcPts val="1000"/>
              </a:spcAft>
              <a:buFontTx/>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آنها علاوه بر جثه کوچک؛ از نظر آناتومی، فیزیولوژی و تظاهرات بیماریها نیز تفاوت عمده ای با بزرگسالان دارند.  </a:t>
            </a:r>
            <a:endParaRPr lang="en-US"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indent="-342900" algn="r" defTabSz="914400" rtl="1" fontAlgn="base">
              <a:lnSpc>
                <a:spcPct val="115000"/>
              </a:lnSpc>
              <a:spcAft>
                <a:spcPts val="1000"/>
              </a:spcAft>
              <a:buFontTx/>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باید به استرس بالقوه والدین کودک بیمار، توجه داشته باشند.</a:t>
            </a:r>
            <a:endParaRPr lang="en-US"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indent="-342900" algn="r" defTabSz="914400" rtl="1" fontAlgn="base">
              <a:lnSpc>
                <a:spcPct val="115000"/>
              </a:lnSpc>
              <a:spcAft>
                <a:spcPts val="1000"/>
              </a:spcAft>
              <a:buFontTx/>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هر چند اورژانس های اطفال درصد کمی (حدود 10 درصد) از تماس های اورژانس را به خود اختصاص می دهند ولی میزان مرگ و میر در آنها به نسبت بالا است.</a:t>
            </a: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r" defTabSz="914400" rtl="1" fontAlgn="base">
              <a:lnSpc>
                <a:spcPct val="115000"/>
              </a:lnSpc>
              <a:spcAft>
                <a:spcPts val="1000"/>
              </a:spcAft>
            </a:pPr>
            <a:endPar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513917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723" y="205839"/>
            <a:ext cx="8596668" cy="1320800"/>
          </a:xfrm>
        </p:spPr>
        <p:txBody>
          <a:bodyPr/>
          <a:lstStyle/>
          <a:p>
            <a:pPr lvl="0" algn="r" rtl="0">
              <a:spcBef>
                <a:spcPts val="0"/>
              </a:spcBef>
            </a:pPr>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r>
              <a:rPr lang="en-US" sz="1800" dirty="0">
                <a:solidFill>
                  <a:prstClr val="black"/>
                </a:solidFill>
                <a:ea typeface="+mn-ea"/>
                <a:cs typeface="+mn-cs"/>
              </a:rPr>
              <a:t/>
            </a:r>
            <a:br>
              <a:rPr lang="en-US" sz="1800" dirty="0">
                <a:solidFill>
                  <a:prstClr val="black"/>
                </a:solidFill>
                <a:ea typeface="+mn-ea"/>
                <a:cs typeface="+mn-cs"/>
              </a:rPr>
            </a:br>
            <a:endParaRPr lang="en-US" dirty="0"/>
          </a:p>
        </p:txBody>
      </p:sp>
      <p:sp>
        <p:nvSpPr>
          <p:cNvPr id="4" name="Rectangle 3"/>
          <p:cNvSpPr/>
          <p:nvPr/>
        </p:nvSpPr>
        <p:spPr>
          <a:xfrm>
            <a:off x="2469975" y="1113642"/>
            <a:ext cx="9215251" cy="6272486"/>
          </a:xfrm>
          <a:prstGeom prst="rect">
            <a:avLst/>
          </a:prstGeom>
        </p:spPr>
        <p:txBody>
          <a:bodyPr wrap="square">
            <a:spAutoFit/>
          </a:bodyPr>
          <a:lstStyle/>
          <a:p>
            <a:pPr lvl="0" algn="r" rtl="1"/>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نوپا یا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toddlers</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(1سالگی تا 3 سالگی)</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lvl="0" algn="r" rtl="1"/>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سوانح شایع در این گروه سنی شامل موارد زیر است : </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r" rtl="1"/>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r" rtl="1">
              <a:lnSpc>
                <a:spcPct val="115000"/>
              </a:lnSpc>
              <a:spcAft>
                <a:spcPts val="1000"/>
              </a:spcAft>
              <a:buFont typeface="Wingdings" panose="05000000000000000000" pitchFamily="2" charset="2"/>
              <a:buChar char="ü"/>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تصادفات </a:t>
            </a:r>
            <a:endParaRPr lang="en-US"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r" rtl="1">
              <a:buFont typeface="Wingdings" panose="05000000000000000000" pitchFamily="2" charset="2"/>
              <a:buChar char="ü"/>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سقوط </a:t>
            </a:r>
            <a:endParaRPr lang="en-US"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Wingdings" panose="05000000000000000000" pitchFamily="2" charset="2"/>
              <a:buChar char="ü"/>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غرق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شدگی</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بیماریهای شایع در این گروه سنی شامل موارد زیر است :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Arial" panose="020B0604020202020204" pitchFamily="34" charset="0"/>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اسهال و استفراغ</a:t>
            </a:r>
            <a:endParaRPr lang="en-US"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Arial" panose="020B0604020202020204" pitchFamily="34" charset="0"/>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تب و تشنج</a:t>
            </a:r>
            <a:endParaRPr lang="en-US"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Arial" panose="020B0604020202020204" pitchFamily="34" charset="0"/>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مسمومیت</a:t>
            </a:r>
            <a:endParaRPr lang="en-US"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Arial" panose="020B0604020202020204" pitchFamily="34" charset="0"/>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عفونت های مجاری هوایی فوقانی و تحتانی نظیر خروسک، برونشیت ، پنومونی و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اپی</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گلوتیت</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و عفونت های گوش میانی </a:t>
            </a:r>
            <a:endParaRPr lang="en-US"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Arial" panose="020B0604020202020204" pitchFamily="34" charset="0"/>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انسداد راه هوایی با جسم خارجی </a:t>
            </a:r>
            <a:endParaRPr lang="en-US"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Arial" panose="020B0604020202020204" pitchFamily="34" charset="0"/>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بدرفتاری</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با کودک</a:t>
            </a:r>
            <a:endParaRPr lang="en-US"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r" rtl="1"/>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r" rtl="1"/>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r" rtl="1"/>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p:txBody>
      </p:sp>
      <p:pic>
        <p:nvPicPr>
          <p:cNvPr id="5" name="Picture 4" descr="IMG-20170120-WA000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669" y="349031"/>
            <a:ext cx="3538939" cy="3462948"/>
          </a:xfrm>
          <a:prstGeom prst="rect">
            <a:avLst/>
          </a:prstGeom>
          <a:noFill/>
          <a:ln>
            <a:noFill/>
          </a:ln>
        </p:spPr>
      </p:pic>
    </p:spTree>
    <p:extLst>
      <p:ext uri="{BB962C8B-B14F-4D97-AF65-F5344CB8AC3E}">
        <p14:creationId xmlns:p14="http://schemas.microsoft.com/office/powerpoint/2010/main" val="347329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723" y="146462"/>
            <a:ext cx="8596668" cy="1320800"/>
          </a:xfrm>
        </p:spPr>
        <p:txBody>
          <a:bodyPr/>
          <a:lstStyle/>
          <a:p>
            <a:pPr algn="r"/>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r>
              <a:rPr lang="en-US" sz="1800" dirty="0">
                <a:solidFill>
                  <a:prstClr val="black"/>
                </a:solidFill>
              </a:rPr>
              <a:t/>
            </a:r>
            <a:br>
              <a:rPr lang="en-US" sz="1800" dirty="0">
                <a:solidFill>
                  <a:prstClr val="black"/>
                </a:solidFill>
              </a:rPr>
            </a:br>
            <a:endParaRPr lang="en-US" dirty="0"/>
          </a:p>
        </p:txBody>
      </p:sp>
      <p:sp>
        <p:nvSpPr>
          <p:cNvPr id="4" name="Rectangle 3"/>
          <p:cNvSpPr/>
          <p:nvPr/>
        </p:nvSpPr>
        <p:spPr>
          <a:xfrm>
            <a:off x="688770" y="1752270"/>
            <a:ext cx="11067802" cy="3947747"/>
          </a:xfrm>
          <a:prstGeom prst="rect">
            <a:avLst/>
          </a:prstGeom>
        </p:spPr>
        <p:txBody>
          <a:bodyPr wrap="square">
            <a:spAutoFit/>
          </a:bodyPr>
          <a:lstStyle/>
          <a:p>
            <a:pPr lvl="0" algn="r" rtl="1"/>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نوپا یا </a:t>
            </a:r>
            <a:r>
              <a:rPr lang="en-US"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toddlers</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(1سالگی تا 3 سالگی)</a:t>
            </a:r>
            <a:r>
              <a:rPr lang="en-US"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ملاحظات مد نظر در ارزیابی و اقدامات درمانی :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مراقب باشید و سعی کنید به آرامی به آنها نزدیک شوید و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اعتمادشان</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را جلب کنید.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معاینه را از پایین به بالا انجام  دهید. معاینه این کودکان دشوار است و ممکن است کودک اجازه دست زدن شما به خود را ندهد.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آرام صحبت کنید و از کلمات ساده استفاده کنید.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صورت امکان از انجام کارهای عملی بر روی دست غالب کودک بپرهیزید زیرا کودک دست خود را می کشد و در اختیار شما قرار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نمی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دهد.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132166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38" y="40248"/>
            <a:ext cx="8596668" cy="1320800"/>
          </a:xfrm>
        </p:spPr>
        <p:txBody>
          <a:bodyPr/>
          <a:lstStyle/>
          <a:p>
            <a:pPr algn="r"/>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r>
              <a:rPr lang="en-US" sz="1800" dirty="0">
                <a:solidFill>
                  <a:prstClr val="black"/>
                </a:solidFill>
              </a:rPr>
              <a:t/>
            </a:r>
            <a:br>
              <a:rPr lang="en-US" sz="1800" dirty="0">
                <a:solidFill>
                  <a:prstClr val="black"/>
                </a:solidFill>
              </a:rPr>
            </a:br>
            <a:endParaRPr lang="en-US" dirty="0"/>
          </a:p>
        </p:txBody>
      </p:sp>
      <p:sp>
        <p:nvSpPr>
          <p:cNvPr id="3" name="Rectangle 2"/>
          <p:cNvSpPr/>
          <p:nvPr/>
        </p:nvSpPr>
        <p:spPr>
          <a:xfrm>
            <a:off x="2848928" y="1357090"/>
            <a:ext cx="8821709" cy="5268109"/>
          </a:xfrm>
          <a:prstGeom prst="rect">
            <a:avLst/>
          </a:prstGeom>
        </p:spPr>
        <p:txBody>
          <a:bodyPr wrap="none">
            <a:spAutoFit/>
          </a:bodyPr>
          <a:lstStyle/>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پیش دبستانی (3 سالگی تا 6 سالگی) :</a:t>
            </a:r>
          </a:p>
          <a:p>
            <a:pPr algn="just" rtl="1">
              <a:lnSpc>
                <a:spcPct val="115000"/>
              </a:lnSpc>
              <a:spcAft>
                <a:spcPts val="1000"/>
              </a:spcAft>
            </a:pP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قابلیت های حرکتی( از جمله حرکات ظریف) کودکان در این گروه سنی به طور چشمگیری تکامل می یابند.</a:t>
            </a: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مهارت های زبانی نیز پیشرفت قابل توجهی نشان می دهد. </a:t>
            </a: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صورتیکه وحشت زده باشند از صحبت کردن به ویژه با افراد ناآشنا پرهیز می کنند.</a:t>
            </a: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در این مرحله کودکان از بیماری و آسیب می ترسند و ممکن است از درمان هراس داشته باشند.</a:t>
            </a: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هرگز کودکان این گروه را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نترسانید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نکات گمراه کننده به آنها نگویید. </a:t>
            </a: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افراد غریبه مثل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مراقبین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بهداشتی می توانند در این گروه سنی اضطراب ایجاد کنند. </a:t>
            </a: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با کودک رابطه دوستانه برقرار کنید و حس اعتماد او را جلب نمایید.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47325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632"/>
            <a:ext cx="8596668" cy="1320800"/>
          </a:xfrm>
        </p:spPr>
        <p:txBody>
          <a:bodyPr/>
          <a:lstStyle/>
          <a:p>
            <a:pPr algn="r"/>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r>
              <a:rPr lang="en-US" sz="1800" dirty="0">
                <a:solidFill>
                  <a:prstClr val="black"/>
                </a:solidFill>
              </a:rPr>
              <a:t/>
            </a:r>
            <a:br>
              <a:rPr lang="en-US" sz="1800" dirty="0">
                <a:solidFill>
                  <a:prstClr val="black"/>
                </a:solidFill>
              </a:rPr>
            </a:br>
            <a:endParaRPr lang="en-US" dirty="0"/>
          </a:p>
        </p:txBody>
      </p:sp>
      <p:sp>
        <p:nvSpPr>
          <p:cNvPr id="3" name="Rectangle 2"/>
          <p:cNvSpPr/>
          <p:nvPr/>
        </p:nvSpPr>
        <p:spPr>
          <a:xfrm>
            <a:off x="5712032" y="968969"/>
            <a:ext cx="6096000" cy="5591018"/>
          </a:xfrm>
          <a:prstGeom prst="rect">
            <a:avLst/>
          </a:prstGeom>
        </p:spPr>
        <p:txBody>
          <a:bodyPr>
            <a:spAutoFit/>
          </a:bodyPr>
          <a:lstStyle/>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پیش دبستانی (3 سالگی تا 6 سالگی) </a:t>
            </a:r>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بیماریها و آسیب دیدگی های شایع در این گروه سنی عبارتند از : </a:t>
            </a:r>
          </a:p>
          <a:p>
            <a:pPr algn="just" rtl="1">
              <a:lnSpc>
                <a:spcPct val="115000"/>
              </a:lnSpc>
              <a:spcAft>
                <a:spcPts val="1000"/>
              </a:spcAft>
            </a:pP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تصادف با وسایل نقلیه</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سوختگی</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171450" indent="-171450" algn="just" rtl="1">
              <a:lnSpc>
                <a:spcPct val="115000"/>
              </a:lnSpc>
              <a:spcAft>
                <a:spcPts val="1000"/>
              </a:spcAft>
              <a:buFontTx/>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آسم</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مسمومیت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بدرفتاری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با کودک</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بلع</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اجسام خارجی</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غرق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شدگی</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اپی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گلوتیت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تب و تشنج و مننژیت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171450" indent="-171450" algn="just" rtl="1">
              <a:lnSpc>
                <a:spcPct val="115000"/>
              </a:lnSpc>
              <a:spcAft>
                <a:spcPts val="1000"/>
              </a:spcAft>
              <a:buFontTx/>
              <a:buChar char="-"/>
            </a:pPr>
            <a:endParaRPr lang="en-US" sz="11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75404" y="265174"/>
            <a:ext cx="3275318" cy="3843687"/>
          </a:xfrm>
          <a:prstGeom prst="rect">
            <a:avLst/>
          </a:prstGeom>
          <a:noFill/>
          <a:ln>
            <a:noFill/>
          </a:ln>
        </p:spPr>
      </p:pic>
    </p:spTree>
    <p:extLst>
      <p:ext uri="{BB962C8B-B14F-4D97-AF65-F5344CB8AC3E}">
        <p14:creationId xmlns:p14="http://schemas.microsoft.com/office/powerpoint/2010/main" val="117444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076" y="182088"/>
            <a:ext cx="8596668" cy="1320800"/>
          </a:xfrm>
        </p:spPr>
        <p:txBody>
          <a:bodyPr/>
          <a:lstStyle/>
          <a:p>
            <a:pPr algn="r"/>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r>
              <a:rPr lang="en-US" sz="1800" dirty="0">
                <a:solidFill>
                  <a:prstClr val="black"/>
                </a:solidFill>
              </a:rPr>
              <a:t/>
            </a:r>
            <a:br>
              <a:rPr lang="en-US" sz="1800" dirty="0">
                <a:solidFill>
                  <a:prstClr val="black"/>
                </a:solidFill>
              </a:rPr>
            </a:br>
            <a:endParaRPr lang="en-US" dirty="0"/>
          </a:p>
        </p:txBody>
      </p:sp>
      <p:sp>
        <p:nvSpPr>
          <p:cNvPr id="3" name="Rectangle 2"/>
          <p:cNvSpPr/>
          <p:nvPr/>
        </p:nvSpPr>
        <p:spPr>
          <a:xfrm>
            <a:off x="4463184" y="1966025"/>
            <a:ext cx="7335726" cy="2816156"/>
          </a:xfrm>
          <a:prstGeom prst="rect">
            <a:avLst/>
          </a:prstGeom>
        </p:spPr>
        <p:txBody>
          <a:bodyPr wrap="none">
            <a:spAutoFit/>
          </a:bodyPr>
          <a:lstStyle/>
          <a:p>
            <a:pPr lvl="0"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پیش دبستانی (3 سالگی تا 6 سالگی) </a:t>
            </a:r>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r" rtl="1"/>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ملاحظات مد نظر در ارزیابی و اقدامات درمانی :</a:t>
            </a:r>
          </a:p>
          <a:p>
            <a:pPr algn="r" rtl="1"/>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r" rtl="1">
              <a:buFont typeface="Courier New" panose="02070309020205020404" pitchFamily="49" charset="0"/>
              <a:buChar char="o"/>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باید با کودک ارتباط دوستانه برقرار کرد و حس اعتماد وی را جلب کرد</a:t>
            </a:r>
          </a:p>
          <a:p>
            <a:pPr marL="342900" indent="-342900" algn="just" rtl="1">
              <a:lnSpc>
                <a:spcPct val="115000"/>
              </a:lnSpc>
              <a:spcAft>
                <a:spcPts val="1000"/>
              </a:spcAft>
              <a:buFont typeface="Courier New" panose="02070309020205020404" pitchFamily="49" charset="0"/>
              <a:buChar char="o"/>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به کودک اجازه دهید به ابزار معاینه قبل از استفاده از آنها، دست بزند.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Courier New" panose="02070309020205020404" pitchFamily="49" charset="0"/>
              <a:buChar char="o"/>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معاینه وی را از قفسه سینه شروع کرده و سر را در مرحله آخر معاینه کنید.</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Courier New" panose="02070309020205020404" pitchFamily="49" charset="0"/>
              <a:buChar char="o"/>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همچنین از گفتن نکات گمراه کننده به کودک خودداری کرده و به کودک دروغ نگویید</a:t>
            </a:r>
            <a:endParaRPr lang="en-US" sz="2000" dirty="0"/>
          </a:p>
        </p:txBody>
      </p:sp>
    </p:spTree>
    <p:extLst>
      <p:ext uri="{BB962C8B-B14F-4D97-AF65-F5344CB8AC3E}">
        <p14:creationId xmlns:p14="http://schemas.microsoft.com/office/powerpoint/2010/main" val="3028205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952" y="174171"/>
            <a:ext cx="8596668" cy="1320800"/>
          </a:xfrm>
        </p:spPr>
        <p:txBody>
          <a:bodyPr/>
          <a:lstStyle/>
          <a:p>
            <a:pPr algn="r"/>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r>
              <a:rPr lang="en-US" sz="1800" dirty="0">
                <a:solidFill>
                  <a:prstClr val="black"/>
                </a:solidFill>
              </a:rPr>
              <a:t/>
            </a:r>
            <a:br>
              <a:rPr lang="en-US" sz="1800" dirty="0">
                <a:solidFill>
                  <a:prstClr val="black"/>
                </a:solidFill>
              </a:rPr>
            </a:br>
            <a:endParaRPr lang="en-US" dirty="0"/>
          </a:p>
        </p:txBody>
      </p:sp>
      <p:sp>
        <p:nvSpPr>
          <p:cNvPr id="3" name="Rectangle 2"/>
          <p:cNvSpPr/>
          <p:nvPr/>
        </p:nvSpPr>
        <p:spPr>
          <a:xfrm>
            <a:off x="2327564" y="1709755"/>
            <a:ext cx="9298379" cy="4303742"/>
          </a:xfrm>
          <a:prstGeom prst="rect">
            <a:avLst/>
          </a:prstGeom>
        </p:spPr>
        <p:txBody>
          <a:bodyPr wrap="square">
            <a:spAutoFit/>
          </a:bodyPr>
          <a:lstStyle/>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سن مدرسه یا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school-aged children</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(6 سالگی تا 12 سالگی):</a:t>
            </a:r>
          </a:p>
          <a:p>
            <a:pPr algn="just" rtl="1">
              <a:lnSpc>
                <a:spcPct val="115000"/>
              </a:lnSpc>
              <a:spcAft>
                <a:spcPts val="1000"/>
              </a:spcAft>
            </a:pP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Arial" panose="020B0604020202020204" pitchFamily="34" charset="0"/>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ویژگی های فیزیکی در این سنین شبیه به بزرگسالان است. </a:t>
            </a:r>
          </a:p>
          <a:p>
            <a:pPr marL="342900" indent="-342900" algn="just" rtl="1">
              <a:lnSpc>
                <a:spcPct val="115000"/>
              </a:lnSpc>
              <a:spcAft>
                <a:spcPts val="1000"/>
              </a:spcAft>
              <a:buFont typeface="Arial" panose="020B0604020202020204" pitchFamily="34" charset="0"/>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در این سن کودکان شبیه به بزرگسالان عمل می کنند. </a:t>
            </a:r>
          </a:p>
          <a:p>
            <a:pPr marL="342900" indent="-342900" algn="just" rtl="1">
              <a:lnSpc>
                <a:spcPct val="115000"/>
              </a:lnSpc>
              <a:spcAft>
                <a:spcPts val="1000"/>
              </a:spcAft>
              <a:buFont typeface="Arial" panose="020B0604020202020204" pitchFamily="34" charset="0"/>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آنها تفکر انتزاعی دارند و مستقیما به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سولات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پاسخ می دهند.</a:t>
            </a:r>
          </a:p>
          <a:p>
            <a:pPr marL="342900" indent="-342900" algn="just" rtl="1">
              <a:lnSpc>
                <a:spcPct val="115000"/>
              </a:lnSpc>
              <a:spcAft>
                <a:spcPts val="1000"/>
              </a:spcAft>
              <a:buFont typeface="Arial" panose="020B0604020202020204" pitchFamily="34" charset="0"/>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در این کودکان، مشابه ارزیابی یک فرد بالغ می باشد. </a:t>
            </a:r>
          </a:p>
          <a:p>
            <a:pPr marL="342900" indent="-342900" algn="just" rtl="1">
              <a:lnSpc>
                <a:spcPct val="115000"/>
              </a:lnSpc>
              <a:spcAft>
                <a:spcPts val="1000"/>
              </a:spcAft>
              <a:buFont typeface="Arial" panose="020B0604020202020204" pitchFamily="34" charset="0"/>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همچنین رضایت و پذیرش در این سنین بسیار حائز اهمیت است. </a:t>
            </a:r>
          </a:p>
          <a:p>
            <a:pPr marL="342900" indent="-342900" algn="just" rtl="1">
              <a:lnSpc>
                <a:spcPct val="115000"/>
              </a:lnSpc>
              <a:spcAft>
                <a:spcPts val="1000"/>
              </a:spcAft>
              <a:buFont typeface="Arial" panose="020B0604020202020204" pitchFamily="34" charset="0"/>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توانایی حل مسئله در حال تکامل است، اما توانایی های استدلال ضعیف است. </a:t>
            </a:r>
          </a:p>
          <a:p>
            <a:pPr algn="just" rtl="1">
              <a:lnSpc>
                <a:spcPct val="115000"/>
              </a:lnSpc>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538493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98" y="158337"/>
            <a:ext cx="8596668" cy="1320800"/>
          </a:xfrm>
        </p:spPr>
        <p:txBody>
          <a:bodyPr/>
          <a:lstStyle/>
          <a:p>
            <a:pPr algn="r"/>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r>
              <a:rPr lang="en-US" sz="1800" dirty="0">
                <a:solidFill>
                  <a:prstClr val="black"/>
                </a:solidFill>
              </a:rPr>
              <a:t/>
            </a:r>
            <a:br>
              <a:rPr lang="en-US" sz="1800" dirty="0">
                <a:solidFill>
                  <a:prstClr val="black"/>
                </a:solidFill>
              </a:rPr>
            </a:br>
            <a:endParaRPr lang="en-US" dirty="0"/>
          </a:p>
        </p:txBody>
      </p:sp>
      <p:sp>
        <p:nvSpPr>
          <p:cNvPr id="3" name="Rectangle 2"/>
          <p:cNvSpPr/>
          <p:nvPr/>
        </p:nvSpPr>
        <p:spPr>
          <a:xfrm>
            <a:off x="4995093" y="1372386"/>
            <a:ext cx="6453177" cy="928459"/>
          </a:xfrm>
          <a:prstGeom prst="rect">
            <a:avLst/>
          </a:prstGeom>
        </p:spPr>
        <p:txBody>
          <a:bodyPr wrap="none">
            <a:spAutoFit/>
          </a:bodyPr>
          <a:lstStyle/>
          <a:p>
            <a:pPr lvl="0"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سن مدرسه یا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school-aged children</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(6 سالگی تا 12 سالگی):</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بیماریها و سوانح شایع در این گروه سنی شامل موارد زیر است :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5442764" y="2523454"/>
            <a:ext cx="6096000" cy="3821559"/>
          </a:xfrm>
          <a:prstGeom prst="rect">
            <a:avLst/>
          </a:prstGeom>
        </p:spPr>
        <p:txBody>
          <a:bodyPr>
            <a:spAutoFit/>
          </a:bodyPr>
          <a:lstStyle/>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تصادف با وسایل نقلیه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موتوری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آسیب های ورزشی</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سوختگی</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آسم</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مسمومیت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بدرفتاری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با کودک</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بلع</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اجسام خارجی</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غرق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شدگی</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5" name="Picture 4" descr="IMG-20160925-WA0001"/>
          <p:cNvPicPr/>
          <p:nvPr/>
        </p:nvPicPr>
        <p:blipFill>
          <a:blip r:embed="rId2">
            <a:extLst>
              <a:ext uri="{28A0092B-C50C-407E-A947-70E740481C1C}">
                <a14:useLocalDpi xmlns:a14="http://schemas.microsoft.com/office/drawing/2010/main" val="0"/>
              </a:ext>
            </a:extLst>
          </a:blip>
          <a:srcRect/>
          <a:stretch>
            <a:fillRect/>
          </a:stretch>
        </p:blipFill>
        <p:spPr bwMode="auto">
          <a:xfrm>
            <a:off x="365507" y="446010"/>
            <a:ext cx="2277110" cy="3709670"/>
          </a:xfrm>
          <a:prstGeom prst="rect">
            <a:avLst/>
          </a:prstGeom>
          <a:noFill/>
          <a:ln>
            <a:noFill/>
          </a:ln>
        </p:spPr>
      </p:pic>
    </p:spTree>
    <p:extLst>
      <p:ext uri="{BB962C8B-B14F-4D97-AF65-F5344CB8AC3E}">
        <p14:creationId xmlns:p14="http://schemas.microsoft.com/office/powerpoint/2010/main" val="112103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nodeType="clickEffect">
                                  <p:stCondLst>
                                    <p:cond delay="0"/>
                                  </p:stCondLst>
                                  <p:childTnLst>
                                    <p:animClr clrSpc="hsl" dir="cw">
                                      <p:cBhvr override="childStyle">
                                        <p:cTn id="6" dur="500" fill="hold"/>
                                        <p:tgtEl>
                                          <p:spTgt spid="5"/>
                                        </p:tgtEl>
                                        <p:attrNameLst>
                                          <p:attrName>style.color</p:attrName>
                                        </p:attrNameLst>
                                      </p:cBhvr>
                                      <p:by>
                                        <p:hsl h="0" s="-70588" l="0"/>
                                      </p:by>
                                    </p:animClr>
                                    <p:animClr clrSpc="hsl" dir="cw">
                                      <p:cBhvr>
                                        <p:cTn id="7" dur="500" fill="hold"/>
                                        <p:tgtEl>
                                          <p:spTgt spid="5"/>
                                        </p:tgtEl>
                                        <p:attrNameLst>
                                          <p:attrName>fillcolor</p:attrName>
                                        </p:attrNameLst>
                                      </p:cBhvr>
                                      <p:by>
                                        <p:hsl h="0" s="-70588" l="0"/>
                                      </p:by>
                                    </p:animClr>
                                    <p:animClr clrSpc="hsl" dir="cw">
                                      <p:cBhvr>
                                        <p:cTn id="8" dur="500" fill="hold"/>
                                        <p:tgtEl>
                                          <p:spTgt spid="5"/>
                                        </p:tgtEl>
                                        <p:attrNameLst>
                                          <p:attrName>stroke.color</p:attrName>
                                        </p:attrNameLst>
                                      </p:cBhvr>
                                      <p:by>
                                        <p:hsl h="0" s="-70588"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075" y="123709"/>
            <a:ext cx="8596668" cy="1320800"/>
          </a:xfrm>
        </p:spPr>
        <p:txBody>
          <a:bodyPr/>
          <a:lstStyle/>
          <a:p>
            <a:pPr algn="r"/>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r>
              <a:rPr lang="en-US" sz="1800" dirty="0">
                <a:solidFill>
                  <a:prstClr val="black"/>
                </a:solidFill>
              </a:rPr>
              <a:t/>
            </a:r>
            <a:br>
              <a:rPr lang="en-US" sz="1800" dirty="0">
                <a:solidFill>
                  <a:prstClr val="black"/>
                </a:solidFill>
              </a:rPr>
            </a:br>
            <a:endParaRPr lang="en-US" dirty="0"/>
          </a:p>
        </p:txBody>
      </p:sp>
      <p:sp>
        <p:nvSpPr>
          <p:cNvPr id="4" name="Rectangle 3"/>
          <p:cNvSpPr/>
          <p:nvPr/>
        </p:nvSpPr>
        <p:spPr>
          <a:xfrm>
            <a:off x="3776259" y="1995392"/>
            <a:ext cx="7752507" cy="3821559"/>
          </a:xfrm>
          <a:prstGeom prst="rect">
            <a:avLst/>
          </a:prstGeom>
        </p:spPr>
        <p:txBody>
          <a:bodyPr wrap="none">
            <a:spAutoFit/>
          </a:bodyPr>
          <a:lstStyle/>
          <a:p>
            <a:pPr lvl="0"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سن مدرسه یا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school-aged children</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(6 سالگی تا 12 سالگی):</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ملاحظات مد نظر در ارزیابی و اقدامات درمانی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درکودکان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نوپا شامل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موادر</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زیر است : </a:t>
            </a:r>
          </a:p>
          <a:p>
            <a:pPr algn="just" rtl="1">
              <a:lnSpc>
                <a:spcPct val="115000"/>
              </a:lnSpc>
              <a:spcAft>
                <a:spcPts val="1000"/>
              </a:spcAft>
            </a:pPr>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شرم و نیاز به خلوت کردن در این سن در حال تکامل است.</a:t>
            </a:r>
          </a:p>
          <a:p>
            <a:pPr marL="34290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باید به حجب و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حیای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آنها احترام گذاشت.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بهتر است کودکانی که در سن مدرسه هستند را در جریان کاری که انجام می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هید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قرار دهید</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615435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966" y="0"/>
            <a:ext cx="8596668" cy="1320800"/>
          </a:xfrm>
        </p:spPr>
        <p:txBody>
          <a:bodyPr/>
          <a:lstStyle/>
          <a:p>
            <a:pPr algn="r"/>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r>
              <a:rPr lang="en-US" sz="1800" dirty="0">
                <a:solidFill>
                  <a:prstClr val="black"/>
                </a:solidFill>
              </a:rPr>
              <a:t/>
            </a:r>
            <a:br>
              <a:rPr lang="en-US" sz="1800" dirty="0">
                <a:solidFill>
                  <a:prstClr val="black"/>
                </a:solidFill>
              </a:rPr>
            </a:br>
            <a:endParaRPr lang="en-US" dirty="0"/>
          </a:p>
        </p:txBody>
      </p:sp>
      <p:sp>
        <p:nvSpPr>
          <p:cNvPr id="3" name="Rectangle 2"/>
          <p:cNvSpPr/>
          <p:nvPr/>
        </p:nvSpPr>
        <p:spPr>
          <a:xfrm>
            <a:off x="2576945" y="1329377"/>
            <a:ext cx="9022390" cy="5011628"/>
          </a:xfrm>
          <a:prstGeom prst="rect">
            <a:avLst/>
          </a:prstGeom>
        </p:spPr>
        <p:txBody>
          <a:bodyPr wrap="square">
            <a:spAutoFit/>
          </a:bodyPr>
          <a:lstStyle/>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نوجوانان یا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adolescent</a:t>
            </a:r>
            <a:r>
              <a:rPr lang="en-US" sz="2000" dirty="0">
                <a:solidFill>
                  <a:srgbClr val="000000"/>
                </a:solidFill>
                <a:latin typeface="B Nazanin" panose="00000400000000000000" pitchFamily="2" charset="-78"/>
                <a:ea typeface="Calibri" panose="020F0502020204030204" pitchFamily="34" charset="0"/>
                <a:cs typeface="B Nazanin" panose="00000400000000000000" pitchFamily="2" charset="-78"/>
              </a:rPr>
              <a:t> </a:t>
            </a:r>
            <a:r>
              <a:rPr lang="fa-IR" sz="2000" b="1" dirty="0">
                <a:solidFill>
                  <a:srgbClr val="000000"/>
                </a:solidFill>
                <a:latin typeface="B Nazanin" panose="00000400000000000000" pitchFamily="2" charset="-78"/>
                <a:ea typeface="Calibri" panose="020F0502020204030204" pitchFamily="34" charset="0"/>
                <a:cs typeface="B Nazanin" panose="00000400000000000000" pitchFamily="2" charset="-78"/>
              </a:rPr>
              <a:t>(12 سالگی تا 18 سالگی):</a:t>
            </a:r>
          </a:p>
          <a:p>
            <a:pPr algn="just" rtl="1">
              <a:lnSpc>
                <a:spcPct val="115000"/>
              </a:lnSpc>
              <a:spcAft>
                <a:spcPts val="1000"/>
              </a:spcAft>
            </a:pPr>
            <a:endParaRPr lang="fa-IR" sz="2000" b="1" dirty="0">
              <a:solidFill>
                <a:srgbClr val="000000"/>
              </a:solidFill>
              <a:latin typeface="B Nazanin" panose="00000400000000000000" pitchFamily="2" charset="-78"/>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الگوی تکامل نیز در نوجوانان مختلف نیز متفاوت است.</a:t>
            </a:r>
          </a:p>
          <a:p>
            <a:pPr marL="34290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نوجوانانی که بیش از 15 سال سن دارند از نظر جسمانی و علائم حیاتی به افراد بالغ شبیه هستند اما از نظر قانونی اجازه اتخاذ تصمیمات درمانی را ندارند. </a:t>
            </a:r>
          </a:p>
          <a:p>
            <a:pPr marL="34290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مغز نوجوانان هنوز قدرت تصمیم گیری و قضاوت بزرگسالان را ندارد </a:t>
            </a:r>
          </a:p>
          <a:p>
            <a:pPr marL="34290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در این سن با والدین خود دچار چالش می شوند و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دعواهای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خانوادگی در این سن زیاد است.</a:t>
            </a:r>
          </a:p>
          <a:p>
            <a:pPr marL="34290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رفتارهای پر خطر از قبیل رانندگی غیر ایمن، مصرف تنباکو، الکل و مواد مخدر و رفتار جنسی در این سن زیاد است.</a:t>
            </a:r>
          </a:p>
          <a:p>
            <a:pPr marL="342900" indent="-342900" algn="just" rtl="1">
              <a:lnSpc>
                <a:spcPct val="115000"/>
              </a:lnSpc>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میزان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افسرگی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خودکشی در این گروه سنی بالا است.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567691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17" y="146462"/>
            <a:ext cx="8596668" cy="1320800"/>
          </a:xfrm>
        </p:spPr>
        <p:txBody>
          <a:bodyPr/>
          <a:lstStyle/>
          <a:p>
            <a:pPr algn="r"/>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r>
              <a:rPr lang="en-US" sz="1800" dirty="0">
                <a:solidFill>
                  <a:prstClr val="black"/>
                </a:solidFill>
              </a:rPr>
              <a:t/>
            </a:r>
            <a:br>
              <a:rPr lang="en-US" sz="1800" dirty="0">
                <a:solidFill>
                  <a:prstClr val="black"/>
                </a:solidFill>
              </a:rPr>
            </a:br>
            <a:endParaRPr lang="en-US" dirty="0"/>
          </a:p>
        </p:txBody>
      </p:sp>
      <p:sp>
        <p:nvSpPr>
          <p:cNvPr id="3" name="Rectangle 2"/>
          <p:cNvSpPr/>
          <p:nvPr/>
        </p:nvSpPr>
        <p:spPr>
          <a:xfrm>
            <a:off x="2636323" y="1662254"/>
            <a:ext cx="8864040" cy="4303742"/>
          </a:xfrm>
          <a:prstGeom prst="rect">
            <a:avLst/>
          </a:prstGeom>
        </p:spPr>
        <p:txBody>
          <a:bodyPr wrap="square">
            <a:spAutoFit/>
          </a:bodyPr>
          <a:lstStyle/>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نوجوانان یا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adolescent</a:t>
            </a:r>
            <a:r>
              <a:rPr lang="en-US" sz="2000" dirty="0">
                <a:solidFill>
                  <a:srgbClr val="000000"/>
                </a:solidFill>
                <a:latin typeface="B Nazanin" panose="00000400000000000000" pitchFamily="2" charset="-78"/>
                <a:ea typeface="Calibri" panose="020F0502020204030204" pitchFamily="34" charset="0"/>
                <a:cs typeface="B Nazanin" panose="00000400000000000000" pitchFamily="2" charset="-78"/>
              </a:rPr>
              <a:t> </a:t>
            </a:r>
            <a:r>
              <a:rPr lang="fa-IR" sz="2000" b="1" dirty="0">
                <a:solidFill>
                  <a:srgbClr val="000000"/>
                </a:solidFill>
                <a:latin typeface="B Nazanin" panose="00000400000000000000" pitchFamily="2" charset="-78"/>
                <a:ea typeface="Calibri" panose="020F0502020204030204" pitchFamily="34" charset="0"/>
                <a:cs typeface="B Nazanin" panose="00000400000000000000" pitchFamily="2" charset="-78"/>
              </a:rPr>
              <a:t>(12 سالگی تا 18 سالگی)</a:t>
            </a:r>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بیماریها و سوانح شایع در این گروه سنی شامل موارد زیر است :</a:t>
            </a:r>
          </a:p>
          <a:p>
            <a:pPr lvl="0" algn="just" rtl="1">
              <a:lnSpc>
                <a:spcPct val="115000"/>
              </a:lnSpc>
              <a:spcAft>
                <a:spcPts val="1000"/>
              </a:spcAft>
            </a:pPr>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تصادف با وسایل نقلیه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موتوری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آسیب های ورزشی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مشکلات ناشی از مصرف الکل و سایر داروهای غیر مجاز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تظاهر به خودکشی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بدرفتاری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جنسی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4" name="Picture 3" descr="۲۰۱۶۱۱۱۹_۱۶۱۴۴۶-2-1"/>
          <p:cNvPicPr/>
          <p:nvPr/>
        </p:nvPicPr>
        <p:blipFill>
          <a:blip r:embed="rId2">
            <a:extLst>
              <a:ext uri="{28A0092B-C50C-407E-A947-70E740481C1C}">
                <a14:useLocalDpi xmlns:a14="http://schemas.microsoft.com/office/drawing/2010/main" val="0"/>
              </a:ext>
            </a:extLst>
          </a:blip>
          <a:srcRect/>
          <a:stretch>
            <a:fillRect/>
          </a:stretch>
        </p:blipFill>
        <p:spPr bwMode="auto">
          <a:xfrm>
            <a:off x="687523" y="630590"/>
            <a:ext cx="2639695" cy="3442646"/>
          </a:xfrm>
          <a:prstGeom prst="rect">
            <a:avLst/>
          </a:prstGeom>
          <a:noFill/>
          <a:ln>
            <a:noFill/>
          </a:ln>
        </p:spPr>
      </p:pic>
    </p:spTree>
    <p:extLst>
      <p:ext uri="{BB962C8B-B14F-4D97-AF65-F5344CB8AC3E}">
        <p14:creationId xmlns:p14="http://schemas.microsoft.com/office/powerpoint/2010/main" val="154568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795" y="312717"/>
            <a:ext cx="8288350" cy="1320800"/>
          </a:xfrm>
        </p:spPr>
        <p:txBody>
          <a:bodyPr>
            <a:normAutofit/>
          </a:bodyPr>
          <a:lstStyle/>
          <a:p>
            <a:pPr lvl="0" algn="ctr" defTabSz="914400" rtl="1" fontAlgn="base">
              <a:lnSpc>
                <a:spcPct val="115000"/>
              </a:lnSpc>
              <a:spcBef>
                <a:spcPts val="0"/>
              </a:spcBef>
              <a:spcAft>
                <a:spcPts val="1000"/>
              </a:spcAft>
            </a:pPr>
            <a:r>
              <a:rPr lang="fa-IR" sz="32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مقدمه</a:t>
            </a:r>
            <a:r>
              <a:rPr lang="en-US" sz="32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t>
            </a:r>
            <a:endParaRPr lang="en-US" dirty="0"/>
          </a:p>
        </p:txBody>
      </p:sp>
      <p:sp>
        <p:nvSpPr>
          <p:cNvPr id="3" name="Rectangle 2"/>
          <p:cNvSpPr/>
          <p:nvPr/>
        </p:nvSpPr>
        <p:spPr>
          <a:xfrm>
            <a:off x="2475692" y="2251034"/>
            <a:ext cx="8680862" cy="2600712"/>
          </a:xfrm>
          <a:prstGeom prst="rect">
            <a:avLst/>
          </a:prstGeom>
        </p:spPr>
        <p:txBody>
          <a:bodyPr wrap="square">
            <a:spAutoFit/>
          </a:bodyPr>
          <a:lstStyle/>
          <a:p>
            <a:pPr lvl="0" algn="just" defTabSz="914400" rtl="1" fontAlgn="base">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در ارزیابی و مراقبت های درمانی اطفال باید به دو نکته مهم توجه کرد:</a:t>
            </a: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just" defTabSz="914400" rtl="1" fontAlgn="base">
              <a:lnSpc>
                <a:spcPct val="115000"/>
              </a:lnSpc>
              <a:spcAft>
                <a:spcPts val="1000"/>
              </a:spcAft>
            </a:pP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indent="-342900" algn="just" defTabSz="914400" rtl="1" fontAlgn="base">
              <a:lnSpc>
                <a:spcPct val="115000"/>
              </a:lnSpc>
              <a:spcAft>
                <a:spcPts val="1000"/>
              </a:spcAft>
              <a:buFontTx/>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کودک بیمار به خصوص شیرخوار و کودک کم سن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نمی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توانند اطلاعاتی درباره مشکل خود(شکایت اصلی)، سابقه بیماری، علت وقوع تروما و ...  ارائه کند. </a:t>
            </a:r>
          </a:p>
          <a:p>
            <a:pPr lvl="0" indent="-342900" algn="just" defTabSz="914400" rtl="1" fontAlgn="base">
              <a:lnSpc>
                <a:spcPct val="115000"/>
              </a:lnSpc>
              <a:spcAft>
                <a:spcPts val="1000"/>
              </a:spcAft>
              <a:buFontTx/>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در ارزیابی و مراقبت از اطفال، وجود تفاوت های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آناتومیکی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فیزیولوژیکی و روان شناختی در اطفال است که باعث ایجاد مشکلاتی در روند مدیریت آنها میشود. </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812879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21" y="138545"/>
            <a:ext cx="8596668" cy="1320800"/>
          </a:xfrm>
        </p:spPr>
        <p:txBody>
          <a:bodyPr/>
          <a:lstStyle/>
          <a:p>
            <a:pPr algn="r"/>
            <a:r>
              <a:rPr lang="fa-IR" sz="24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a:t>
            </a:r>
            <a:r>
              <a:rPr lang="en-US" sz="1800" dirty="0">
                <a:solidFill>
                  <a:prstClr val="black"/>
                </a:solidFill>
              </a:rPr>
              <a:t/>
            </a:r>
            <a:br>
              <a:rPr lang="en-US" sz="1800" dirty="0">
                <a:solidFill>
                  <a:prstClr val="black"/>
                </a:solidFill>
              </a:rPr>
            </a:br>
            <a:endParaRPr lang="en-US" dirty="0"/>
          </a:p>
        </p:txBody>
      </p:sp>
      <p:sp>
        <p:nvSpPr>
          <p:cNvPr id="3" name="Rectangle 2"/>
          <p:cNvSpPr/>
          <p:nvPr/>
        </p:nvSpPr>
        <p:spPr>
          <a:xfrm>
            <a:off x="2375065" y="1695027"/>
            <a:ext cx="9024706" cy="4262705"/>
          </a:xfrm>
          <a:prstGeom prst="rect">
            <a:avLst/>
          </a:prstGeom>
        </p:spPr>
        <p:txBody>
          <a:bodyPr wrap="square">
            <a:spAutoFit/>
          </a:bodyPr>
          <a:lstStyle/>
          <a:p>
            <a:pPr lvl="0" algn="r"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نوجوانان یا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adolescent</a:t>
            </a:r>
            <a:r>
              <a:rPr lang="en-US" sz="2000" dirty="0">
                <a:solidFill>
                  <a:srgbClr val="000000"/>
                </a:solidFill>
                <a:latin typeface="B Nazanin" panose="00000400000000000000" pitchFamily="2" charset="-78"/>
                <a:ea typeface="Calibri" panose="020F0502020204030204" pitchFamily="34" charset="0"/>
                <a:cs typeface="B Nazanin" panose="00000400000000000000" pitchFamily="2" charset="-78"/>
              </a:rPr>
              <a:t> </a:t>
            </a:r>
            <a:r>
              <a:rPr lang="fa-IR" sz="2000" b="1" dirty="0">
                <a:solidFill>
                  <a:srgbClr val="000000"/>
                </a:solidFill>
                <a:latin typeface="B Nazanin" panose="00000400000000000000" pitchFamily="2" charset="-78"/>
                <a:ea typeface="Calibri" panose="020F0502020204030204" pitchFamily="34" charset="0"/>
                <a:cs typeface="B Nazanin" panose="00000400000000000000" pitchFamily="2" charset="-78"/>
              </a:rPr>
              <a:t>(12 سالگی تا 18 سالگی)</a:t>
            </a:r>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r" rtl="1"/>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ملاحظات مد نظر در ارزیابی و اقدامات درمانی :</a:t>
            </a:r>
          </a:p>
          <a:p>
            <a:pPr algn="r" rtl="1"/>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Ø"/>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و مدیریت جنبه های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آناتومیکی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فیزیولوژیکی صدمات و بیماری، مشابه موارد مربوط به بزرگسالان است</a:t>
            </a:r>
          </a:p>
          <a:p>
            <a:pPr marL="342900" indent="-342900" algn="just" rtl="1">
              <a:lnSpc>
                <a:spcPct val="115000"/>
              </a:lnSpc>
              <a:spcAft>
                <a:spcPts val="1000"/>
              </a:spcAft>
              <a:buFont typeface="Wingdings" panose="05000000000000000000" pitchFamily="2" charset="2"/>
              <a:buChar char="Ø"/>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باید به تفاوت های روان شناختی و نحوه نزدیک شدن به بیمار و نیز تفاوت نوع شیوع بیماری و صدمه در نوجوانان در مقایسه با بزرگسالان توجه داشت.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Ø"/>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در هنگام تهیه شرح حال از این بیماران واقع گرا باشید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Ø"/>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به خاطر داشته باشید که نوجوانان برای دادن اطلاعات بهداشتی در حضور خانواده و همسالان رضایت ندارند </a:t>
            </a:r>
          </a:p>
          <a:p>
            <a:pPr marL="342900" indent="-342900" algn="just" rtl="1">
              <a:lnSpc>
                <a:spcPct val="115000"/>
              </a:lnSpc>
              <a:spcAft>
                <a:spcPts val="1000"/>
              </a:spcAft>
              <a:buFont typeface="Wingdings" panose="05000000000000000000" pitchFamily="2" charset="2"/>
              <a:buChar char="Ø"/>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شرح حال از نوجوانان بهتر است در غیاب والدین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سودمندتر</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باشد.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l" rtl="1"/>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p>
        </p:txBody>
      </p:sp>
    </p:spTree>
    <p:extLst>
      <p:ext uri="{BB962C8B-B14F-4D97-AF65-F5344CB8AC3E}">
        <p14:creationId xmlns:p14="http://schemas.microsoft.com/office/powerpoint/2010/main" val="2878781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5727" y="328542"/>
            <a:ext cx="4054316" cy="503215"/>
          </a:xfrm>
          <a:prstGeom prst="rect">
            <a:avLst/>
          </a:prstGeom>
        </p:spPr>
        <p:txBody>
          <a:bodyPr wrap="none">
            <a:spAutoFit/>
          </a:bodyPr>
          <a:lstStyle/>
          <a:p>
            <a:pPr algn="just" rtl="1">
              <a:lnSpc>
                <a:spcPct val="115000"/>
              </a:lnSpc>
              <a:spcAft>
                <a:spcPts val="1000"/>
              </a:spcAft>
            </a:pPr>
            <a:r>
              <a:rPr lang="fa-IR" sz="24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تفاوت های </a:t>
            </a:r>
            <a:r>
              <a:rPr lang="fa-IR" sz="2400" b="1" dirty="0" err="1">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آناتومیکی</a:t>
            </a:r>
            <a:r>
              <a:rPr lang="fa-IR" sz="24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و فیزیولوژیک</a:t>
            </a:r>
            <a:endParaRPr lang="en-US" sz="240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endParaRPr>
          </a:p>
        </p:txBody>
      </p:sp>
      <p:sp>
        <p:nvSpPr>
          <p:cNvPr id="4" name="Rectangle 3"/>
          <p:cNvSpPr/>
          <p:nvPr/>
        </p:nvSpPr>
        <p:spPr>
          <a:xfrm>
            <a:off x="332510" y="1516077"/>
            <a:ext cx="11428020" cy="4131387"/>
          </a:xfrm>
          <a:prstGeom prst="rect">
            <a:avLst/>
          </a:prstGeom>
        </p:spPr>
        <p:txBody>
          <a:bodyPr wrap="square">
            <a:spAutoFit/>
          </a:bodyPr>
          <a:lstStyle/>
          <a:p>
            <a:pPr algn="just" rtl="1">
              <a:lnSpc>
                <a:spcPct val="115000"/>
              </a:lnSpc>
              <a:spcAft>
                <a:spcPts val="1000"/>
              </a:spcAft>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راه هوایی</a:t>
            </a:r>
          </a:p>
          <a:p>
            <a:pPr marL="342900" marR="0" lvl="0" indent="-342900" algn="just" rtl="1">
              <a:lnSpc>
                <a:spcPct val="115000"/>
              </a:lnSpc>
              <a:spcBef>
                <a:spcPts val="0"/>
              </a:spcBef>
              <a:spcAft>
                <a:spcPts val="1000"/>
              </a:spcAft>
              <a:buFont typeface="Arial" panose="020B0604020202020204" pitchFamily="34" charset="0"/>
              <a:buChar char="•"/>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مدیریت راه هوایی کودکان نیاز به توجه ویژه ای دارد که به این به دلیل بزرگی نسبی اکسی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پوت</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کوچک بودن فک، بالاتر و قدامی تر بودن حنجره، باریک بودن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کریکوئید</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بزرگ بودن زبان است.</a:t>
            </a:r>
          </a:p>
          <a:p>
            <a:pPr marL="342900" marR="0" lvl="0" indent="-342900" algn="just" rtl="1">
              <a:lnSpc>
                <a:spcPct val="115000"/>
              </a:lnSpc>
              <a:spcBef>
                <a:spcPts val="0"/>
              </a:spcBef>
              <a:spcAft>
                <a:spcPts val="1000"/>
              </a:spcAft>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قطر ساختارهای تنفسی در اطفال کوچکتر است و یک تغییر در قطر داخلی مثل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آسپیراسیون</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مایعات یا تجمع ترشحات باعث افزایش مقاومت راه هوایی شده و کودک را مستعد انسداد راه هوایی می نماید. </a:t>
            </a:r>
          </a:p>
          <a:p>
            <a:pPr marL="342900" lvl="0" indent="-342900" algn="just" rtl="1">
              <a:lnSpc>
                <a:spcPct val="115000"/>
              </a:lnSpc>
              <a:spcAft>
                <a:spcPts val="1000"/>
              </a:spcAft>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شیرخواران فقط از راه بینی نفس می کشند.</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65018" y="4586439"/>
            <a:ext cx="5593277" cy="2078990"/>
          </a:xfrm>
          <a:prstGeom prst="rect">
            <a:avLst/>
          </a:prstGeom>
          <a:noFill/>
          <a:ln>
            <a:noFill/>
          </a:ln>
        </p:spPr>
      </p:pic>
    </p:spTree>
    <p:extLst>
      <p:ext uri="{BB962C8B-B14F-4D97-AF65-F5344CB8AC3E}">
        <p14:creationId xmlns:p14="http://schemas.microsoft.com/office/powerpoint/2010/main" val="223950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692" y="241465"/>
            <a:ext cx="8596668" cy="1320800"/>
          </a:xfrm>
        </p:spPr>
        <p:txBody>
          <a:bodyPr/>
          <a:lstStyle/>
          <a:p>
            <a:pPr lvl="0" algn="r">
              <a:lnSpc>
                <a:spcPct val="115000"/>
              </a:lnSpc>
              <a:spcBef>
                <a:spcPts val="0"/>
              </a:spcBef>
              <a:spcAft>
                <a:spcPts val="1000"/>
              </a:spcAft>
            </a:pP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تفاوت های </a:t>
            </a:r>
            <a:r>
              <a:rPr lang="fa-IR" sz="2400" b="1" dirty="0" err="1">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آناتومیکی</a:t>
            </a: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و فیزیولوژیک</a:t>
            </a:r>
            <a: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4" name="Rectangle 3"/>
          <p:cNvSpPr/>
          <p:nvPr/>
        </p:nvSpPr>
        <p:spPr>
          <a:xfrm>
            <a:off x="2066307" y="1269041"/>
            <a:ext cx="9405256" cy="2857192"/>
          </a:xfrm>
          <a:prstGeom prst="rect">
            <a:avLst/>
          </a:prstGeom>
        </p:spPr>
        <p:txBody>
          <a:bodyPr wrap="square">
            <a:spAutoFit/>
          </a:bodyPr>
          <a:lstStyle/>
          <a:p>
            <a:pPr lvl="0"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راه هوایی(ادامه)</a:t>
            </a:r>
          </a:p>
          <a:p>
            <a:pPr lvl="0" algn="just" rtl="1">
              <a:lnSpc>
                <a:spcPct val="115000"/>
              </a:lnSpc>
              <a:spcAft>
                <a:spcPts val="1000"/>
              </a:spcAft>
            </a:pP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زبان کودک فضای بیشتری از دهان را اشغال می کند و در بیماران غیر هوشیار به سادگی باعث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نسداد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می شود.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anose="05050102010706020507" pitchFamily="18" charset="2"/>
              <a:buChar char=""/>
            </a:pP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اپی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گلوت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آنها به شکل نعل اسب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U</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شکل) بوده و با راه هوایی زاویه 45 درجه می سازد.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در کودکان کم سن، حلقه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کریکوئید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باریک ترین قسمت  راه هوایی است.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15000"/>
              </a:lnSpc>
              <a:spcAft>
                <a:spcPts val="1000"/>
              </a:spcAft>
            </a:pP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669474" y="4097354"/>
            <a:ext cx="5260769" cy="2382742"/>
          </a:xfrm>
          <a:prstGeom prst="rect">
            <a:avLst/>
          </a:prstGeom>
          <a:noFill/>
          <a:ln>
            <a:noFill/>
          </a:ln>
        </p:spPr>
      </p:pic>
    </p:spTree>
    <p:extLst>
      <p:ext uri="{BB962C8B-B14F-4D97-AF65-F5344CB8AC3E}">
        <p14:creationId xmlns:p14="http://schemas.microsoft.com/office/powerpoint/2010/main" val="409550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586" y="27709"/>
            <a:ext cx="8596668" cy="1320800"/>
          </a:xfrm>
        </p:spPr>
        <p:txBody>
          <a:bodyPr/>
          <a:lstStyle/>
          <a:p>
            <a:pPr algn="ct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تفاوت های </a:t>
            </a:r>
            <a:r>
              <a:rPr lang="fa-IR" sz="2400" b="1" dirty="0" err="1">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آناتومیکی</a:t>
            </a: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و فیزیولوژیک</a:t>
            </a:r>
            <a: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Rectangle 2"/>
          <p:cNvSpPr/>
          <p:nvPr/>
        </p:nvSpPr>
        <p:spPr>
          <a:xfrm>
            <a:off x="2173186" y="1151246"/>
            <a:ext cx="9490370" cy="5493812"/>
          </a:xfrm>
          <a:prstGeom prst="rect">
            <a:avLst/>
          </a:prstGeom>
        </p:spPr>
        <p:txBody>
          <a:bodyPr wrap="square">
            <a:spAutoFit/>
          </a:bodyPr>
          <a:lstStyle/>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سر و صورت </a:t>
            </a: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سر اطفال جوان نسبت به بدن بزرگتر است که همین بزرگتر و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سنگینتر</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بودن سر کودک را مستعد آسیب های غیر نافذ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بلانت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مغزی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Close Head injury</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می کند </a:t>
            </a: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هنگامی که کودک به صورت  خوابیده به پشت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Supine</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قرار گیرد او را مستعد انسداد راه هوایی می کند.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جمجمه در اطفال نازکتر است و انرژی را به سهولت منتقل می کند.</a:t>
            </a: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ملاج</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ها در استخوان جمجمه جوش نخورده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اند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marL="342900" marR="0" lvl="0" indent="-342900" algn="just" rtl="1">
              <a:lnSpc>
                <a:spcPct val="115000"/>
              </a:lnSpc>
              <a:spcBef>
                <a:spcPts val="0"/>
              </a:spcBef>
              <a:spcAft>
                <a:spcPts val="1000"/>
              </a:spcAft>
              <a:buFont typeface="Symbol" panose="05050102010706020507" pitchFamily="18" charset="2"/>
              <a:buChar char=""/>
            </a:pP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ملاج</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خلفی معمولا تا 4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ماهگی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بسته می شود </a:t>
            </a: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ملاج</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قدامی پس از 6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ماهگی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کوچک شده و معمولا بین 9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ماهگی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تا 18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ماهگی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بسته می شود. </a:t>
            </a: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باز بودن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سوچورهای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جمجمه در ناحیه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ملاج</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ها، می تواند تا حدودی افزایش </a:t>
            </a:r>
            <a:r>
              <a:rPr lang="en-US"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icp</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را اصلاح کند.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بیشتر کودکان در مقایسه با سر، صورت کوچک و بینی پهنی دارند و این امر امکان قرارگیری مناسب ماسک روی صورت را با مشکل مواجه می سازد.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834477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627" y="241465"/>
            <a:ext cx="8596668" cy="1320800"/>
          </a:xfrm>
        </p:spPr>
        <p:txBody>
          <a:bodyPr/>
          <a:lstStyle/>
          <a:p>
            <a:pPr algn="ct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تفاوت های </a:t>
            </a:r>
            <a:r>
              <a:rPr lang="fa-IR" sz="2400" b="1" dirty="0" err="1">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آناتومیکی</a:t>
            </a: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و فیزیولوژیک</a:t>
            </a:r>
            <a: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Rectangle 2"/>
          <p:cNvSpPr/>
          <p:nvPr/>
        </p:nvSpPr>
        <p:spPr>
          <a:xfrm>
            <a:off x="1983180" y="1942275"/>
            <a:ext cx="9464633" cy="3565079"/>
          </a:xfrm>
          <a:prstGeom prst="rect">
            <a:avLst/>
          </a:prstGeom>
        </p:spPr>
        <p:txBody>
          <a:bodyPr wrap="square">
            <a:spAutoFit/>
          </a:bodyPr>
          <a:lstStyle/>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قفسه سینه :</a:t>
            </a:r>
          </a:p>
          <a:p>
            <a:pPr marL="342900" marR="0" lvl="0" indent="-342900" algn="just" rtl="1">
              <a:lnSpc>
                <a:spcPct val="115000"/>
              </a:lnSpc>
              <a:spcBef>
                <a:spcPts val="0"/>
              </a:spcBef>
              <a:spcAft>
                <a:spcPts val="1000"/>
              </a:spcAft>
              <a:buFont typeface="Symbol" panose="05050102010706020507" pitchFamily="18" charset="2"/>
              <a:buChar char=""/>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عضلات قفسه سینه و بافت ریه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نابالغ</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بوده، به همین علت عضلات به سادگی خسته شده و بافت ریه هم شکننده است.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دنده ها به علت نرمی قابلیت کمتری در محافظت از اندام ها دارند و همچنین در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تروماها</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انرژی بیشتری به اندام های زیرین وارد می شود.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شیرخوران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کودکان با کمک دیافراگم تنفس می کنند.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دیواره قفسه سینه نازک است و صداهای تنفسی را بهتر منتقل می کند.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92294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3807" y="2324021"/>
            <a:ext cx="7790722" cy="2857192"/>
          </a:xfrm>
          <a:prstGeom prst="rect">
            <a:avLst/>
          </a:prstGeom>
        </p:spPr>
        <p:txBody>
          <a:bodyPr wrap="none">
            <a:spAutoFit/>
          </a:bodyPr>
          <a:lstStyle/>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شکم :</a:t>
            </a:r>
          </a:p>
          <a:p>
            <a:pPr marL="342900" marR="0" lvl="0" indent="-342900" algn="just" rtl="1">
              <a:lnSpc>
                <a:spcPct val="115000"/>
              </a:lnSpc>
              <a:spcBef>
                <a:spcPts val="0"/>
              </a:spcBef>
              <a:spcAft>
                <a:spcPts val="1000"/>
              </a:spcAft>
              <a:buFont typeface="Symbol" panose="05050102010706020507" pitchFamily="18" charset="2"/>
              <a:buChar char=""/>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شکم اطفال نسبت به تنه بزرگتر است </a:t>
            </a:r>
          </a:p>
          <a:p>
            <a:pPr marR="0" lvl="0" algn="just" rtl="1">
              <a:lnSpc>
                <a:spcPct val="115000"/>
              </a:lnSpc>
              <a:spcBef>
                <a:spcPts val="0"/>
              </a:spcBef>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ساختار عضلانی ضعیف آن و بزرگتر بودن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احشا</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شکمی، کودک را مستعد :</a:t>
            </a: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آسیب ارگان های داخل شکمی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توپر</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Solid</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ترومای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بلانت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شکم </a:t>
            </a: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آسیب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احشا</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توخالی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Hollow viscus</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مکانیسم های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acceleration-deceleration</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3" name="Rectangle 2"/>
          <p:cNvSpPr/>
          <p:nvPr/>
        </p:nvSpPr>
        <p:spPr>
          <a:xfrm>
            <a:off x="3047999" y="375845"/>
            <a:ext cx="6096000" cy="738664"/>
          </a:xfrm>
          <a:prstGeom prst="rect">
            <a:avLst/>
          </a:prstGeom>
        </p:spPr>
        <p:txBody>
          <a:bodyPr>
            <a:spAutoFit/>
          </a:bodyPr>
          <a:lstStyle/>
          <a:p>
            <a:pPr algn="ct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تفاوت های </a:t>
            </a:r>
            <a:r>
              <a:rPr lang="fa-IR" sz="2400" b="1" dirty="0" err="1">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آناتومیکی</a:t>
            </a: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و فیزیولوژیک</a:t>
            </a:r>
            <a: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Tree>
    <p:extLst>
      <p:ext uri="{BB962C8B-B14F-4D97-AF65-F5344CB8AC3E}">
        <p14:creationId xmlns:p14="http://schemas.microsoft.com/office/powerpoint/2010/main" val="3936211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388" y="2397044"/>
            <a:ext cx="11338146" cy="2728952"/>
          </a:xfrm>
          <a:prstGeom prst="rect">
            <a:avLst/>
          </a:prstGeom>
        </p:spPr>
        <p:txBody>
          <a:bodyPr wrap="square">
            <a:spAutoFit/>
          </a:bodyPr>
          <a:lstStyle/>
          <a:p>
            <a:pPr algn="just" rtl="1">
              <a:lnSpc>
                <a:spcPct val="115000"/>
              </a:lnSpc>
              <a:spcAft>
                <a:spcPts val="1000"/>
              </a:spcAft>
            </a:pP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پوست و سطح بدن</a:t>
            </a:r>
          </a:p>
          <a:p>
            <a:pPr marL="342900" marR="0" lvl="0" indent="-342900" algn="just" rtl="1">
              <a:lnSpc>
                <a:spcPct val="115000"/>
              </a:lnSpc>
              <a:spcBef>
                <a:spcPts val="0"/>
              </a:spcBef>
              <a:spcAft>
                <a:spcPts val="1000"/>
              </a:spcAft>
              <a:buFont typeface="Symbol" panose="05050102010706020507" pitchFamily="18" charset="2"/>
              <a:buChar char=""/>
            </a:pPr>
            <a:r>
              <a:rPr lang="fa-I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پوست در شیرخواران  یا کودکان به نسبت بزرگسالان  نازکتر و شکننده تر است </a:t>
            </a: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به راحتی آب بدن خود را از دست می دهند و دچار دهیدراسیون می شوند.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کودکان به علت سطح بدن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BSA</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 بزرگتر نسبت به وزن و لایه های نازک درم و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اپی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درم و چربی ساب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کتانئوس</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کمتر، بسیار مستعد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هایپوترمی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هستند که به هنگام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expose</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کردن کودک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ترومایی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باید این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مسئه</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مد نظر داشت.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Nazanin" panose="00000400000000000000" pitchFamily="2" charset="-78"/>
            </a:endParaRPr>
          </a:p>
        </p:txBody>
      </p:sp>
      <p:sp>
        <p:nvSpPr>
          <p:cNvPr id="3" name="Rectangle 2"/>
          <p:cNvSpPr/>
          <p:nvPr/>
        </p:nvSpPr>
        <p:spPr>
          <a:xfrm>
            <a:off x="4116780" y="221466"/>
            <a:ext cx="6096000" cy="738664"/>
          </a:xfrm>
          <a:prstGeom prst="rect">
            <a:avLst/>
          </a:prstGeom>
        </p:spPr>
        <p:txBody>
          <a:bodyPr>
            <a:spAutoFit/>
          </a:bodyPr>
          <a:lstStyle/>
          <a:p>
            <a:pPr lvl="0"/>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تفاوت های </a:t>
            </a:r>
            <a:r>
              <a:rPr lang="fa-IR" sz="2400" b="1" dirty="0" err="1">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آناتومیکی</a:t>
            </a: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و فیزیولوژیک</a:t>
            </a:r>
            <a: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solidFill>
                <a:prstClr val="black"/>
              </a:solidFill>
              <a:cs typeface="B Titr" panose="00000700000000000000" pitchFamily="2" charset="-78"/>
            </a:endParaRPr>
          </a:p>
        </p:txBody>
      </p:sp>
    </p:spTree>
    <p:extLst>
      <p:ext uri="{BB962C8B-B14F-4D97-AF65-F5344CB8AC3E}">
        <p14:creationId xmlns:p14="http://schemas.microsoft.com/office/powerpoint/2010/main" val="1445762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1" y="1767652"/>
            <a:ext cx="11067802" cy="4175502"/>
          </a:xfrm>
          <a:prstGeom prst="rect">
            <a:avLst/>
          </a:prstGeom>
        </p:spPr>
        <p:txBody>
          <a:bodyPr wrap="square">
            <a:spAutoFit/>
          </a:bodyPr>
          <a:lstStyle/>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دستگاه تنفسی</a:t>
            </a: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حجم حیاتی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شیرخوران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کودکان متناسب با مقدار آن در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بزرگسالات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a:t>
            </a: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نیازهای متابولیکی شیرخواران و کودکان به اکسیژن دو برابر بزرگسالان است.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افزایش نیاز به اکسیژن و کاهش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ذخائر</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آن در اطفال نسبت به بزرگسالان این بیماران را بسیار در معرض خطر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هیپوکسی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قرار می دهد.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اولین مکانیسم جبرانی تنفسی در اطفال، افزایش تعداد تنفس (تاکی پنه) است تا افزایش عمق تنفس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هایپرپنه</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Chest-wall</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اطفال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کمپلیانس</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بالاتری دارد و ساختارهای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تراکئوبرونشیال</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آسیب پذیر و مستعد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باروتروما</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به خصوص به علت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ونتیلاسیون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با حجم بالا در حین احیا هستند که آنها را مستعد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پنوموتراکس</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ایاتروژنیک</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می کند.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3" name="Rectangle 2"/>
          <p:cNvSpPr/>
          <p:nvPr/>
        </p:nvSpPr>
        <p:spPr>
          <a:xfrm>
            <a:off x="2398816" y="304593"/>
            <a:ext cx="5909952" cy="738664"/>
          </a:xfrm>
          <a:prstGeom prst="rect">
            <a:avLst/>
          </a:prstGeom>
        </p:spPr>
        <p:txBody>
          <a:bodyPr wrap="square">
            <a:spAutoFit/>
          </a:bodyPr>
          <a:lstStyle/>
          <a:p>
            <a:pPr lvl="0" algn="ct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تفاوت های </a:t>
            </a:r>
            <a:r>
              <a:rPr lang="fa-IR" sz="2400" b="1" dirty="0" err="1">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آناتومیکی</a:t>
            </a: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و فیزیولوژیک</a:t>
            </a:r>
            <a: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solidFill>
                <a:prstClr val="black"/>
              </a:solidFill>
              <a:cs typeface="B Titr" panose="00000700000000000000" pitchFamily="2" charset="-78"/>
            </a:endParaRPr>
          </a:p>
        </p:txBody>
      </p:sp>
    </p:spTree>
    <p:extLst>
      <p:ext uri="{BB962C8B-B14F-4D97-AF65-F5344CB8AC3E}">
        <p14:creationId xmlns:p14="http://schemas.microsoft.com/office/powerpoint/2010/main" val="3940021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9693" y="1837706"/>
            <a:ext cx="10886378" cy="3985194"/>
          </a:xfrm>
          <a:prstGeom prst="rect">
            <a:avLst/>
          </a:prstGeom>
        </p:spPr>
        <p:txBody>
          <a:bodyPr wrap="none">
            <a:spAutoFit/>
          </a:bodyPr>
          <a:lstStyle/>
          <a:p>
            <a:pPr algn="just"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دستگاه قلبی و عروقی</a:t>
            </a:r>
          </a:p>
          <a:p>
            <a:pPr marL="342900" marR="0" lvl="0" indent="-342900" algn="just" rtl="1">
              <a:lnSpc>
                <a:spcPct val="115000"/>
              </a:lnSpc>
              <a:spcBef>
                <a:spcPts val="0"/>
              </a:spcBef>
              <a:spcAft>
                <a:spcPts val="1000"/>
              </a:spcAft>
              <a:buFont typeface="Symbol" panose="05050102010706020507" pitchFamily="18" charset="2"/>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برون ده قلبی در شیر خوران و کودکان کم سن به سرعت ضربان قلب بستگی دارد. </a:t>
            </a:r>
            <a:endParaRPr lang="en-US"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نوزادان،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شیرخوران</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و اطفال برون ده قلبی خود را بیشتر از طریق ضربان قلب افزایش می دهند تا از طریق حجم ضربه ای. </a:t>
            </a:r>
          </a:p>
          <a:p>
            <a:pPr marL="342900" marR="0" lvl="0" indent="-342900" algn="just" rtl="1">
              <a:lnSpc>
                <a:spcPct val="115000"/>
              </a:lnSpc>
              <a:spcBef>
                <a:spcPts val="0"/>
              </a:spcBef>
              <a:spcAft>
                <a:spcPts val="1000"/>
              </a:spcAft>
              <a:buFont typeface="Symbol" panose="05050102010706020507" pitchFamily="18" charset="2"/>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ضربان قلب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تندتری</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دارند. </a:t>
            </a:r>
            <a:endParaRPr lang="en-US"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حجم خون در گردش کودکان و شیرخواران به نسبت بزرگسالان بیشتر است</a:t>
            </a:r>
          </a:p>
          <a:p>
            <a:pPr marL="342900" marR="0" lvl="0" indent="-342900" algn="just" rtl="1">
              <a:lnSpc>
                <a:spcPct val="115000"/>
              </a:lnSpc>
              <a:spcBef>
                <a:spcPts val="0"/>
              </a:spcBef>
              <a:spcAft>
                <a:spcPts val="1000"/>
              </a:spcAft>
              <a:buFont typeface="Symbol" panose="05050102010706020507" pitchFamily="18" charset="2"/>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حجم کل خون آنها کمتر است، در نتیجه بیشتر در معرض خطر مرگ ناشی از خونریزی فعال هستند و پیشرفت به سوی شوک در آنها نیز بیشتر است.</a:t>
            </a:r>
            <a:endParaRPr lang="en-US"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کودکان فشار خون پایینتری دارند. </a:t>
            </a:r>
            <a:endParaRPr lang="en-US"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3" name="Rectangle 2"/>
          <p:cNvSpPr/>
          <p:nvPr/>
        </p:nvSpPr>
        <p:spPr>
          <a:xfrm>
            <a:off x="4093028" y="244020"/>
            <a:ext cx="4053444" cy="738664"/>
          </a:xfrm>
          <a:prstGeom prst="rect">
            <a:avLst/>
          </a:prstGeom>
        </p:spPr>
        <p:txBody>
          <a:bodyPr wrap="square">
            <a:spAutoFit/>
          </a:bodyPr>
          <a:lstStyle/>
          <a:p>
            <a:pPr lvl="0"/>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تفاوت های </a:t>
            </a:r>
            <a:r>
              <a:rPr lang="fa-IR" sz="2400" b="1" dirty="0" err="1">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آناتومیکی</a:t>
            </a: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و فیزیولوژیک</a:t>
            </a:r>
            <a: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solidFill>
                <a:prstClr val="black"/>
              </a:solidFill>
              <a:cs typeface="B Titr" panose="00000700000000000000" pitchFamily="2" charset="-78"/>
            </a:endParaRPr>
          </a:p>
        </p:txBody>
      </p:sp>
    </p:spTree>
    <p:extLst>
      <p:ext uri="{BB962C8B-B14F-4D97-AF65-F5344CB8AC3E}">
        <p14:creationId xmlns:p14="http://schemas.microsoft.com/office/powerpoint/2010/main" val="3895053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8" y="2803298"/>
            <a:ext cx="11424063" cy="1764586"/>
          </a:xfrm>
          <a:prstGeom prst="rect">
            <a:avLst/>
          </a:prstGeom>
        </p:spPr>
        <p:txBody>
          <a:bodyPr wrap="square">
            <a:spAutoFit/>
          </a:bodyPr>
          <a:lstStyle/>
          <a:p>
            <a:pPr algn="r"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دستگاه عصبی</a:t>
            </a:r>
          </a:p>
          <a:p>
            <a:pPr marL="342900" marR="0" lvl="0" indent="-342900" algn="r" rtl="1">
              <a:lnSpc>
                <a:spcPct val="115000"/>
              </a:lnSpc>
              <a:spcBef>
                <a:spcPts val="0"/>
              </a:spcBef>
              <a:spcAft>
                <a:spcPts val="1000"/>
              </a:spcAft>
              <a:buFont typeface="Wingdings" panose="05000000000000000000" pitchFamily="2" charset="2"/>
              <a:buChar char="ü"/>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بافت عصبی در کودکان آسیب پذیر تر از بزرگسالان است.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r" rtl="1">
              <a:lnSpc>
                <a:spcPct val="115000"/>
              </a:lnSpc>
              <a:spcAft>
                <a:spcPts val="1000"/>
              </a:spcAft>
              <a:buFont typeface="Wingdings" panose="05000000000000000000" pitchFamily="2" charset="2"/>
              <a:buChar char="ü"/>
            </a:pP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جمجمه و ستون فقرات کودکان نرم تر و انعطاف پذیر تر از بوده و قدرت کمتری برای محافظت از مغز و نخاع و ستون فقرات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دراد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بنابراین نیروی بیشتری به بافت عصبی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واردمی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شود.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3398322" y="352094"/>
            <a:ext cx="4540332" cy="738664"/>
          </a:xfrm>
          <a:prstGeom prst="rect">
            <a:avLst/>
          </a:prstGeom>
        </p:spPr>
        <p:txBody>
          <a:bodyPr wrap="square">
            <a:spAutoFit/>
          </a:bodyPr>
          <a:lstStyle/>
          <a:p>
            <a:pPr lvl="0" algn="ct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تفاوت های </a:t>
            </a:r>
            <a:r>
              <a:rPr lang="fa-IR" sz="2400" b="1" dirty="0" err="1">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آناتومیکی</a:t>
            </a: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و فیزیولوژیک</a:t>
            </a:r>
            <a: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solidFill>
                <a:prstClr val="black"/>
              </a:solidFill>
              <a:cs typeface="B Titr" panose="00000700000000000000" pitchFamily="2" charset="-78"/>
            </a:endParaRPr>
          </a:p>
        </p:txBody>
      </p:sp>
    </p:spTree>
    <p:extLst>
      <p:ext uri="{BB962C8B-B14F-4D97-AF65-F5344CB8AC3E}">
        <p14:creationId xmlns:p14="http://schemas.microsoft.com/office/powerpoint/2010/main" val="411753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7736" y="3215621"/>
            <a:ext cx="6096528" cy="426757"/>
          </a:xfrm>
          <a:prstGeom prst="rect">
            <a:avLst/>
          </a:prstGeom>
        </p:spPr>
      </p:pic>
      <p:sp>
        <p:nvSpPr>
          <p:cNvPr id="4" name="Rectangle 3"/>
          <p:cNvSpPr/>
          <p:nvPr/>
        </p:nvSpPr>
        <p:spPr>
          <a:xfrm>
            <a:off x="3963017" y="573136"/>
            <a:ext cx="4429125" cy="86177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3200" b="1" i="0" u="none" strike="noStrike" kern="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Titr" panose="00000700000000000000" pitchFamily="2" charset="-78"/>
              </a:rPr>
              <a:t>روند رشد و تکامل اطفال </a:t>
            </a:r>
            <a:r>
              <a:rPr kumimoji="0" lang="en-US" sz="3200" b="1" i="0" u="none" strike="noStrike" kern="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Titr" panose="00000700000000000000" pitchFamily="2" charset="-78"/>
              </a:rPr>
              <a:t/>
            </a:r>
            <a:br>
              <a:rPr kumimoji="0" lang="en-US" sz="3200" b="1" i="0" u="none" strike="noStrike" kern="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Titr" panose="00000700000000000000" pitchFamily="2" charset="-78"/>
              </a:rPr>
            </a:br>
            <a:endParaRPr kumimoji="0" lang="en-US" sz="1800" b="1" i="0" u="none" strike="noStrike" kern="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cs typeface="B Titr" panose="00000700000000000000" pitchFamily="2" charset="-78"/>
            </a:endParaRPr>
          </a:p>
        </p:txBody>
      </p:sp>
      <p:sp>
        <p:nvSpPr>
          <p:cNvPr id="5" name="Rectangle 4"/>
          <p:cNvSpPr/>
          <p:nvPr/>
        </p:nvSpPr>
        <p:spPr>
          <a:xfrm>
            <a:off x="1580531" y="2106603"/>
            <a:ext cx="10134599" cy="1908215"/>
          </a:xfrm>
          <a:prstGeom prst="rect">
            <a:avLst/>
          </a:prstGeom>
        </p:spPr>
        <p:txBody>
          <a:bodyPr wrap="square">
            <a:spAutoFit/>
          </a:bodyPr>
          <a:lstStyle/>
          <a:p>
            <a:pPr lvl="0" algn="just" defTabSz="914400" rtl="1" fontAlgn="base">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نوزاد تازه متولد شده یا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Newborn</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lvl="0" indent="-342900" algn="just" defTabSz="914400" rtl="1" fontAlgn="base">
              <a:lnSpc>
                <a:spcPct val="115000"/>
              </a:lnSpc>
              <a:spcAft>
                <a:spcPts val="1000"/>
              </a:spcAft>
              <a:buFontTx/>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چند ساعت نخست زندگی خارج رحمی است.</a:t>
            </a:r>
          </a:p>
          <a:p>
            <a:pPr lvl="0" indent="-342900" algn="just" defTabSz="914400" rtl="1" fontAlgn="base">
              <a:lnSpc>
                <a:spcPct val="115000"/>
              </a:lnSpc>
              <a:spcAft>
                <a:spcPts val="1000"/>
              </a:spcAft>
              <a:buFontTx/>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متداول ترین روش برای ارزیابی سلامت نوزاد تازه متولد شده، سیستم امتیاز دهی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آپگار</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 </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lvl="0" indent="-342900" defTabSz="914400" rtl="1" fontAlgn="base">
              <a:spcBef>
                <a:spcPct val="20000"/>
              </a:spcBef>
              <a:spcAft>
                <a:spcPct val="0"/>
              </a:spcAft>
              <a:buFontTx/>
              <a:buChar char="•"/>
            </a:pPr>
            <a:endParaRPr lang="en-US" sz="200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23564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634" y="1824834"/>
            <a:ext cx="11483439" cy="3339376"/>
          </a:xfrm>
          <a:prstGeom prst="rect">
            <a:avLst/>
          </a:prstGeom>
        </p:spPr>
        <p:txBody>
          <a:bodyPr wrap="square">
            <a:spAutoFit/>
          </a:bodyPr>
          <a:lstStyle/>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اختلالات متابولیک</a:t>
            </a:r>
          </a:p>
          <a:p>
            <a:pPr marL="342900" marR="0" lvl="0" indent="-342900" algn="just" rtl="1">
              <a:lnSpc>
                <a:spcPct val="115000"/>
              </a:lnSpc>
              <a:spcBef>
                <a:spcPts val="0"/>
              </a:spcBef>
              <a:spcAft>
                <a:spcPts val="1000"/>
              </a:spcAft>
              <a:buFont typeface="Symbol" panose="05050102010706020507" pitchFamily="18" charset="2"/>
              <a:buChar char=""/>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ذخائر</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گلیکوژن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گلوکز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شیرخوران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کودکان محدود است.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اسهال، استفراغ ممکن است باعث اتلاف قابل توجهی از مایعات بدن شود.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مکانیسم کنترل دمای بدن در کودکان ناپایدار است.</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در کودکان، اندام ها کبود و رنگ پریده به نظر می رسند. این حالت احتمالا ناشی از پاسخ به سرما است</a:t>
            </a: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مکانیسم کنترل دمای بدن هنوز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نابالغ</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 و این حالت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الزاما</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به معنی گردش خون ضعیف نیست.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3" name="Rectangle 2"/>
          <p:cNvSpPr/>
          <p:nvPr/>
        </p:nvSpPr>
        <p:spPr>
          <a:xfrm>
            <a:off x="4350327" y="197716"/>
            <a:ext cx="4041569" cy="738664"/>
          </a:xfrm>
          <a:prstGeom prst="rect">
            <a:avLst/>
          </a:prstGeom>
        </p:spPr>
        <p:txBody>
          <a:bodyPr wrap="square">
            <a:spAutoFit/>
          </a:bodyPr>
          <a:lstStyle/>
          <a:p>
            <a:pPr lvl="0"/>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تفاوت های </a:t>
            </a:r>
            <a:r>
              <a:rPr lang="fa-IR" sz="2400" b="1" dirty="0" err="1">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آناتومیکی</a:t>
            </a: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و فیزیولوژیک</a:t>
            </a:r>
            <a: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solidFill>
                <a:prstClr val="black"/>
              </a:solidFill>
              <a:cs typeface="B Titr" panose="00000700000000000000" pitchFamily="2" charset="-78"/>
            </a:endParaRPr>
          </a:p>
        </p:txBody>
      </p:sp>
    </p:spTree>
    <p:extLst>
      <p:ext uri="{BB962C8B-B14F-4D97-AF65-F5344CB8AC3E}">
        <p14:creationId xmlns:p14="http://schemas.microsoft.com/office/powerpoint/2010/main" val="1986130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607" y="245422"/>
            <a:ext cx="8596668" cy="1320800"/>
          </a:xfrm>
        </p:spPr>
        <p:txBody>
          <a:bodyPr/>
          <a:lstStyle/>
          <a:p>
            <a:pPr lvl="0" algn="ctr" rtl="0">
              <a:spcBef>
                <a:spcPts val="0"/>
              </a:spcBef>
            </a:pP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تفاوت های </a:t>
            </a:r>
            <a:r>
              <a:rPr lang="fa-IR" sz="2400" b="1" dirty="0" err="1">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آناتومیکی</a:t>
            </a:r>
            <a:r>
              <a:rPr lang="fa-IR" sz="24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و فیزیولوژیک</a:t>
            </a:r>
            <a: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40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r>
              <a:rPr lang="en-US" sz="1800" dirty="0">
                <a:solidFill>
                  <a:prstClr val="black"/>
                </a:solidFill>
                <a:ea typeface="+mn-ea"/>
                <a:cs typeface="B Titr" panose="00000700000000000000" pitchFamily="2" charset="-78"/>
              </a:rPr>
              <a:t/>
            </a:r>
            <a:br>
              <a:rPr lang="en-US" sz="1800" dirty="0">
                <a:solidFill>
                  <a:prstClr val="black"/>
                </a:solidFill>
                <a:ea typeface="+mn-ea"/>
                <a:cs typeface="B Titr" panose="00000700000000000000" pitchFamily="2" charset="-78"/>
              </a:rPr>
            </a:br>
            <a:endParaRPr lang="en-US" dirty="0">
              <a:cs typeface="B Titr" panose="00000700000000000000" pitchFamily="2" charset="-78"/>
            </a:endParaRPr>
          </a:p>
        </p:txBody>
      </p:sp>
      <p:sp>
        <p:nvSpPr>
          <p:cNvPr id="3" name="Rectangle 2"/>
          <p:cNvSpPr/>
          <p:nvPr/>
        </p:nvSpPr>
        <p:spPr>
          <a:xfrm>
            <a:off x="522514" y="1831559"/>
            <a:ext cx="11198432" cy="3856953"/>
          </a:xfrm>
          <a:prstGeom prst="rect">
            <a:avLst/>
          </a:prstGeom>
        </p:spPr>
        <p:txBody>
          <a:bodyPr wrap="square">
            <a:spAutoFit/>
          </a:bodyPr>
          <a:lstStyle/>
          <a:p>
            <a:pPr algn="just"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سیستم عضلانی- اسکلتی</a:t>
            </a:r>
          </a:p>
          <a:p>
            <a:pPr marL="342900" marR="0" lvl="0" indent="-342900" algn="just" rtl="1">
              <a:lnSpc>
                <a:spcPct val="115000"/>
              </a:lnSpc>
              <a:spcBef>
                <a:spcPts val="0"/>
              </a:spcBef>
              <a:spcAft>
                <a:spcPts val="1000"/>
              </a:spcAft>
              <a:buFont typeface="Symbol" panose="05050102010706020507" pitchFamily="18" charset="2"/>
              <a:buChar char=""/>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سیستم عضلانی- اسکلتی در اطفال کم سن نسبت به بچه های بزرگتر و بالغین متفاوت است </a:t>
            </a:r>
          </a:p>
          <a:p>
            <a:pPr marL="342900" marR="0" lvl="0" indent="-342900" algn="just" rtl="1">
              <a:lnSpc>
                <a:spcPct val="115000"/>
              </a:lnSpc>
              <a:spcBef>
                <a:spcPts val="0"/>
              </a:spcBef>
              <a:spcAft>
                <a:spcPts val="1000"/>
              </a:spcAft>
              <a:buFont typeface="Symbol" panose="05050102010706020507" pitchFamily="18" charset="2"/>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به دلیل محکم بودن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لیگامان</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ها نسبت به استخوان ها در بچه ها شکستگی ها نسبت به پیچ خوردگی ها (</a:t>
            </a:r>
            <a:r>
              <a:rPr lang="en-US" dirty="0">
                <a:solidFill>
                  <a:srgbClr val="000000"/>
                </a:solidFill>
                <a:latin typeface="Calibri" panose="020F0502020204030204" pitchFamily="34" charset="0"/>
                <a:ea typeface="Calibri" panose="020F0502020204030204" pitchFamily="34" charset="0"/>
                <a:cs typeface="B Nazanin" panose="00000400000000000000" pitchFamily="2" charset="-78"/>
              </a:rPr>
              <a:t>Sprain</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بیشتر است. </a:t>
            </a:r>
            <a:endParaRPr lang="en-US"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غضروف های اطفال قابل انعطاف پذیر تر است و بنابراین کمتر از بالغین مستعد شکستگی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اند</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اسکلت بدن در کودکان به خوبی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کلسیفیکه</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نشده که باعث آسیب های خم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شدگی</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dirty="0">
                <a:solidFill>
                  <a:srgbClr val="000000"/>
                </a:solidFill>
                <a:latin typeface="Calibri" panose="020F0502020204030204" pitchFamily="34" charset="0"/>
                <a:ea typeface="Calibri" panose="020F0502020204030204" pitchFamily="34" charset="0"/>
                <a:cs typeface="B Nazanin" panose="00000400000000000000" pitchFamily="2" charset="-78"/>
              </a:rPr>
              <a:t>Bowring</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و ترکه ای (</a:t>
            </a:r>
            <a:r>
              <a:rPr lang="en-US" dirty="0">
                <a:solidFill>
                  <a:srgbClr val="000000"/>
                </a:solidFill>
                <a:latin typeface="Calibri" panose="020F0502020204030204" pitchFamily="34" charset="0"/>
                <a:ea typeface="Calibri" panose="020F0502020204030204" pitchFamily="34" charset="0"/>
                <a:cs typeface="B Nazanin" panose="00000400000000000000" pitchFamily="2" charset="-78"/>
              </a:rPr>
              <a:t>green stick</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می شود. </a:t>
            </a:r>
            <a:endParaRPr lang="en-US"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مراکز رشد فعال متعدد و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اپی</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فیز</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ضعیف باعث افزایش نوع خاصی از شکستگی ها در اطفال مانند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سوپراکندیلار</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در آرنج و آسیب های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اپی</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فیز</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مثل شکستگی های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سالترهریس</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می شود. </a:t>
            </a:r>
            <a:endParaRPr lang="en-US"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410252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620" y="253341"/>
            <a:ext cx="8596668" cy="827314"/>
          </a:xfrm>
        </p:spPr>
        <p:txBody>
          <a:bodyPr>
            <a:normAutofit fontScale="90000"/>
          </a:bodyPr>
          <a:lstStyle/>
          <a:p>
            <a:pPr algn="ctr">
              <a:lnSpc>
                <a:spcPct val="115000"/>
              </a:lnSpc>
              <a:spcBef>
                <a:spcPts val="0"/>
              </a:spcBef>
              <a:spcAft>
                <a:spcPts val="1000"/>
              </a:spcAft>
            </a:pPr>
            <a:r>
              <a:rPr lang="fa-IR"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r>
              <a:rPr lang="en-US"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b="1"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Rectangle 2"/>
          <p:cNvSpPr/>
          <p:nvPr/>
        </p:nvSpPr>
        <p:spPr>
          <a:xfrm>
            <a:off x="7623959" y="1265206"/>
            <a:ext cx="4043655" cy="2369880"/>
          </a:xfrm>
          <a:prstGeom prst="rect">
            <a:avLst/>
          </a:prstGeom>
        </p:spPr>
        <p:txBody>
          <a:bodyPr wrap="square">
            <a:spAutoFit/>
          </a:bodyPr>
          <a:lstStyle/>
          <a:p>
            <a:pPr algn="r" rtl="1"/>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اطفال شامل مراحل زیر می باشد:</a:t>
            </a:r>
          </a:p>
          <a:p>
            <a:pPr algn="r" rtl="1"/>
            <a:endParaRPr lang="fa-IR"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r" rtl="1"/>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صحنه</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algn="r" rtl="1"/>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اولیه </a:t>
            </a:r>
          </a:p>
          <a:p>
            <a:pPr algn="r" rtl="1"/>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ثانویه</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algn="r" rtl="1"/>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مجدد</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15" y="1265206"/>
            <a:ext cx="4049485" cy="4256315"/>
          </a:xfrm>
          <a:prstGeom prst="rect">
            <a:avLst/>
          </a:prstGeom>
        </p:spPr>
      </p:pic>
    </p:spTree>
    <p:extLst>
      <p:ext uri="{BB962C8B-B14F-4D97-AF65-F5344CB8AC3E}">
        <p14:creationId xmlns:p14="http://schemas.microsoft.com/office/powerpoint/2010/main" val="38959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986" y="455221"/>
            <a:ext cx="8596668" cy="1320800"/>
          </a:xfrm>
        </p:spPr>
        <p:txBody>
          <a:bodyPr/>
          <a:lstStyle/>
          <a:p>
            <a:pPr algn="ctr"/>
            <a:r>
              <a:rPr lang="fa-IR" sz="32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r>
              <a:rPr lang="en-US" sz="32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32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Rectangle 2"/>
          <p:cNvSpPr/>
          <p:nvPr/>
        </p:nvSpPr>
        <p:spPr>
          <a:xfrm>
            <a:off x="3633112" y="1874675"/>
            <a:ext cx="7689989" cy="3485570"/>
          </a:xfrm>
          <a:prstGeom prst="rect">
            <a:avLst/>
          </a:prstGeom>
        </p:spPr>
        <p:txBody>
          <a:bodyPr wrap="none">
            <a:spAutoFit/>
          </a:bodyPr>
          <a:lstStyle/>
          <a:p>
            <a:pPr algn="r" rtl="1"/>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از صحنه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scene </a:t>
            </a:r>
            <a:r>
              <a:rPr lang="en-US"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assesment</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p>
          <a:p>
            <a:pPr algn="just" rtl="1">
              <a:lnSpc>
                <a:spcPct val="115000"/>
              </a:lnSpc>
              <a:spcAft>
                <a:spcPts val="1000"/>
              </a:spcAft>
            </a:pP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الف) از ایمنی و امنیت صحنه مطمئن شوید.</a:t>
            </a:r>
            <a:endParaRPr lang="en-US"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ب)</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با انجام یک برداشت کلی از وضعیت بیمار، ماهیت بیماری  یا مکانیسم آسیب را مشخص کنید.</a:t>
            </a:r>
          </a:p>
          <a:p>
            <a:pPr marL="285750" indent="-285750" algn="just" rtl="1">
              <a:lnSpc>
                <a:spcPct val="115000"/>
              </a:lnSpc>
              <a:spcAft>
                <a:spcPts val="1000"/>
              </a:spcAft>
              <a:buFont typeface="Wingdings" panose="05000000000000000000" pitchFamily="2" charset="2"/>
              <a:buChar char="ü"/>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یک برداشت کلی از بیمار  و  شرایط </a:t>
            </a:r>
          </a:p>
          <a:p>
            <a:pPr marL="285750" indent="-285750" algn="just" rtl="1">
              <a:lnSpc>
                <a:spcPct val="115000"/>
              </a:lnSpc>
              <a:spcAft>
                <a:spcPts val="1000"/>
              </a:spcAft>
              <a:buFont typeface="Wingdings" panose="05000000000000000000" pitchFamily="2" charset="2"/>
              <a:buChar char="ü"/>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توجه به  ظاهر، سن و جنس  بیمار</a:t>
            </a:r>
          </a:p>
          <a:p>
            <a:pPr algn="just"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ج)از وجود منابع و امکانات کافی در اختیار مطمئن شوید.(آمبولانس اضافه یا عوامل امدادی)</a:t>
            </a:r>
            <a:endParaRPr lang="en-US" dirty="0">
              <a:latin typeface="Calibri" panose="020F0502020204030204" pitchFamily="34" charset="0"/>
              <a:ea typeface="Calibri" panose="020F0502020204030204" pitchFamily="34" charset="0"/>
              <a:cs typeface="B Nazanin" panose="00000400000000000000" pitchFamily="2" charset="-78"/>
            </a:endParaRPr>
          </a:p>
          <a:p>
            <a:pPr algn="r" rtl="1"/>
            <a:endParaRPr lang="en-US" sz="2000" dirty="0"/>
          </a:p>
        </p:txBody>
      </p:sp>
    </p:spTree>
    <p:extLst>
      <p:ext uri="{BB962C8B-B14F-4D97-AF65-F5344CB8AC3E}">
        <p14:creationId xmlns:p14="http://schemas.microsoft.com/office/powerpoint/2010/main" val="12946943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6270" y="153623"/>
            <a:ext cx="3645285" cy="827315"/>
          </a:xfrm>
        </p:spPr>
        <p:txBody>
          <a:bodyPr>
            <a:normAutofit fontScale="90000"/>
          </a:bodyPr>
          <a:lstStyle/>
          <a:p>
            <a:pPr algn="ctr"/>
            <a:r>
              <a:rPr lang="fa-IR" sz="32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r>
              <a:rPr lang="en-US" sz="32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32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Rectangle 2"/>
          <p:cNvSpPr/>
          <p:nvPr/>
        </p:nvSpPr>
        <p:spPr>
          <a:xfrm>
            <a:off x="13383611" y="1208137"/>
            <a:ext cx="184730" cy="400110"/>
          </a:xfrm>
          <a:prstGeom prst="rect">
            <a:avLst/>
          </a:prstGeom>
        </p:spPr>
        <p:txBody>
          <a:bodyPr wrap="none">
            <a:spAutoFit/>
          </a:bodyPr>
          <a:lstStyle/>
          <a:p>
            <a:pPr algn="r" rtl="1"/>
            <a:endParaRPr lang="en-US" sz="2000" dirty="0">
              <a:cs typeface="B Nazanin" panose="00000400000000000000" pitchFamily="2" charset="-78"/>
            </a:endParaRPr>
          </a:p>
        </p:txBody>
      </p:sp>
      <p:sp>
        <p:nvSpPr>
          <p:cNvPr id="4" name="Rectangle 3"/>
          <p:cNvSpPr/>
          <p:nvPr/>
        </p:nvSpPr>
        <p:spPr>
          <a:xfrm>
            <a:off x="2946998" y="1809420"/>
            <a:ext cx="8891100" cy="3157275"/>
          </a:xfrm>
          <a:prstGeom prst="rect">
            <a:avLst/>
          </a:prstGeom>
        </p:spPr>
        <p:txBody>
          <a:bodyPr wrap="square">
            <a:spAutoFit/>
          </a:bodyPr>
          <a:lstStyle/>
          <a:p>
            <a:pPr algn="r" rtl="1"/>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برای شروع ارزیابی اولیه  کودک بیمار، می توان از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راهکاری</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هایی</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نظیر مثلث ارزیابی اطفال (</a:t>
            </a:r>
            <a:r>
              <a:rPr lang="en-US" dirty="0">
                <a:solidFill>
                  <a:srgbClr val="000000"/>
                </a:solidFill>
                <a:latin typeface="Calibri" panose="020F0502020204030204" pitchFamily="34" charset="0"/>
                <a:ea typeface="Calibri" panose="020F0502020204030204" pitchFamily="34" charset="0"/>
                <a:cs typeface="B Nazanin" panose="00000400000000000000" pitchFamily="2" charset="-78"/>
              </a:rPr>
              <a:t>PAT</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استفاده کرد</a:t>
            </a: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r" rtl="1"/>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اضلاع</a:t>
            </a: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 سه گانه </a:t>
            </a:r>
            <a:r>
              <a:rPr lang="fa-IR"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مثلت</a:t>
            </a: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 ارزیابی کودک </a:t>
            </a:r>
            <a:endPar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1)ظاهر کودک </a:t>
            </a:r>
          </a:p>
          <a:p>
            <a:pPr algn="just"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2)عملکرد تنفسی</a:t>
            </a:r>
          </a:p>
          <a:p>
            <a:pPr algn="just"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3)گردش خون در پوست</a:t>
            </a:r>
            <a:endPar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dirty="0">
              <a:latin typeface="Calibri" panose="020F0502020204030204" pitchFamily="34" charset="0"/>
              <a:ea typeface="Calibri" panose="020F0502020204030204" pitchFamily="34" charset="0"/>
              <a:cs typeface="B Nazanin" panose="00000400000000000000" pitchFamily="2" charset="-78"/>
            </a:endParaRPr>
          </a:p>
          <a:p>
            <a:pPr algn="r" rtl="1"/>
            <a:endParaRPr lang="en-US" dirty="0">
              <a:cs typeface="B Nazanin" panose="00000400000000000000" pitchFamily="2" charset="-78"/>
            </a:endParaRPr>
          </a:p>
        </p:txBody>
      </p:sp>
      <p:pic>
        <p:nvPicPr>
          <p:cNvPr id="5" name="Picture 4" descr="۲۰۱۷۰۴۰۶_۱۷۵۷۰۱-1-1"/>
          <p:cNvPicPr/>
          <p:nvPr/>
        </p:nvPicPr>
        <p:blipFill>
          <a:blip r:embed="rId2">
            <a:extLst>
              <a:ext uri="{28A0092B-C50C-407E-A947-70E740481C1C}">
                <a14:useLocalDpi xmlns:a14="http://schemas.microsoft.com/office/drawing/2010/main" val="0"/>
              </a:ext>
            </a:extLst>
          </a:blip>
          <a:srcRect/>
          <a:stretch>
            <a:fillRect/>
          </a:stretch>
        </p:blipFill>
        <p:spPr bwMode="auto">
          <a:xfrm>
            <a:off x="465408" y="2935954"/>
            <a:ext cx="4059089" cy="3274842"/>
          </a:xfrm>
          <a:prstGeom prst="rect">
            <a:avLst/>
          </a:prstGeom>
          <a:noFill/>
          <a:ln>
            <a:noFill/>
          </a:ln>
        </p:spPr>
      </p:pic>
    </p:spTree>
    <p:extLst>
      <p:ext uri="{BB962C8B-B14F-4D97-AF65-F5344CB8AC3E}">
        <p14:creationId xmlns:p14="http://schemas.microsoft.com/office/powerpoint/2010/main" val="348241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4920" y="430512"/>
            <a:ext cx="2161023" cy="464623"/>
          </a:xfrm>
        </p:spPr>
        <p:txBody>
          <a:bodyPr>
            <a:normAutofit fontScale="90000"/>
          </a:bodyPr>
          <a:lstStyle/>
          <a:p>
            <a:pPr algn="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r>
              <a:rPr lang="en-US"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6" name="Rectangle 5"/>
          <p:cNvSpPr/>
          <p:nvPr/>
        </p:nvSpPr>
        <p:spPr>
          <a:xfrm>
            <a:off x="7558129" y="2137605"/>
            <a:ext cx="1316386" cy="410882"/>
          </a:xfrm>
          <a:prstGeom prst="rect">
            <a:avLst/>
          </a:prstGeom>
        </p:spPr>
        <p:txBody>
          <a:bodyPr wrap="none">
            <a:spAutoFit/>
          </a:bodyPr>
          <a:lstStyle/>
          <a:p>
            <a:pPr lvl="0" algn="just"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1)ظاهر کودک </a:t>
            </a:r>
          </a:p>
        </p:txBody>
      </p:sp>
      <p:sp>
        <p:nvSpPr>
          <p:cNvPr id="7" name="Rectangle 6"/>
          <p:cNvSpPr/>
          <p:nvPr/>
        </p:nvSpPr>
        <p:spPr>
          <a:xfrm>
            <a:off x="6949589" y="4027383"/>
            <a:ext cx="1830949" cy="446276"/>
          </a:xfrm>
          <a:prstGeom prst="rect">
            <a:avLst/>
          </a:prstGeom>
        </p:spPr>
        <p:txBody>
          <a:bodyPr wrap="none">
            <a:spAutoFit/>
          </a:bodyPr>
          <a:lstStyle/>
          <a:p>
            <a:pPr lvl="0"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2)عملکرد تنفسی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p:txBody>
      </p:sp>
      <p:sp>
        <p:nvSpPr>
          <p:cNvPr id="8" name="Rectangle 7"/>
          <p:cNvSpPr/>
          <p:nvPr/>
        </p:nvSpPr>
        <p:spPr>
          <a:xfrm>
            <a:off x="4597870" y="5866246"/>
            <a:ext cx="4155305" cy="893065"/>
          </a:xfrm>
          <a:prstGeom prst="rect">
            <a:avLst/>
          </a:prstGeom>
        </p:spPr>
        <p:txBody>
          <a:bodyPr wrap="none">
            <a:spAutoFit/>
          </a:bodyPr>
          <a:lstStyle/>
          <a:p>
            <a:pPr lvl="0" algn="r"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3)گردش خون در پوست(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زمان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پرشدگی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مویرگی)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lvl="0" algn="just"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9" name="Rectangle 8"/>
          <p:cNvSpPr/>
          <p:nvPr/>
        </p:nvSpPr>
        <p:spPr>
          <a:xfrm>
            <a:off x="9041364" y="3759987"/>
            <a:ext cx="794833" cy="584775"/>
          </a:xfrm>
          <a:prstGeom prst="rect">
            <a:avLst/>
          </a:prstGeom>
        </p:spPr>
        <p:txBody>
          <a:bodyPr wrap="none">
            <a:spAutoFit/>
          </a:bodyPr>
          <a:lstStyle/>
          <a:p>
            <a:r>
              <a:rPr lang="en-US" sz="3200" b="1" dirty="0">
                <a:solidFill>
                  <a:srgbClr val="000000"/>
                </a:solidFill>
                <a:latin typeface="Calibri" panose="020F0502020204030204" pitchFamily="34" charset="0"/>
                <a:ea typeface="Calibri" panose="020F0502020204030204" pitchFamily="34" charset="0"/>
                <a:cs typeface="B Nazanin" panose="00000400000000000000" pitchFamily="2" charset="-78"/>
              </a:rPr>
              <a:t>PAT</a:t>
            </a:r>
            <a:endParaRPr lang="en-US" sz="3200" b="1" dirty="0"/>
          </a:p>
        </p:txBody>
      </p:sp>
      <p:sp>
        <p:nvSpPr>
          <p:cNvPr id="11" name="Rectangle 10"/>
          <p:cNvSpPr/>
          <p:nvPr/>
        </p:nvSpPr>
        <p:spPr>
          <a:xfrm>
            <a:off x="1042818" y="1325432"/>
            <a:ext cx="6096000" cy="2198038"/>
          </a:xfrm>
          <a:prstGeom prst="rect">
            <a:avLst/>
          </a:prstGeom>
        </p:spPr>
        <p:txBody>
          <a:bodyPr>
            <a:spAutoFit/>
          </a:bodyPr>
          <a:lstStyle/>
          <a:p>
            <a:pPr marL="285750" lvl="0" indent="-285750" algn="just" rtl="1">
              <a:lnSpc>
                <a:spcPct val="115000"/>
              </a:lnSpc>
              <a:spcAft>
                <a:spcPts val="1000"/>
              </a:spcAft>
              <a:buFont typeface="Arial" panose="020B0604020202020204" pitchFamily="34" charset="0"/>
              <a:buChar char="•"/>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تونی عضلانی </a:t>
            </a:r>
            <a:endPar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Arial" panose="020B0604020202020204" pitchFamily="34" charset="0"/>
              <a:buChar char="•"/>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تعامل پذیری </a:t>
            </a:r>
            <a:endPar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Arial" panose="020B0604020202020204" pitchFamily="34" charset="0"/>
              <a:buChar char="•"/>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تسلی پذیری</a:t>
            </a:r>
            <a:endPar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Arial" panose="020B0604020202020204" pitchFamily="34" charset="0"/>
              <a:buChar char="•"/>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تماس چشمی </a:t>
            </a:r>
            <a:endPar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Arial" panose="020B0604020202020204" pitchFamily="34" charset="0"/>
              <a:buChar char="•"/>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صحبت کردن یا </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گریه</a:t>
            </a:r>
            <a:r>
              <a:rPr lang="en-US"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fa-IR" dirty="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
        <p:nvSpPr>
          <p:cNvPr id="13" name="Rectangle 12"/>
          <p:cNvSpPr/>
          <p:nvPr/>
        </p:nvSpPr>
        <p:spPr>
          <a:xfrm>
            <a:off x="254178" y="3166870"/>
            <a:ext cx="4689868" cy="2246769"/>
          </a:xfrm>
          <a:prstGeom prst="rect">
            <a:avLst/>
          </a:prstGeom>
        </p:spPr>
        <p:txBody>
          <a:bodyPr wrap="square">
            <a:spAutoFit/>
          </a:bodyPr>
          <a:lstStyle/>
          <a:p>
            <a:pPr marL="342900" lvl="0" indent="-342900" algn="just" rtl="1">
              <a:lnSpc>
                <a:spcPct val="115000"/>
              </a:lnSpc>
              <a:spcAft>
                <a:spcPts val="1000"/>
              </a:spcAft>
              <a:buFont typeface="Arial" panose="020B0604020202020204" pitchFamily="34" charset="0"/>
              <a:buChar char="•"/>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صدای غیر معمول راه هوایی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خس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خس</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Arial" panose="020B0604020202020204" pitchFamily="34" charset="0"/>
              <a:buChar char="•"/>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موقعیت قرارگیری غیر عادی(وضعیت سه پایه)</a:t>
            </a: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Arial" panose="020B0604020202020204" pitchFamily="34" charset="0"/>
              <a:buChar char="•"/>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جمع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شدگی</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(جمع شدن بافت های بین دنده ایی یا استفاده از ماهیچه های کمکی )</a:t>
            </a:r>
          </a:p>
          <a:p>
            <a:pPr marL="342900" lvl="0" indent="-342900" algn="just" rtl="1">
              <a:lnSpc>
                <a:spcPct val="115000"/>
              </a:lnSpc>
              <a:spcAft>
                <a:spcPts val="1000"/>
              </a:spcAft>
              <a:buFont typeface="Arial" panose="020B0604020202020204" pitchFamily="34" charset="0"/>
              <a:buChar char="•"/>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حرکات پره بینی</a:t>
            </a:r>
          </a:p>
        </p:txBody>
      </p:sp>
      <p:sp>
        <p:nvSpPr>
          <p:cNvPr id="15" name="Rectangle 14"/>
          <p:cNvSpPr/>
          <p:nvPr/>
        </p:nvSpPr>
        <p:spPr>
          <a:xfrm>
            <a:off x="1386734" y="5938713"/>
            <a:ext cx="3211136" cy="446276"/>
          </a:xfrm>
          <a:prstGeom prst="rect">
            <a:avLst/>
          </a:prstGeom>
        </p:spPr>
        <p:txBody>
          <a:bodyPr wrap="none">
            <a:spAutoFit/>
          </a:bodyPr>
          <a:lstStyle/>
          <a:p>
            <a:pPr marL="342900" lvl="0" indent="-342900" algn="r" rtl="1">
              <a:lnSpc>
                <a:spcPct val="115000"/>
              </a:lnSpc>
              <a:spcAft>
                <a:spcPts val="1000"/>
              </a:spcAft>
              <a:buFont typeface="Arial" panose="020B0604020202020204" pitchFamily="34" charset="0"/>
              <a:buChar char="•"/>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رنگ پوست کودک چگونه است</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p:txBody>
      </p:sp>
      <p:sp>
        <p:nvSpPr>
          <p:cNvPr id="22" name="Right Brace 21"/>
          <p:cNvSpPr/>
          <p:nvPr/>
        </p:nvSpPr>
        <p:spPr>
          <a:xfrm>
            <a:off x="7207212" y="1344388"/>
            <a:ext cx="368135" cy="1986701"/>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Right Brace 22"/>
          <p:cNvSpPr/>
          <p:nvPr/>
        </p:nvSpPr>
        <p:spPr>
          <a:xfrm>
            <a:off x="8780538" y="1686296"/>
            <a:ext cx="260826" cy="4732159"/>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4" name="Right Brace 23"/>
          <p:cNvSpPr/>
          <p:nvPr/>
        </p:nvSpPr>
        <p:spPr>
          <a:xfrm>
            <a:off x="4570507" y="5708430"/>
            <a:ext cx="143997" cy="906842"/>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5" name="Right Brace 24"/>
          <p:cNvSpPr/>
          <p:nvPr/>
        </p:nvSpPr>
        <p:spPr>
          <a:xfrm>
            <a:off x="4944046" y="3031097"/>
            <a:ext cx="197454" cy="2384103"/>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27" name="Straight Arrow Connector 26"/>
          <p:cNvCxnSpPr/>
          <p:nvPr/>
        </p:nvCxnSpPr>
        <p:spPr>
          <a:xfrm flipH="1" flipV="1">
            <a:off x="5358248" y="4237678"/>
            <a:ext cx="1627695" cy="2568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75993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1194" y="150419"/>
            <a:ext cx="2564629"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r>
              <a:rPr lang="en-US"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Rectangle 2"/>
          <p:cNvSpPr/>
          <p:nvPr/>
        </p:nvSpPr>
        <p:spPr>
          <a:xfrm>
            <a:off x="2196934" y="1316841"/>
            <a:ext cx="9512136" cy="5210657"/>
          </a:xfrm>
          <a:prstGeom prst="rect">
            <a:avLst/>
          </a:prstGeom>
        </p:spPr>
        <p:txBody>
          <a:bodyPr wrap="square">
            <a:spAutoFit/>
          </a:bodyPr>
          <a:lstStyle/>
          <a:p>
            <a:pPr algn="just" rtl="1">
              <a:lnSpc>
                <a:spcPct val="115000"/>
              </a:lnSpc>
              <a:spcAft>
                <a:spcPts val="1000"/>
              </a:spcAft>
            </a:pP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Airway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خارج سازی ترشحات و سایر مواد در راه هوایی :</a:t>
            </a:r>
          </a:p>
          <a:p>
            <a:pPr marL="457200" marR="0" lvl="0" indent="-457200" algn="just" rtl="1">
              <a:lnSpc>
                <a:spcPct val="115000"/>
              </a:lnSpc>
              <a:spcBef>
                <a:spcPts val="0"/>
              </a:spcBef>
              <a:spcAft>
                <a:spcPts val="1000"/>
              </a:spcAft>
              <a:buFont typeface="+mj-lt"/>
              <a:buAutoNum type="arabicPeriod"/>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در صورت وجود سایر موارد نظیر اجسام خارجی با </a:t>
            </a:r>
            <a:r>
              <a:rPr lang="fa-IR" sz="2000" u="sng" dirty="0">
                <a:solidFill>
                  <a:srgbClr val="000000"/>
                </a:solidFill>
                <a:latin typeface="Calibri" panose="020F0502020204030204" pitchFamily="34" charset="0"/>
                <a:ea typeface="Calibri" panose="020F0502020204030204" pitchFamily="34" charset="0"/>
                <a:cs typeface="B Nazanin" panose="00000400000000000000" pitchFamily="2" charset="-78"/>
              </a:rPr>
              <a:t>حرکت جارویی انگشت</a:t>
            </a:r>
          </a:p>
          <a:p>
            <a:pPr marL="457200" marR="0" lvl="0" indent="-457200" algn="just" rtl="1">
              <a:lnSpc>
                <a:spcPct val="115000"/>
              </a:lnSpc>
              <a:spcBef>
                <a:spcPts val="0"/>
              </a:spcBef>
              <a:spcAft>
                <a:spcPts val="1000"/>
              </a:spcAft>
              <a:buFont typeface="+mj-lt"/>
              <a:buAutoNum type="arabicPeriod"/>
            </a:pPr>
            <a:r>
              <a:rPr lang="fa-IR" sz="2000" dirty="0" err="1">
                <a:solidFill>
                  <a:srgbClr val="000000"/>
                </a:solidFill>
                <a:effectLst/>
                <a:latin typeface="Calibri" panose="020F0502020204030204" pitchFamily="34" charset="0"/>
                <a:ea typeface="Calibri" panose="020F0502020204030204" pitchFamily="34" charset="0"/>
                <a:cs typeface="B Nazanin" panose="00000400000000000000" pitchFamily="2" charset="-78"/>
              </a:rPr>
              <a:t>ساکشن</a:t>
            </a:r>
            <a:r>
              <a:rPr lang="fa-IR" sz="20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fa-IR" sz="24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تفاوت چندانی با بزرگسالان ندارد) </a:t>
            </a:r>
          </a:p>
          <a:p>
            <a:pPr marL="342900" marR="0" lvl="0" indent="-342900" algn="just" rtl="1">
              <a:lnSpc>
                <a:spcPct val="115000"/>
              </a:lnSpc>
              <a:spcBef>
                <a:spcPts val="0"/>
              </a:spcBef>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فشار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ساکشن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کمتر از 100 میلیمتر جیوه</a:t>
            </a:r>
          </a:p>
          <a:p>
            <a:pPr marL="342900" marR="0" lvl="0" indent="-342900" algn="just" rtl="1">
              <a:lnSpc>
                <a:spcPct val="115000"/>
              </a:lnSpc>
              <a:spcBef>
                <a:spcPts val="0"/>
              </a:spcBef>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به دلیل خطر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هیپوکسی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از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ساکشن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به مدت طولانی پرهیز کنید (کمتر از 10 ثانیه) </a:t>
            </a: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هرگز بدون دید و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کوکورانه</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Blind</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دهان بیمار را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ساکشن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نکنید </a:t>
            </a: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از تحریک عصب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واگ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خودداری کنید. (باعث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برادیکاردی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می شود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بطور منظم ضربان قلب کودک را حین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ساکشن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کنترل کنید.( اگر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برادیکاردی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ایجاد شد، فورا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ساکشن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را متوقف کنید و به بیمار </a:t>
            </a:r>
            <a:r>
              <a:rPr lang="fa-IR" sz="2000" u="sng" dirty="0">
                <a:solidFill>
                  <a:srgbClr val="000000"/>
                </a:solidFill>
                <a:latin typeface="Calibri" panose="020F0502020204030204" pitchFamily="34" charset="0"/>
                <a:ea typeface="Calibri" panose="020F0502020204030204" pitchFamily="34" charset="0"/>
                <a:cs typeface="B Nazanin" panose="00000400000000000000" pitchFamily="2" charset="-78"/>
              </a:rPr>
              <a:t>اکسیژن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بدهید. )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375849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9246" y="170213"/>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r>
              <a:rPr lang="en-US"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5" name="Rectangle 4"/>
          <p:cNvSpPr/>
          <p:nvPr/>
        </p:nvSpPr>
        <p:spPr>
          <a:xfrm>
            <a:off x="2262228" y="1382141"/>
            <a:ext cx="9603973" cy="5139869"/>
          </a:xfrm>
          <a:prstGeom prst="rect">
            <a:avLst/>
          </a:prstGeom>
        </p:spPr>
        <p:txBody>
          <a:bodyPr wrap="square">
            <a:spAutoFit/>
          </a:bodyPr>
          <a:lstStyle/>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عملکردهای حیاتی :</a:t>
            </a:r>
          </a:p>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الف)وضعیت پاسخ دهی به محرک (وضعیت هوشیاری) بیمار را تعیین کنید.(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مقیاس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کمای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گلاسگو</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اطفال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GCS</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ب)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ABCD</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بیمار را ارزیابی و حفظ کنید.</a:t>
            </a:r>
          </a:p>
          <a:p>
            <a:pPr algn="just" rtl="1">
              <a:lnSpc>
                <a:spcPct val="115000"/>
              </a:lnSpc>
              <a:spcAft>
                <a:spcPts val="1000"/>
              </a:spcAft>
            </a:pP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Airway</a:t>
            </a: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باز کردن راه هوایی با استفاده از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مانورهای</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دستی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jaw thrust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کودکان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ترومایی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marR="0" lvl="0" algn="just" rtl="1">
              <a:lnSpc>
                <a:spcPct val="115000"/>
              </a:lnSpc>
              <a:spcBef>
                <a:spcPts val="0"/>
              </a:spcBef>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در مورد کودکان کوچکتر، زیر شانه ها ابر یا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بگذارید تا اندازه بزرگ استخوان پس سری را جبران کند و ساختارهای راه هوایی را در یک امتداد نگه دارد</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7" name="Picture 6" descr="DSC03348"/>
          <p:cNvPicPr/>
          <p:nvPr/>
        </p:nvPicPr>
        <p:blipFill>
          <a:blip r:embed="rId2">
            <a:extLst>
              <a:ext uri="{28A0092B-C50C-407E-A947-70E740481C1C}">
                <a14:useLocalDpi xmlns:a14="http://schemas.microsoft.com/office/drawing/2010/main" val="0"/>
              </a:ext>
            </a:extLst>
          </a:blip>
          <a:srcRect/>
          <a:stretch>
            <a:fillRect/>
          </a:stretch>
        </p:blipFill>
        <p:spPr bwMode="auto">
          <a:xfrm>
            <a:off x="1056904" y="4424436"/>
            <a:ext cx="3803999" cy="1975485"/>
          </a:xfrm>
          <a:prstGeom prst="rect">
            <a:avLst/>
          </a:prstGeom>
          <a:noFill/>
          <a:ln>
            <a:noFill/>
          </a:ln>
        </p:spPr>
      </p:pic>
      <p:pic>
        <p:nvPicPr>
          <p:cNvPr id="8" name="Picture 7" descr="DSC03352"/>
          <p:cNvPicPr/>
          <p:nvPr/>
        </p:nvPicPr>
        <p:blipFill>
          <a:blip r:embed="rId3">
            <a:extLst>
              <a:ext uri="{28A0092B-C50C-407E-A947-70E740481C1C}">
                <a14:useLocalDpi xmlns:a14="http://schemas.microsoft.com/office/drawing/2010/main" val="0"/>
              </a:ext>
            </a:extLst>
          </a:blip>
          <a:srcRect/>
          <a:stretch>
            <a:fillRect/>
          </a:stretch>
        </p:blipFill>
        <p:spPr bwMode="auto">
          <a:xfrm>
            <a:off x="5251014" y="4424436"/>
            <a:ext cx="3626399" cy="1984375"/>
          </a:xfrm>
          <a:prstGeom prst="rect">
            <a:avLst/>
          </a:prstGeom>
          <a:noFill/>
          <a:ln>
            <a:noFill/>
          </a:ln>
        </p:spPr>
      </p:pic>
    </p:spTree>
    <p:extLst>
      <p:ext uri="{BB962C8B-B14F-4D97-AF65-F5344CB8AC3E}">
        <p14:creationId xmlns:p14="http://schemas.microsoft.com/office/powerpoint/2010/main" val="294730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872" y="241465"/>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r>
              <a:rPr lang="en-US"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Rectangle 2"/>
          <p:cNvSpPr/>
          <p:nvPr/>
        </p:nvSpPr>
        <p:spPr>
          <a:xfrm>
            <a:off x="5985163" y="1804390"/>
            <a:ext cx="5533468" cy="3339376"/>
          </a:xfrm>
          <a:prstGeom prst="rect">
            <a:avLst/>
          </a:prstGeom>
        </p:spPr>
        <p:txBody>
          <a:bodyPr wrap="square">
            <a:spAutoFit/>
          </a:bodyPr>
          <a:lstStyle/>
          <a:p>
            <a:pPr marR="0" lvl="0" algn="just" rtl="1">
              <a:lnSpc>
                <a:spcPct val="115000"/>
              </a:lnSpc>
              <a:spcBef>
                <a:spcPts val="0"/>
              </a:spcBef>
              <a:spcAft>
                <a:spcPts val="1000"/>
              </a:spcAft>
            </a:pP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Airway</a:t>
            </a:r>
          </a:p>
          <a:p>
            <a:pPr marR="0" lvl="0" algn="just" rtl="1">
              <a:lnSpc>
                <a:spcPct val="115000"/>
              </a:lnSpc>
              <a:spcBef>
                <a:spcPts val="0"/>
              </a:spcBef>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وسایل کمکی جهت حفظ و نگهداری راه هوایی :</a:t>
            </a: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راه هوایی دهانی- حلقی (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OPA</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راه هوایی بینی- حلقی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NPA</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لوله گذاری داخل تراشه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ETT</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ماسک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لارنژیال</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LMA</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p>
          <a:p>
            <a:pPr marR="0" lvl="0" algn="just" rtl="1">
              <a:lnSpc>
                <a:spcPct val="115000"/>
              </a:lnSpc>
              <a:spcBef>
                <a:spcPts val="0"/>
              </a:spcBef>
              <a:spcAft>
                <a:spcPts val="1000"/>
              </a:spcAft>
            </a:pP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اینتوباسیون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اندوتراکئال</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یا داخل تراشه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216623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115" y="205839"/>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r>
              <a:rPr lang="en-US"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cs typeface="B Titr" panose="00000700000000000000" pitchFamily="2" charset="-78"/>
            </a:endParaRPr>
          </a:p>
        </p:txBody>
      </p:sp>
      <p:sp>
        <p:nvSpPr>
          <p:cNvPr id="3" name="Rectangle 2"/>
          <p:cNvSpPr/>
          <p:nvPr/>
        </p:nvSpPr>
        <p:spPr>
          <a:xfrm>
            <a:off x="5446815" y="1651754"/>
            <a:ext cx="6096000" cy="3821559"/>
          </a:xfrm>
          <a:prstGeom prst="rect">
            <a:avLst/>
          </a:prstGeom>
        </p:spPr>
        <p:txBody>
          <a:bodyPr>
            <a:spAutoFit/>
          </a:bodyPr>
          <a:lstStyle/>
          <a:p>
            <a:pPr lvl="0" algn="just" rtl="1">
              <a:lnSpc>
                <a:spcPct val="115000"/>
              </a:lnSpc>
              <a:spcAft>
                <a:spcPts val="1000"/>
              </a:spcAft>
            </a:pP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Airway</a:t>
            </a:r>
          </a:p>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اندیکاسیون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اینتوباسیون</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اندوتراکئال</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در اطفال شامل موارد زیر است : </a:t>
            </a:r>
            <a:endParaRPr lang="en-US" sz="2000" b="1"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نیاز به تهویه مصنوعی طولانی مدت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حمایت تهویه ای ناکافی با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BVM</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ایست قلبی و تنفسی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کنترل راه هوایی در بیمارانی که سرفه یا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رفلکس</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عق زدن ندارند.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بعنوان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راهی برای تجویز دارو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دسترسی به راه هوایی جهت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ساکشن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65349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5932" y="414117"/>
            <a:ext cx="6096000" cy="1077218"/>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3200" b="1" i="0" u="none" strike="noStrike" kern="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Titr" panose="00000700000000000000" pitchFamily="2" charset="-78"/>
              </a:rPr>
              <a:t>روند رشد و تکامل اطفال </a:t>
            </a:r>
            <a:r>
              <a:rPr kumimoji="0" lang="en-US" sz="3200" b="1" i="0" u="none" strike="noStrike" kern="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Titr" panose="00000700000000000000" pitchFamily="2" charset="-78"/>
              </a:rPr>
              <a:t/>
            </a:r>
            <a:br>
              <a:rPr kumimoji="0" lang="en-US" sz="3200" b="1" i="0" u="none" strike="noStrike" kern="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Calibri" panose="020F0502020204030204" pitchFamily="34" charset="0"/>
                <a:ea typeface="Calibri" panose="020F0502020204030204" pitchFamily="34" charset="0"/>
                <a:cs typeface="B Titr" panose="00000700000000000000" pitchFamily="2" charset="-78"/>
              </a:rPr>
            </a:br>
            <a:endParaRPr kumimoji="0" lang="en-US" sz="3200" b="1" i="0" u="none" strike="noStrike" kern="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cs typeface="B Titr" panose="00000700000000000000" pitchFamily="2" charset="-78"/>
            </a:endParaRPr>
          </a:p>
        </p:txBody>
      </p:sp>
      <p:sp>
        <p:nvSpPr>
          <p:cNvPr id="3" name="Rectangle 2"/>
          <p:cNvSpPr/>
          <p:nvPr/>
        </p:nvSpPr>
        <p:spPr>
          <a:xfrm>
            <a:off x="1529320" y="2306942"/>
            <a:ext cx="10258425" cy="2872581"/>
          </a:xfrm>
          <a:prstGeom prst="rect">
            <a:avLst/>
          </a:prstGeom>
        </p:spPr>
        <p:txBody>
          <a:bodyPr wrap="square">
            <a:spAutoFit/>
          </a:bodyPr>
          <a:lstStyle/>
          <a:p>
            <a:pPr lvl="0" algn="just" defTabSz="914400" rtl="1" fontAlgn="base">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نوزادان یا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Neonates</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(پس از تولد تا ا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ماهگی</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 :</a:t>
            </a: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just" defTabSz="914400" rtl="1" fontAlgn="base">
              <a:lnSpc>
                <a:spcPct val="115000"/>
              </a:lnSpc>
              <a:spcAft>
                <a:spcPts val="1000"/>
              </a:spcAft>
            </a:pP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indent="-342900" algn="just" defTabSz="914400" rtl="1" fontAlgn="base">
              <a:lnSpc>
                <a:spcPct val="115000"/>
              </a:lnSpc>
              <a:spcAft>
                <a:spcPts val="1000"/>
              </a:spcAft>
              <a:buFontTx/>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از بدو تولد تا 28 روز بعد از آن را دوران نوزادی می نامند. </a:t>
            </a:r>
          </a:p>
          <a:p>
            <a:pPr lvl="0" indent="-342900" algn="just" defTabSz="914400" rtl="1" fontAlgn="base">
              <a:lnSpc>
                <a:spcPct val="115000"/>
              </a:lnSpc>
              <a:spcAft>
                <a:spcPts val="1000"/>
              </a:spcAft>
              <a:buFontTx/>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تکامل در مرحله نوزادی عمدتا به وسیله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رفلکس</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های نوزادی ارزیابی می شود. </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just" defTabSz="914400" rtl="1" fontAlgn="base">
              <a:lnSpc>
                <a:spcPct val="115000"/>
              </a:lnSpc>
              <a:spcAft>
                <a:spcPts val="1000"/>
              </a:spcAft>
            </a:pP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lvl="0" indent="-342900" defTabSz="914400" fontAlgn="base">
              <a:spcBef>
                <a:spcPct val="20000"/>
              </a:spcBef>
              <a:spcAft>
                <a:spcPct val="0"/>
              </a:spcAft>
              <a:buFontTx/>
              <a:buChar char="•"/>
            </a:pPr>
            <a:endParaRPr lang="en-US" sz="2000" dirty="0">
              <a:solidFill>
                <a:srgbClr val="000000"/>
              </a:solidFill>
              <a:latin typeface="Arial"/>
              <a:cs typeface="B Nazanin" panose="000004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39387" y="3869836"/>
            <a:ext cx="4066039" cy="2619375"/>
          </a:xfrm>
          <a:prstGeom prst="rect">
            <a:avLst/>
          </a:prstGeom>
          <a:noFill/>
        </p:spPr>
      </p:pic>
    </p:spTree>
    <p:extLst>
      <p:ext uri="{BB962C8B-B14F-4D97-AF65-F5344CB8AC3E}">
        <p14:creationId xmlns:p14="http://schemas.microsoft.com/office/powerpoint/2010/main" val="105227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1126" y="182089"/>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4" name="Rectangle 3"/>
          <p:cNvSpPr/>
          <p:nvPr/>
        </p:nvSpPr>
        <p:spPr>
          <a:xfrm>
            <a:off x="344384" y="1091871"/>
            <a:ext cx="11115745" cy="4529445"/>
          </a:xfrm>
          <a:prstGeom prst="rect">
            <a:avLst/>
          </a:prstGeom>
        </p:spPr>
        <p:txBody>
          <a:bodyPr wrap="square">
            <a:spAutoFit/>
          </a:bodyPr>
          <a:lstStyle/>
          <a:p>
            <a:pPr lvl="0" algn="just" rtl="1">
              <a:lnSpc>
                <a:spcPct val="115000"/>
              </a:lnSpc>
              <a:spcAft>
                <a:spcPts val="1000"/>
              </a:spcAft>
            </a:pP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Airway</a:t>
            </a:r>
            <a:endPar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نکات قابل توجه در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اینتوباسیون</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اطفال : </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باید به دقت و تحت مانیتورینگ انجام شود.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بدست آوردن یک صفحه دید از دهان، حلق و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گلوت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دشوارتر است.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اندازه نامناسب لوله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اندوتراکئال</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یا کارگذاری اشتباه آن به ویژه در بیماران</a:t>
            </a:r>
            <a:r>
              <a:rPr lang="fa-IR" sz="2000" u="sng" dirty="0">
                <a:solidFill>
                  <a:srgbClr val="000000"/>
                </a:solidFill>
                <a:latin typeface="Calibri" panose="020F0502020204030204" pitchFamily="34" charset="0"/>
                <a:ea typeface="Calibri" panose="020F0502020204030204" pitchFamily="34" charset="0"/>
                <a:cs typeface="B Nazanin" panose="00000400000000000000" pitchFamily="2" charset="-78"/>
              </a:rPr>
              <a:t> آپنه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ممکن است به سرعت باعث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هیپوکسی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مرگ شود.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هیچگاه لوله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اندوتراکئال</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را با فشار از ناحیه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کریکوئید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عبور ندهید زیرا ممکن است باعث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ادم</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حنجره شود.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استفاده از تیغه مستقیم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Miller</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کودکان کم سن نسبت به تیغه های منحنی یا خمیده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curve</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ارجح است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که هنگام استفاده باید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اپی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گلوت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توسط نوک تیغه از روی تراشه برداشته شود.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ممکن است مانور</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 BURP</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نیاز باشد تا با فشار بر روی تیروئید و جابجا کردن تارهای صوتی به راست و عقب بهتر دیده شوند. فشار بر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کریکوئید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نیاز نیست چون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مممکن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 همراه با سختی در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اینتوباسیون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BVM</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همراه باشد و می تواند انعطاف پذیری تراشه را مخدوش سازد.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119658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6171" y="-77329"/>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3" name="Rectangle 2"/>
          <p:cNvSpPr/>
          <p:nvPr/>
        </p:nvSpPr>
        <p:spPr>
          <a:xfrm>
            <a:off x="6921802" y="1252201"/>
            <a:ext cx="4492000" cy="3118803"/>
          </a:xfrm>
          <a:prstGeom prst="rect">
            <a:avLst/>
          </a:prstGeom>
        </p:spPr>
        <p:txBody>
          <a:bodyPr wrap="none">
            <a:spAutoFit/>
          </a:bodyPr>
          <a:lstStyle/>
          <a:p>
            <a:pPr algn="r" rtl="1"/>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Breathing </a:t>
            </a:r>
          </a:p>
          <a:p>
            <a:pPr marR="0" lvl="0" algn="just" rtl="1">
              <a:lnSpc>
                <a:spcPct val="115000"/>
              </a:lnSpc>
              <a:spcBef>
                <a:spcPts val="0"/>
              </a:spcBef>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مشاهده قفسه سینه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LOOK</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t>
            </a: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تعداد تنفس بیمار </a:t>
            </a: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عمق تنفس مصدوم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استفاده از عضلات فرعی</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تنفس</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سمع کردن قفسه سینه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Listen</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endParaRPr lang="en-US" sz="2000" dirty="0">
              <a:latin typeface="Calibri" panose="020F0502020204030204" pitchFamily="34" charset="0"/>
              <a:ea typeface="Calibri" panose="020F0502020204030204" pitchFamily="34" charset="0"/>
              <a:cs typeface="B Nazanin" panose="00000400000000000000" pitchFamily="2" charset="-78"/>
            </a:endParaRPr>
          </a:p>
          <a:p>
            <a:pPr algn="r" rtl="1"/>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476695440"/>
              </p:ext>
            </p:extLst>
          </p:nvPr>
        </p:nvGraphicFramePr>
        <p:xfrm>
          <a:off x="439387" y="240921"/>
          <a:ext cx="4879246" cy="3530263"/>
        </p:xfrm>
        <a:graphic>
          <a:graphicData uri="http://schemas.openxmlformats.org/drawingml/2006/table">
            <a:tbl>
              <a:tblPr rtl="1" firstRow="1" firstCol="1" bandRow="1">
                <a:tableStyleId>{5C22544A-7EE6-4342-B048-85BDC9FD1C3A}</a:tableStyleId>
              </a:tblPr>
              <a:tblGrid>
                <a:gridCol w="2439066">
                  <a:extLst>
                    <a:ext uri="{9D8B030D-6E8A-4147-A177-3AD203B41FA5}">
                      <a16:colId xmlns:a16="http://schemas.microsoft.com/office/drawing/2014/main" xmlns="" val="20000"/>
                    </a:ext>
                  </a:extLst>
                </a:gridCol>
                <a:gridCol w="2440180">
                  <a:extLst>
                    <a:ext uri="{9D8B030D-6E8A-4147-A177-3AD203B41FA5}">
                      <a16:colId xmlns:a16="http://schemas.microsoft.com/office/drawing/2014/main" xmlns="" val="20001"/>
                    </a:ext>
                  </a:extLst>
                </a:gridCol>
              </a:tblGrid>
              <a:tr h="771715">
                <a:tc>
                  <a:txBody>
                    <a:bodyPr/>
                    <a:lstStyle/>
                    <a:p>
                      <a:pPr marL="0" marR="0" algn="ctr" rtl="1">
                        <a:lnSpc>
                          <a:spcPct val="200000"/>
                        </a:lnSpc>
                        <a:spcBef>
                          <a:spcPts val="0"/>
                        </a:spcBef>
                        <a:spcAft>
                          <a:spcPts val="1000"/>
                        </a:spcAft>
                      </a:pPr>
                      <a:r>
                        <a:rPr lang="fa-IR" sz="1100" b="1" dirty="0">
                          <a:effectLst/>
                          <a:cs typeface="B Nazanin" panose="00000400000000000000" pitchFamily="2" charset="-78"/>
                        </a:rPr>
                        <a:t>گروه سنی </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200000"/>
                        </a:lnSpc>
                        <a:spcBef>
                          <a:spcPts val="0"/>
                        </a:spcBef>
                        <a:spcAft>
                          <a:spcPts val="1000"/>
                        </a:spcAft>
                      </a:pPr>
                      <a:r>
                        <a:rPr lang="fa-IR" sz="1100" b="1">
                          <a:effectLst/>
                          <a:cs typeface="B Nazanin" panose="00000400000000000000" pitchFamily="2" charset="-78"/>
                        </a:rPr>
                        <a:t>سرعت تنفس در دقیقه</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0"/>
                  </a:ext>
                </a:extLst>
              </a:tr>
              <a:tr h="459758">
                <a:tc>
                  <a:txBody>
                    <a:bodyPr/>
                    <a:lstStyle/>
                    <a:p>
                      <a:pPr marL="0" marR="0" algn="ctr" rtl="1">
                        <a:lnSpc>
                          <a:spcPct val="200000"/>
                        </a:lnSpc>
                        <a:spcBef>
                          <a:spcPts val="0"/>
                        </a:spcBef>
                        <a:spcAft>
                          <a:spcPts val="1000"/>
                        </a:spcAft>
                      </a:pPr>
                      <a:r>
                        <a:rPr lang="fa-IR" sz="1100" b="1">
                          <a:effectLst/>
                          <a:cs typeface="B Nazanin" panose="00000400000000000000" pitchFamily="2" charset="-78"/>
                        </a:rPr>
                        <a:t>نوزاد تازه متولد شده </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200000"/>
                        </a:lnSpc>
                        <a:spcBef>
                          <a:spcPts val="0"/>
                        </a:spcBef>
                        <a:spcAft>
                          <a:spcPts val="1000"/>
                        </a:spcAft>
                      </a:pPr>
                      <a:r>
                        <a:rPr lang="fa-IR" sz="1100" b="1">
                          <a:effectLst/>
                          <a:cs typeface="B Nazanin" panose="00000400000000000000" pitchFamily="2" charset="-78"/>
                        </a:rPr>
                        <a:t>30 تا 60 تنفس </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1"/>
                  </a:ext>
                </a:extLst>
              </a:tr>
              <a:tr h="459758">
                <a:tc>
                  <a:txBody>
                    <a:bodyPr/>
                    <a:lstStyle/>
                    <a:p>
                      <a:pPr marL="0" marR="0" algn="ctr" rtl="1">
                        <a:lnSpc>
                          <a:spcPct val="200000"/>
                        </a:lnSpc>
                        <a:spcBef>
                          <a:spcPts val="0"/>
                        </a:spcBef>
                        <a:spcAft>
                          <a:spcPts val="1000"/>
                        </a:spcAft>
                      </a:pPr>
                      <a:r>
                        <a:rPr lang="fa-IR" sz="1100" b="1">
                          <a:effectLst/>
                          <a:cs typeface="B Nazanin" panose="00000400000000000000" pitchFamily="2" charset="-78"/>
                        </a:rPr>
                        <a:t>نوزاد </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200000"/>
                        </a:lnSpc>
                        <a:spcBef>
                          <a:spcPts val="0"/>
                        </a:spcBef>
                        <a:spcAft>
                          <a:spcPts val="1000"/>
                        </a:spcAft>
                      </a:pPr>
                      <a:r>
                        <a:rPr lang="fa-IR" sz="1100" b="1" dirty="0">
                          <a:effectLst/>
                          <a:cs typeface="B Nazanin" panose="00000400000000000000" pitchFamily="2" charset="-78"/>
                        </a:rPr>
                        <a:t>25 تا 40 تنفس</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2"/>
                  </a:ext>
                </a:extLst>
              </a:tr>
              <a:tr h="459758">
                <a:tc>
                  <a:txBody>
                    <a:bodyPr/>
                    <a:lstStyle/>
                    <a:p>
                      <a:pPr marL="0" marR="0" algn="ctr" rtl="1">
                        <a:lnSpc>
                          <a:spcPct val="200000"/>
                        </a:lnSpc>
                        <a:spcBef>
                          <a:spcPts val="0"/>
                        </a:spcBef>
                        <a:spcAft>
                          <a:spcPts val="1000"/>
                        </a:spcAft>
                      </a:pPr>
                      <a:r>
                        <a:rPr lang="fa-IR" sz="1100" b="1" dirty="0">
                          <a:effectLst/>
                          <a:cs typeface="B Nazanin" panose="00000400000000000000" pitchFamily="2" charset="-78"/>
                        </a:rPr>
                        <a:t>نوپا</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200000"/>
                        </a:lnSpc>
                        <a:spcBef>
                          <a:spcPts val="0"/>
                        </a:spcBef>
                        <a:spcAft>
                          <a:spcPts val="1000"/>
                        </a:spcAft>
                      </a:pPr>
                      <a:r>
                        <a:rPr lang="fa-IR" sz="1100" b="1" dirty="0">
                          <a:effectLst/>
                          <a:cs typeface="B Nazanin" panose="00000400000000000000" pitchFamily="2" charset="-78"/>
                        </a:rPr>
                        <a:t>24 تا 30 تنفس</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3"/>
                  </a:ext>
                </a:extLst>
              </a:tr>
              <a:tr h="459758">
                <a:tc>
                  <a:txBody>
                    <a:bodyPr/>
                    <a:lstStyle/>
                    <a:p>
                      <a:pPr marL="0" marR="0" algn="ctr" rtl="1">
                        <a:lnSpc>
                          <a:spcPct val="200000"/>
                        </a:lnSpc>
                        <a:spcBef>
                          <a:spcPts val="0"/>
                        </a:spcBef>
                        <a:spcAft>
                          <a:spcPts val="1000"/>
                        </a:spcAft>
                      </a:pPr>
                      <a:r>
                        <a:rPr lang="fa-IR" sz="1100" b="1">
                          <a:effectLst/>
                          <a:cs typeface="B Nazanin" panose="00000400000000000000" pitchFamily="2" charset="-78"/>
                        </a:rPr>
                        <a:t>پیش دبستانی</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200000"/>
                        </a:lnSpc>
                        <a:spcBef>
                          <a:spcPts val="0"/>
                        </a:spcBef>
                        <a:spcAft>
                          <a:spcPts val="1000"/>
                        </a:spcAft>
                      </a:pPr>
                      <a:r>
                        <a:rPr lang="fa-IR" sz="1100" b="1" dirty="0">
                          <a:effectLst/>
                          <a:cs typeface="B Nazanin" panose="00000400000000000000" pitchFamily="2" charset="-78"/>
                        </a:rPr>
                        <a:t>22 تا 34 تنفس</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4"/>
                  </a:ext>
                </a:extLst>
              </a:tr>
              <a:tr h="459758">
                <a:tc>
                  <a:txBody>
                    <a:bodyPr/>
                    <a:lstStyle/>
                    <a:p>
                      <a:pPr marL="0" marR="0" algn="ctr" rtl="1">
                        <a:lnSpc>
                          <a:spcPct val="200000"/>
                        </a:lnSpc>
                        <a:spcBef>
                          <a:spcPts val="0"/>
                        </a:spcBef>
                        <a:spcAft>
                          <a:spcPts val="1000"/>
                        </a:spcAft>
                      </a:pPr>
                      <a:r>
                        <a:rPr lang="fa-IR" sz="1100" b="1">
                          <a:effectLst/>
                          <a:cs typeface="B Nazanin" panose="00000400000000000000" pitchFamily="2" charset="-78"/>
                        </a:rPr>
                        <a:t>سن مدرسه </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200000"/>
                        </a:lnSpc>
                        <a:spcBef>
                          <a:spcPts val="0"/>
                        </a:spcBef>
                        <a:spcAft>
                          <a:spcPts val="1000"/>
                        </a:spcAft>
                      </a:pPr>
                      <a:r>
                        <a:rPr lang="fa-IR" sz="1100" b="1">
                          <a:effectLst/>
                          <a:cs typeface="B Nazanin" panose="00000400000000000000" pitchFamily="2" charset="-78"/>
                        </a:rPr>
                        <a:t>18 تا 30 تنفس</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5"/>
                  </a:ext>
                </a:extLst>
              </a:tr>
              <a:tr h="459758">
                <a:tc>
                  <a:txBody>
                    <a:bodyPr/>
                    <a:lstStyle/>
                    <a:p>
                      <a:pPr marL="0" marR="0" algn="ctr" rtl="1">
                        <a:lnSpc>
                          <a:spcPct val="200000"/>
                        </a:lnSpc>
                        <a:spcBef>
                          <a:spcPts val="0"/>
                        </a:spcBef>
                        <a:spcAft>
                          <a:spcPts val="1000"/>
                        </a:spcAft>
                      </a:pPr>
                      <a:r>
                        <a:rPr lang="fa-IR" sz="1100" b="1">
                          <a:effectLst/>
                          <a:cs typeface="B Nazanin" panose="00000400000000000000" pitchFamily="2" charset="-78"/>
                        </a:rPr>
                        <a:t>نوجوان</a:t>
                      </a:r>
                      <a:endParaRPr lang="en-US" sz="1100" b="1">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tc>
                  <a:txBody>
                    <a:bodyPr/>
                    <a:lstStyle/>
                    <a:p>
                      <a:pPr marL="0" marR="0" algn="ctr" rtl="1">
                        <a:lnSpc>
                          <a:spcPct val="200000"/>
                        </a:lnSpc>
                        <a:spcBef>
                          <a:spcPts val="0"/>
                        </a:spcBef>
                        <a:spcAft>
                          <a:spcPts val="1000"/>
                        </a:spcAft>
                      </a:pPr>
                      <a:r>
                        <a:rPr lang="fa-IR" sz="1100" b="1" dirty="0">
                          <a:effectLst/>
                          <a:cs typeface="B Nazanin" panose="00000400000000000000" pitchFamily="2" charset="-78"/>
                        </a:rPr>
                        <a:t>12 تا 20 تنفس</a:t>
                      </a:r>
                      <a:endParaRPr lang="en-US" sz="11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tc>
                <a:extLst>
                  <a:ext uri="{0D108BD9-81ED-4DB2-BD59-A6C34878D82A}">
                    <a16:rowId xmlns:a16="http://schemas.microsoft.com/office/drawing/2014/main" xmlns="" val="10006"/>
                  </a:ext>
                </a:extLst>
              </a:tr>
            </a:tbl>
          </a:graphicData>
        </a:graphic>
      </p:graphicFrame>
      <p:sp>
        <p:nvSpPr>
          <p:cNvPr id="5" name="Rectangle 4"/>
          <p:cNvSpPr/>
          <p:nvPr/>
        </p:nvSpPr>
        <p:spPr>
          <a:xfrm>
            <a:off x="1710047" y="4659449"/>
            <a:ext cx="10058399" cy="1578894"/>
          </a:xfrm>
          <a:prstGeom prst="rect">
            <a:avLst/>
          </a:prstGeom>
        </p:spPr>
        <p:txBody>
          <a:bodyPr wrap="square">
            <a:spAutoFit/>
          </a:bodyPr>
          <a:lstStyle/>
          <a:p>
            <a:pPr marL="457200" indent="-457200" algn="just" rtl="1">
              <a:lnSpc>
                <a:spcPct val="115000"/>
              </a:lnSpc>
              <a:spcAft>
                <a:spcPts val="1000"/>
              </a:spcAft>
              <a:buFont typeface="Wingdings" panose="05000000000000000000" pitchFamily="2" charset="2"/>
              <a:buChar char="v"/>
            </a:pPr>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نکته : </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افزایش تعداد تنفس (تاکی پنه) معمولا اولین تظاهر </a:t>
            </a:r>
            <a:r>
              <a:rPr lang="fa-IR" sz="2800" u="sng" dirty="0" err="1">
                <a:solidFill>
                  <a:srgbClr val="000000"/>
                </a:solidFill>
                <a:latin typeface="Calibri" panose="020F0502020204030204" pitchFamily="34" charset="0"/>
                <a:ea typeface="Calibri" panose="020F0502020204030204" pitchFamily="34" charset="0"/>
                <a:cs typeface="B Nazanin" panose="00000400000000000000" pitchFamily="2" charset="-78"/>
              </a:rPr>
              <a:t>دیسترس</a:t>
            </a:r>
            <a:r>
              <a:rPr lang="fa-IR" sz="2800" u="sng" dirty="0">
                <a:solidFill>
                  <a:srgbClr val="000000"/>
                </a:solidFill>
                <a:latin typeface="Calibri" panose="020F0502020204030204" pitchFamily="34" charset="0"/>
                <a:ea typeface="Calibri" panose="020F0502020204030204" pitchFamily="34" charset="0"/>
                <a:cs typeface="B Nazanin" panose="00000400000000000000" pitchFamily="2" charset="-78"/>
              </a:rPr>
              <a:t> تنفسی </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در شیرخواران است. و آهسته بودن سرعت تنفس در یک شیرخوار یا کودک با بیماری حاد نشانه ای شوم است. </a:t>
            </a:r>
            <a:endParaRPr lang="en-US" sz="28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5215776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002" y="122712"/>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3" name="Rectangle 2"/>
          <p:cNvSpPr/>
          <p:nvPr/>
        </p:nvSpPr>
        <p:spPr>
          <a:xfrm>
            <a:off x="2497684" y="1443512"/>
            <a:ext cx="9203377" cy="5622052"/>
          </a:xfrm>
          <a:prstGeom prst="rect">
            <a:avLst/>
          </a:prstGeom>
        </p:spPr>
        <p:txBody>
          <a:bodyPr wrap="square">
            <a:spAutoFit/>
          </a:bodyPr>
          <a:lstStyle/>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به طور کلی، نشانه ها و علائم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دیسترس</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تنفسی در اطفال شامل موارد زیر است:</a:t>
            </a: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صداهای غیر طبیعی مانند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استریدور</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خرخر کردن،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ویزینگ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خروسک، خشونت صدا، خرناس، سرفه کردن و بریده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بریده</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نفس کشیدن</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تعداد تنفس بالا / پایین</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کندی/ تندی ضربان قلب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کاهش جریان هوا</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سطح اشباع اکسیژن خون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کمتراز</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95 درصد</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حالت قرارگیری شبیه سه پایه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anose="05050102010706020507" pitchFamily="18" charset="2"/>
              <a:buChar char=""/>
            </a:pP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توکشیدن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عضلات بین دنده ای بین دنده ای و فوق جناغی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استفاده از عضلات گردنی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p:cNvSpPr/>
          <p:nvPr/>
        </p:nvSpPr>
        <p:spPr>
          <a:xfrm>
            <a:off x="-682657" y="3022920"/>
            <a:ext cx="6096000" cy="2375009"/>
          </a:xfrm>
          <a:prstGeom prst="rect">
            <a:avLst/>
          </a:prstGeom>
        </p:spPr>
        <p:txBody>
          <a:bodyPr>
            <a:spAutoFit/>
          </a:bodyPr>
          <a:lstStyle/>
          <a:p>
            <a:pPr marL="342900" lvl="0" indent="-342900" algn="just" rtl="1">
              <a:lnSpc>
                <a:spcPct val="115000"/>
              </a:lnSpc>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لرزش پره های بینی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حرکات تند و سریع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کبودی یا رنگ پریدگی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خستگی و رخوت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تنفس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الانگی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011" y="163969"/>
            <a:ext cx="3713111" cy="1579408"/>
          </a:xfrm>
          <a:prstGeom prst="rect">
            <a:avLst/>
          </a:prstGeom>
        </p:spPr>
      </p:pic>
    </p:spTree>
    <p:extLst>
      <p:ext uri="{BB962C8B-B14F-4D97-AF65-F5344CB8AC3E}">
        <p14:creationId xmlns:p14="http://schemas.microsoft.com/office/powerpoint/2010/main" val="3574671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431" y="0"/>
            <a:ext cx="8596668" cy="1320800"/>
          </a:xfrm>
        </p:spPr>
        <p:txBody>
          <a:bodyPr/>
          <a:lstStyle/>
          <a:p>
            <a:pPr algn="r"/>
            <a:r>
              <a:rPr lang="fa-IR" sz="28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sz="2800" dirty="0">
              <a:cs typeface="B Titr" panose="00000700000000000000" pitchFamily="2" charset="-78"/>
            </a:endParaRPr>
          </a:p>
        </p:txBody>
      </p:sp>
      <p:pic>
        <p:nvPicPr>
          <p:cNvPr id="3" name="AAEFSDD0.jpg" descr="AAEFSDD0.jpg"/>
          <p:cNvPicPr/>
          <p:nvPr/>
        </p:nvPicPr>
        <p:blipFill>
          <a:blip r:embed="rId2" cstate="print">
            <a:extLst>
              <a:ext uri="{28A0092B-C50C-407E-A947-70E740481C1C}">
                <a14:useLocalDpi xmlns:a14="http://schemas.microsoft.com/office/drawing/2010/main" val="0"/>
              </a:ext>
            </a:extLst>
          </a:blip>
          <a:srcRect l="-43640" r="-43640"/>
          <a:stretch>
            <a:fillRect/>
          </a:stretch>
        </p:blipFill>
        <p:spPr bwMode="auto">
          <a:xfrm>
            <a:off x="653143" y="482930"/>
            <a:ext cx="9104352" cy="4975761"/>
          </a:xfrm>
          <a:prstGeom prst="rect">
            <a:avLst/>
          </a:prstGeom>
          <a:noFill/>
          <a:ln>
            <a:noFill/>
          </a:ln>
        </p:spPr>
      </p:pic>
      <p:sp>
        <p:nvSpPr>
          <p:cNvPr id="5" name="Rectangle 4"/>
          <p:cNvSpPr/>
          <p:nvPr/>
        </p:nvSpPr>
        <p:spPr>
          <a:xfrm>
            <a:off x="3120408" y="5594775"/>
            <a:ext cx="5407249" cy="523220"/>
          </a:xfrm>
          <a:prstGeom prst="rect">
            <a:avLst/>
          </a:prstGeom>
        </p:spPr>
        <p:txBody>
          <a:bodyPr wrap="none">
            <a:spAutoFit/>
          </a:bodyPr>
          <a:lstStyle/>
          <a:p>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نشانه ها و علائم </a:t>
            </a:r>
            <a:r>
              <a:rPr lang="fa-IR" sz="28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دیسترس</a:t>
            </a:r>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 تنفسی در اطفال</a:t>
            </a:r>
            <a:endParaRPr lang="en-US" sz="2800" dirty="0"/>
          </a:p>
        </p:txBody>
      </p:sp>
    </p:spTree>
    <p:extLst>
      <p:ext uri="{BB962C8B-B14F-4D97-AF65-F5344CB8AC3E}">
        <p14:creationId xmlns:p14="http://schemas.microsoft.com/office/powerpoint/2010/main" val="124464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997" y="205839"/>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3" name="Rectangle 2"/>
          <p:cNvSpPr/>
          <p:nvPr/>
        </p:nvSpPr>
        <p:spPr>
          <a:xfrm>
            <a:off x="1959109" y="1526639"/>
            <a:ext cx="9500714" cy="4500719"/>
          </a:xfrm>
          <a:prstGeom prst="rect">
            <a:avLst/>
          </a:prstGeom>
        </p:spPr>
        <p:txBody>
          <a:bodyPr wrap="square">
            <a:spAutoFit/>
          </a:bodyPr>
          <a:lstStyle/>
          <a:p>
            <a:pPr lvl="0" algn="r" rtl="1"/>
            <a:r>
              <a:rPr lang="en-US"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Breathing </a:t>
            </a:r>
          </a:p>
          <a:p>
            <a:pPr marR="0" lvl="0" algn="just" rtl="1">
              <a:lnSpc>
                <a:spcPct val="115000"/>
              </a:lnSpc>
              <a:spcBef>
                <a:spcPts val="0"/>
              </a:spcBef>
              <a:spcAft>
                <a:spcPts val="1000"/>
              </a:spcAft>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تجویز اکسیژن کمکی و اضافی </a:t>
            </a:r>
            <a:endParaRPr lang="en-US" sz="24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روش های اکسیژن رسانی عبارتند از : </a:t>
            </a: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روش دمیدن اکسیژن </a:t>
            </a: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استفاده از ماسک ساده و یکطرفه یا ذخیره دار (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non rebreather mask</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15000"/>
              </a:lnSpc>
              <a:spcAft>
                <a:spcPts val="1000"/>
              </a:spcAft>
              <a:buFont typeface="Wingdings" panose="05000000000000000000" pitchFamily="2" charset="2"/>
              <a:buChar char="v"/>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صورتیکه با استفاده از اکسیژن رسانی به وسیله ماسک، بهبودی پیدا نکرد باید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ونتیلاسیون</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با استفاده از  تهویه کمکی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BMV</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با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آمبوبگ</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ماسک انجام شود. در صورت امکان بیمار را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اینتوبه</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کنید.</a:t>
            </a:r>
            <a:endParaRPr lang="en-US" sz="2400" dirty="0">
              <a:latin typeface="Calibri" panose="020F0502020204030204" pitchFamily="34" charset="0"/>
              <a:ea typeface="Calibri" panose="020F0502020204030204" pitchFamily="34" charset="0"/>
              <a:cs typeface="B Nazanin" panose="00000400000000000000" pitchFamily="2" charset="-78"/>
            </a:endParaRPr>
          </a:p>
        </p:txBody>
      </p:sp>
      <p:pic>
        <p:nvPicPr>
          <p:cNvPr id="4" name="AAJSXZE0.jpg" descr="AAJSXZE0.jpg"/>
          <p:cNvPicPr/>
          <p:nvPr/>
        </p:nvPicPr>
        <p:blipFill>
          <a:blip r:embed="rId2" cstate="print">
            <a:extLst>
              <a:ext uri="{28A0092B-C50C-407E-A947-70E740481C1C}">
                <a14:useLocalDpi xmlns:a14="http://schemas.microsoft.com/office/drawing/2010/main" val="0"/>
              </a:ext>
            </a:extLst>
          </a:blip>
          <a:srcRect l="-10449" r="-10449"/>
          <a:stretch>
            <a:fillRect/>
          </a:stretch>
        </p:blipFill>
        <p:spPr bwMode="auto">
          <a:xfrm>
            <a:off x="386727" y="390219"/>
            <a:ext cx="3959641" cy="2389784"/>
          </a:xfrm>
          <a:prstGeom prst="rect">
            <a:avLst/>
          </a:prstGeom>
          <a:noFill/>
          <a:ln>
            <a:noFill/>
          </a:ln>
        </p:spPr>
      </p:pic>
    </p:spTree>
    <p:extLst>
      <p:ext uri="{BB962C8B-B14F-4D97-AF65-F5344CB8AC3E}">
        <p14:creationId xmlns:p14="http://schemas.microsoft.com/office/powerpoint/2010/main" val="235352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002" y="134587"/>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3" name="Rectangle 2"/>
          <p:cNvSpPr/>
          <p:nvPr/>
        </p:nvSpPr>
        <p:spPr>
          <a:xfrm>
            <a:off x="463138" y="791022"/>
            <a:ext cx="11119585" cy="4129336"/>
          </a:xfrm>
          <a:prstGeom prst="rect">
            <a:avLst/>
          </a:prstGeom>
        </p:spPr>
        <p:txBody>
          <a:bodyPr wrap="square">
            <a:spAutoFit/>
          </a:bodyPr>
          <a:lstStyle/>
          <a:p>
            <a:pPr lvl="0" algn="r" rtl="1"/>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Breathing </a:t>
            </a:r>
          </a:p>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تهویه اطفال</a:t>
            </a: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در تهویه یا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ونتیلاسیون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نوزادان تازه متولد شده از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آمبوبگ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تا حجم 250 سی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استفاده می شود </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نوزادان از دستگاه ماسک دریچه دار با حجم 250 تا 500 سی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استفاده کنید </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در اطفال بزرگتر همانند بزرگسالان از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آمبوبگ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با حجم 500 تا 1000 سی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استفاده کنید. </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به طور کلی تهویه یا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ونتیلاسیون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اطفال باید به آرامی انجام شود</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تا از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باروتروما</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دیستانسیون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معده و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رگوژیتاسیون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جلوگیری شود.</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313233554"/>
              </p:ext>
            </p:extLst>
          </p:nvPr>
        </p:nvGraphicFramePr>
        <p:xfrm>
          <a:off x="2755076" y="3604240"/>
          <a:ext cx="7212604" cy="3006443"/>
        </p:xfrm>
        <a:graphic>
          <a:graphicData uri="http://schemas.openxmlformats.org/drawingml/2006/table">
            <a:tbl>
              <a:tblPr rtl="1" firstRow="1" firstCol="1" bandRow="1"/>
              <a:tblGrid>
                <a:gridCol w="2403653">
                  <a:extLst>
                    <a:ext uri="{9D8B030D-6E8A-4147-A177-3AD203B41FA5}">
                      <a16:colId xmlns:a16="http://schemas.microsoft.com/office/drawing/2014/main" xmlns="" val="20000"/>
                    </a:ext>
                  </a:extLst>
                </a:gridCol>
                <a:gridCol w="1663432">
                  <a:extLst>
                    <a:ext uri="{9D8B030D-6E8A-4147-A177-3AD203B41FA5}">
                      <a16:colId xmlns:a16="http://schemas.microsoft.com/office/drawing/2014/main" xmlns="" val="20001"/>
                    </a:ext>
                  </a:extLst>
                </a:gridCol>
                <a:gridCol w="3145519">
                  <a:extLst>
                    <a:ext uri="{9D8B030D-6E8A-4147-A177-3AD203B41FA5}">
                      <a16:colId xmlns:a16="http://schemas.microsoft.com/office/drawing/2014/main" xmlns="" val="20002"/>
                    </a:ext>
                  </a:extLst>
                </a:gridCol>
              </a:tblGrid>
              <a:tr h="291653">
                <a:tc>
                  <a:txBody>
                    <a:bodyPr/>
                    <a:lstStyle/>
                    <a:p>
                      <a:pPr marL="0" marR="0" algn="just" rtl="1">
                        <a:lnSpc>
                          <a:spcPct val="150000"/>
                        </a:lnSpc>
                        <a:spcBef>
                          <a:spcPts val="0"/>
                        </a:spcBef>
                        <a:spcAft>
                          <a:spcPts val="1000"/>
                        </a:spcAft>
                      </a:pP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سن</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50000"/>
                        </a:lnSpc>
                        <a:spcBef>
                          <a:spcPts val="0"/>
                        </a:spcBef>
                        <a:spcAft>
                          <a:spcPts val="1000"/>
                        </a:spcAft>
                      </a:pP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تهویه در دقیقه </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50000"/>
                        </a:lnSpc>
                        <a:spcBef>
                          <a:spcPts val="0"/>
                        </a:spcBef>
                        <a:spcAft>
                          <a:spcPts val="1000"/>
                        </a:spcAft>
                      </a:pP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حجم نسبی در هر تنفس</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09819">
                <a:tc>
                  <a:txBody>
                    <a:bodyPr/>
                    <a:lstStyle/>
                    <a:p>
                      <a:pPr marL="0" marR="0" algn="just" rtl="1">
                        <a:lnSpc>
                          <a:spcPct val="150000"/>
                        </a:lnSpc>
                        <a:spcBef>
                          <a:spcPts val="0"/>
                        </a:spcBef>
                        <a:spcAft>
                          <a:spcPts val="1000"/>
                        </a:spcAft>
                      </a:pP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نوزاد تازه متولد شده </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50000"/>
                        </a:lnSpc>
                        <a:spcBef>
                          <a:spcPts val="0"/>
                        </a:spcBef>
                        <a:spcAft>
                          <a:spcPts val="1000"/>
                        </a:spcAft>
                      </a:pP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30     </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50000"/>
                        </a:lnSpc>
                        <a:spcBef>
                          <a:spcPts val="0"/>
                        </a:spcBef>
                        <a:spcAft>
                          <a:spcPts val="1000"/>
                        </a:spcAft>
                      </a:pPr>
                      <a:r>
                        <a:rPr lang="en-US"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Ml/kg</a:t>
                      </a: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8- 6 (حدود 20 تا 30 میلی لیتر) </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30672">
                <a:tc>
                  <a:txBody>
                    <a:bodyPr/>
                    <a:lstStyle/>
                    <a:p>
                      <a:pPr marL="0" marR="0" algn="just" rtl="1">
                        <a:lnSpc>
                          <a:spcPct val="150000"/>
                        </a:lnSpc>
                        <a:spcBef>
                          <a:spcPts val="0"/>
                        </a:spcBef>
                        <a:spcAft>
                          <a:spcPts val="1000"/>
                        </a:spcAft>
                      </a:pP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نوزاد </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50000"/>
                        </a:lnSpc>
                        <a:spcBef>
                          <a:spcPts val="0"/>
                        </a:spcBef>
                        <a:spcAft>
                          <a:spcPts val="1000"/>
                        </a:spcAft>
                      </a:pP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20 تا 25</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50000"/>
                        </a:lnSpc>
                        <a:spcBef>
                          <a:spcPts val="0"/>
                        </a:spcBef>
                        <a:spcAft>
                          <a:spcPts val="1000"/>
                        </a:spcAft>
                      </a:pPr>
                      <a:r>
                        <a:rPr lang="en-US"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Ml/kg</a:t>
                      </a: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8- 6 (حدود 20 تا 80 میلی لیتر)</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50000"/>
                        </a:lnSpc>
                        <a:spcBef>
                          <a:spcPts val="0"/>
                        </a:spcBef>
                        <a:spcAft>
                          <a:spcPts val="1000"/>
                        </a:spcAft>
                      </a:pP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30672">
                <a:tc>
                  <a:txBody>
                    <a:bodyPr/>
                    <a:lstStyle/>
                    <a:p>
                      <a:pPr marL="0" marR="0" algn="just" rtl="1">
                        <a:lnSpc>
                          <a:spcPct val="150000"/>
                        </a:lnSpc>
                        <a:spcBef>
                          <a:spcPts val="0"/>
                        </a:spcBef>
                        <a:spcAft>
                          <a:spcPts val="1000"/>
                        </a:spcAft>
                      </a:pP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کودک 1 تا 8 سال</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50000"/>
                        </a:lnSpc>
                        <a:spcBef>
                          <a:spcPts val="0"/>
                        </a:spcBef>
                        <a:spcAft>
                          <a:spcPts val="1000"/>
                        </a:spcAft>
                      </a:pP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12 تا 20 </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lnSpc>
                          <a:spcPct val="150000"/>
                        </a:lnSpc>
                        <a:spcBef>
                          <a:spcPts val="0"/>
                        </a:spcBef>
                        <a:spcAft>
                          <a:spcPts val="1000"/>
                        </a:spcAft>
                      </a:pPr>
                      <a:r>
                        <a:rPr lang="en-US"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Ml/kg</a:t>
                      </a: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7 (حدود 70 تا 200 میلی لیتر)</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p>
                      <a:pPr marL="0" marR="0" algn="just" rtl="1">
                        <a:lnSpc>
                          <a:spcPct val="150000"/>
                        </a:lnSpc>
                        <a:spcBef>
                          <a:spcPts val="0"/>
                        </a:spcBef>
                        <a:spcAft>
                          <a:spcPts val="1000"/>
                        </a:spcAft>
                      </a:pPr>
                      <a:r>
                        <a:rPr lang="fa-IR" sz="16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 </a:t>
                      </a:r>
                      <a:endParaRPr lang="en-US" sz="16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6" name="Rectangle 5"/>
          <p:cNvSpPr/>
          <p:nvPr/>
        </p:nvSpPr>
        <p:spPr>
          <a:xfrm>
            <a:off x="10173136" y="4625752"/>
            <a:ext cx="1520225" cy="1015663"/>
          </a:xfrm>
          <a:prstGeom prst="rect">
            <a:avLst/>
          </a:prstGeom>
        </p:spPr>
        <p:txBody>
          <a:bodyPr wrap="square">
            <a:spAutoFit/>
          </a:bodyPr>
          <a:lstStyle/>
          <a:p>
            <a:pPr algn="ct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تهویه با ماسک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آمبوبگ</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در اطفال </a:t>
            </a:r>
            <a:endParaRPr lang="en-US" sz="2000" dirty="0"/>
          </a:p>
        </p:txBody>
      </p:sp>
    </p:spTree>
    <p:extLst>
      <p:ext uri="{BB962C8B-B14F-4D97-AF65-F5344CB8AC3E}">
        <p14:creationId xmlns:p14="http://schemas.microsoft.com/office/powerpoint/2010/main" val="210048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622" y="158337"/>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4" name="Rectangle 3"/>
          <p:cNvSpPr/>
          <p:nvPr/>
        </p:nvSpPr>
        <p:spPr>
          <a:xfrm>
            <a:off x="2909454" y="2116921"/>
            <a:ext cx="8395855" cy="2246769"/>
          </a:xfrm>
          <a:prstGeom prst="rect">
            <a:avLst/>
          </a:prstGeom>
        </p:spPr>
        <p:txBody>
          <a:bodyPr wrap="square">
            <a:spAutoFit/>
          </a:bodyPr>
          <a:lstStyle/>
          <a:p>
            <a:pPr lvl="0" algn="r" rtl="1"/>
            <a:r>
              <a:rPr lang="en-US" sz="2000" b="1" dirty="0">
                <a:solidFill>
                  <a:prstClr val="black"/>
                </a:solidFill>
                <a:effectLst>
                  <a:outerShdw blurRad="38100" dist="38100" dir="2700000" algn="tl">
                    <a:srgbClr val="000000">
                      <a:alpha val="43137"/>
                    </a:srgbClr>
                  </a:outerShdw>
                </a:effectLst>
                <a:latin typeface="Calibri" panose="020F0502020204030204" pitchFamily="34" charset="0"/>
                <a:cs typeface="B Nazanin" panose="00000400000000000000" pitchFamily="2" charset="-78"/>
              </a:rPr>
              <a:t>Circulation</a:t>
            </a:r>
          </a:p>
          <a:p>
            <a:pPr lvl="0" algn="r" rtl="1"/>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نبض</a:t>
            </a: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r" rtl="1"/>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ارزیابی وضعیت پوست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r" rtl="1"/>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پرشدن</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مجدد مویرگی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r" rtl="1"/>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lvl="0" algn="r" rtl="1"/>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همچنین اقداماتی نظیر</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p>
          <a:p>
            <a:pPr lvl="0" algn="r" rtl="1"/>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تعبیه را </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وریدی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IV Line</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 و سرم درمانی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صورت پایدار بودن وضعیت بیمار انجام می شود.</a:t>
            </a:r>
            <a:endParaRPr lang="en-US" sz="2000"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634" y="1221005"/>
            <a:ext cx="4548249" cy="2019300"/>
          </a:xfrm>
          <a:prstGeom prst="rect">
            <a:avLst/>
          </a:prstGeom>
        </p:spPr>
      </p:pic>
    </p:spTree>
    <p:extLst>
      <p:ext uri="{BB962C8B-B14F-4D97-AF65-F5344CB8AC3E}">
        <p14:creationId xmlns:p14="http://schemas.microsoft.com/office/powerpoint/2010/main" val="1485719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2373" y="253340"/>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3" name="Rectangle 2"/>
          <p:cNvSpPr/>
          <p:nvPr/>
        </p:nvSpPr>
        <p:spPr>
          <a:xfrm>
            <a:off x="475013" y="1203339"/>
            <a:ext cx="11091554" cy="3390672"/>
          </a:xfrm>
          <a:prstGeom prst="rect">
            <a:avLst/>
          </a:prstGeom>
        </p:spPr>
        <p:txBody>
          <a:bodyPr wrap="square">
            <a:spAutoFit/>
          </a:bodyPr>
          <a:lstStyle/>
          <a:p>
            <a:pPr lvl="0" algn="r" rtl="1"/>
            <a:r>
              <a:rPr lang="en-US" sz="2000" b="1" dirty="0">
                <a:solidFill>
                  <a:prstClr val="black"/>
                </a:solidFill>
                <a:effectLst>
                  <a:outerShdw blurRad="38100" dist="38100" dir="2700000" algn="tl">
                    <a:srgbClr val="000000">
                      <a:alpha val="43137"/>
                    </a:srgbClr>
                  </a:outerShdw>
                </a:effectLst>
                <a:latin typeface="Calibri" panose="020F0502020204030204" pitchFamily="34" charset="0"/>
                <a:cs typeface="B Nazanin" panose="00000400000000000000" pitchFamily="2" charset="-78"/>
              </a:rPr>
              <a:t>Circulation</a:t>
            </a:r>
          </a:p>
          <a:p>
            <a:pPr marR="0" lvl="0" algn="just" rtl="1">
              <a:lnSpc>
                <a:spcPct val="115000"/>
              </a:lnSpc>
              <a:spcBef>
                <a:spcPts val="0"/>
              </a:spcBef>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نبض کودک</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t>
            </a:r>
          </a:p>
          <a:p>
            <a:pPr marR="0" lvl="0" algn="just" rtl="1">
              <a:lnSpc>
                <a:spcPct val="115000"/>
              </a:lnSpc>
              <a:spcBef>
                <a:spcPts val="0"/>
              </a:spcBef>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بهترین محل برای بررسی نبض نوزاد </a:t>
            </a:r>
            <a:r>
              <a:rPr lang="fa-IR" sz="2000" u="sng" dirty="0">
                <a:solidFill>
                  <a:srgbClr val="000000"/>
                </a:solidFill>
                <a:latin typeface="Calibri" panose="020F0502020204030204" pitchFamily="34" charset="0"/>
                <a:ea typeface="Calibri" panose="020F0502020204030204" pitchFamily="34" charset="0"/>
                <a:cs typeface="B Nazanin" panose="00000400000000000000" pitchFamily="2" charset="-78"/>
              </a:rPr>
              <a:t>شریان </a:t>
            </a:r>
            <a:r>
              <a:rPr lang="fa-IR" sz="2000" u="sng" dirty="0" err="1">
                <a:solidFill>
                  <a:srgbClr val="000000"/>
                </a:solidFill>
                <a:latin typeface="Calibri" panose="020F0502020204030204" pitchFamily="34" charset="0"/>
                <a:ea typeface="Calibri" panose="020F0502020204030204" pitchFamily="34" charset="0"/>
                <a:cs typeface="B Nazanin" panose="00000400000000000000" pitchFamily="2" charset="-78"/>
              </a:rPr>
              <a:t>براکیال</a:t>
            </a:r>
            <a:r>
              <a:rPr lang="fa-IR" sz="2000" u="sng"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بالای قسمت داخلی استخوان بازو است. </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در مورد کودکی که سن او بیشتر است، </a:t>
            </a:r>
            <a:r>
              <a:rPr lang="fa-IR" sz="2000" u="sng" dirty="0">
                <a:solidFill>
                  <a:srgbClr val="000000"/>
                </a:solidFill>
                <a:latin typeface="Calibri" panose="020F0502020204030204" pitchFamily="34" charset="0"/>
                <a:ea typeface="Calibri" panose="020F0502020204030204" pitchFamily="34" charset="0"/>
                <a:cs typeface="B Nazanin" panose="00000400000000000000" pitchFamily="2" charset="-78"/>
              </a:rPr>
              <a:t>نبض کاروتید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را بررسی نمایید. </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اگر در عرض 10 ثانیه نتوانستید نبض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براکیال</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کاروتید در کودکان را لمس کنید، و یا در کودکان یک تا هشت سال، ضربان قلب </a:t>
            </a:r>
            <a:r>
              <a:rPr lang="fa-IR" sz="2000" u="sng" dirty="0">
                <a:solidFill>
                  <a:srgbClr val="000000"/>
                </a:solidFill>
                <a:latin typeface="Calibri" panose="020F0502020204030204" pitchFamily="34" charset="0"/>
                <a:ea typeface="Calibri" panose="020F0502020204030204" pitchFamily="34" charset="0"/>
                <a:cs typeface="B Nazanin" panose="00000400000000000000" pitchFamily="2" charset="-78"/>
              </a:rPr>
              <a:t>کمتر از 60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ضربه در دقیقه همراه با خونرسانی ضعیف بود باید بر اساس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گاید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لاین انجمن قلب آمریکا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AHA</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مرتبط با سن بیمار، فشار قفسه سینه را آغاز کنید.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5" name="Picture 4" descr="\\Buddha\xfrfiles\EmergencyCare\JennR\AAOS_16669_PPTjpgs\ch31\16669_02_0809PPA.jpg">
            <a:extLst>
              <a:ext uri="{FF2B5EF4-FFF2-40B4-BE49-F238E27FC236}">
                <a16:creationId xmlns:a16="http://schemas.microsoft.com/office/drawing/2014/main" xmlns="" id="{2FDF9E82-7EB2-AB4A-B0E1-83575335F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67" y="4010039"/>
            <a:ext cx="4575815" cy="248103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08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983" y="122711"/>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3" name="Rectangle 2"/>
          <p:cNvSpPr/>
          <p:nvPr/>
        </p:nvSpPr>
        <p:spPr>
          <a:xfrm>
            <a:off x="2956956" y="1196504"/>
            <a:ext cx="8953995" cy="3082895"/>
          </a:xfrm>
          <a:prstGeom prst="rect">
            <a:avLst/>
          </a:prstGeom>
        </p:spPr>
        <p:txBody>
          <a:bodyPr wrap="square">
            <a:spAutoFit/>
          </a:bodyPr>
          <a:lstStyle/>
          <a:p>
            <a:pPr lvl="0"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درصورتیکه بیمار نبض داشت، نبض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رااز</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نظر موارد زیر ارزیابی کنید : </a:t>
            </a: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Wingdings" panose="05000000000000000000" pitchFamily="2" charset="2"/>
              <a:buChar char="ü"/>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سرعت نبض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Rate</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سریع/نرمال /کند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p>
          <a:p>
            <a:pPr marL="342900" lvl="0" indent="-342900" algn="just" rtl="1">
              <a:lnSpc>
                <a:spcPct val="115000"/>
              </a:lnSpc>
              <a:spcAft>
                <a:spcPts val="1000"/>
              </a:spcAft>
              <a:buFont typeface="Wingdings" panose="05000000000000000000" pitchFamily="2" charset="2"/>
              <a:buChar char="ü"/>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قدرت نبض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Volume</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قوی/ضعیف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وجود نبض ضعیف و نخی همراه با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تاکیکاردی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بیانگر احتمال وقوع </a:t>
            </a:r>
            <a:r>
              <a:rPr lang="fa-IR" sz="2000" u="sng" dirty="0">
                <a:solidFill>
                  <a:srgbClr val="000000"/>
                </a:solidFill>
                <a:latin typeface="Calibri" panose="020F0502020204030204" pitchFamily="34" charset="0"/>
                <a:ea typeface="Calibri" panose="020F0502020204030204" pitchFamily="34" charset="0"/>
                <a:cs typeface="B Nazanin" panose="00000400000000000000" pitchFamily="2" charset="-78"/>
              </a:rPr>
              <a:t>شوک</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بیمار است که باید مد نظر باشد..</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ریتم یا آهنگ نبض</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منظم یا نامنظم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صورت نامنظم بودن (</a:t>
            </a:r>
            <a:r>
              <a:rPr lang="en-US"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iregular</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 نبض بیمار، بیمار را مانیتورینگ قلبی کنید.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Tx/>
              <a:buChar char="-"/>
            </a:pPr>
            <a:endParaRPr lang="en-US" sz="20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583646987"/>
              </p:ext>
            </p:extLst>
          </p:nvPr>
        </p:nvGraphicFramePr>
        <p:xfrm>
          <a:off x="2822305" y="3586476"/>
          <a:ext cx="5795068" cy="2933310"/>
        </p:xfrm>
        <a:graphic>
          <a:graphicData uri="http://schemas.openxmlformats.org/drawingml/2006/table">
            <a:tbl>
              <a:tblPr rtl="1" firstRow="1" firstCol="1" bandRow="1"/>
              <a:tblGrid>
                <a:gridCol w="2896872">
                  <a:extLst>
                    <a:ext uri="{9D8B030D-6E8A-4147-A177-3AD203B41FA5}">
                      <a16:colId xmlns:a16="http://schemas.microsoft.com/office/drawing/2014/main" xmlns="" val="20000"/>
                    </a:ext>
                  </a:extLst>
                </a:gridCol>
                <a:gridCol w="2898196">
                  <a:extLst>
                    <a:ext uri="{9D8B030D-6E8A-4147-A177-3AD203B41FA5}">
                      <a16:colId xmlns:a16="http://schemas.microsoft.com/office/drawing/2014/main" xmlns="" val="20001"/>
                    </a:ext>
                  </a:extLst>
                </a:gridCol>
              </a:tblGrid>
              <a:tr h="290722">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گروه سنی </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سرعت نبض در دقیقه</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426020">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نوزاد تازه متولد شده </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100تا 180 ضربه در دقیقه </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26020">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نوزاد </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100 تا 160 ضربه در دقیقه</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26020">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نوپا</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80 تا 130 ضربه در دقیقه</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26020">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پیش دبستانی</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80 تا 120 ضربه در دقیقه</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26020">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سن مدرسه </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70 تا 110 ضربه در دقیقه</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26020">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نوجوان</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50000"/>
                        </a:lnSpc>
                        <a:spcBef>
                          <a:spcPts val="0"/>
                        </a:spcBef>
                        <a:spcAft>
                          <a:spcPts val="1000"/>
                        </a:spcAft>
                      </a:pPr>
                      <a:r>
                        <a:rPr lang="fa-IR" sz="1800" b="1" dirty="0">
                          <a:solidFill>
                            <a:srgbClr val="000000"/>
                          </a:solidFill>
                          <a:effectLst/>
                          <a:latin typeface="Calibri" panose="020F0502020204030204" pitchFamily="34" charset="0"/>
                          <a:ea typeface="Calibri" panose="020F0502020204030204" pitchFamily="34" charset="0"/>
                          <a:cs typeface="B Nazanin" panose="00000400000000000000" pitchFamily="2" charset="-78"/>
                        </a:rPr>
                        <a:t>60 تا 105 ضربه در دقیقه</a:t>
                      </a:r>
                      <a:endParaRPr lang="en-US" sz="1800" b="1" dirty="0">
                        <a:effectLst/>
                        <a:latin typeface="Calibri" panose="020F0502020204030204" pitchFamily="34" charset="0"/>
                        <a:ea typeface="Calibri" panose="020F0502020204030204" pitchFamily="34" charset="0"/>
                        <a:cs typeface="B Nazanin" panose="00000400000000000000"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 name="Rectangle 5"/>
          <p:cNvSpPr/>
          <p:nvPr/>
        </p:nvSpPr>
        <p:spPr>
          <a:xfrm>
            <a:off x="8874922" y="4452967"/>
            <a:ext cx="1875674" cy="1200329"/>
          </a:xfrm>
          <a:prstGeom prst="rect">
            <a:avLst/>
          </a:prstGeom>
        </p:spPr>
        <p:txBody>
          <a:bodyPr wrap="square">
            <a:spAutoFit/>
          </a:bodyPr>
          <a:lstStyle/>
          <a:p>
            <a:pPr algn="ct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تعداد نبض نرمال در دقیقه در اطفال </a:t>
            </a:r>
            <a:endParaRPr lang="en-US" sz="2400" dirty="0"/>
          </a:p>
        </p:txBody>
      </p:sp>
    </p:spTree>
    <p:extLst>
      <p:ext uri="{BB962C8B-B14F-4D97-AF65-F5344CB8AC3E}">
        <p14:creationId xmlns:p14="http://schemas.microsoft.com/office/powerpoint/2010/main" val="2807945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986" y="312717"/>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3" name="Rectangle 2"/>
          <p:cNvSpPr/>
          <p:nvPr/>
        </p:nvSpPr>
        <p:spPr>
          <a:xfrm>
            <a:off x="2018805" y="1894775"/>
            <a:ext cx="9060874" cy="941796"/>
          </a:xfrm>
          <a:prstGeom prst="rect">
            <a:avLst/>
          </a:prstGeom>
        </p:spPr>
        <p:txBody>
          <a:bodyPr wrap="square">
            <a:spAutoFit/>
          </a:bodyPr>
          <a:lstStyle/>
          <a:p>
            <a:pPr marL="342900" indent="-342900" algn="r" rtl="1">
              <a:lnSpc>
                <a:spcPct val="115000"/>
              </a:lnSpc>
              <a:spcAft>
                <a:spcPts val="1000"/>
              </a:spcAft>
              <a:buFont typeface="Wingdings" panose="05000000000000000000" pitchFamily="2" charset="2"/>
              <a:buChar char="v"/>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نکته : </a:t>
            </a:r>
            <a:r>
              <a:rPr lang="fa-IR" sz="24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برادیکاردی</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در شیرخوار یا کودک دچار </a:t>
            </a:r>
            <a:r>
              <a:rPr lang="fa-IR" sz="24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دیسترس</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نشانه </a:t>
            </a:r>
            <a:r>
              <a:rPr lang="fa-IR" sz="24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هیپوکسی</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و قریب </a:t>
            </a:r>
            <a:r>
              <a:rPr lang="fa-IR" sz="24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الوقوع</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بودن ایست قلبی است. </a:t>
            </a:r>
            <a:endParaRPr lang="en-US" sz="2400" b="1"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817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7757" y="560467"/>
            <a:ext cx="8596668" cy="839190"/>
          </a:xfrm>
        </p:spPr>
        <p:txBody>
          <a:bodyPr>
            <a:normAutofit fontScale="90000"/>
          </a:bodyPr>
          <a:lstStyle/>
          <a:p>
            <a:pPr lvl="0" algn="ctr" defTabSz="914400" rtl="0">
              <a:spcBef>
                <a:spcPts val="0"/>
              </a:spcBef>
              <a:defRPr/>
            </a:pPr>
            <a:r>
              <a:rPr lang="fa-IR" sz="32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 </a:t>
            </a:r>
            <a:r>
              <a:rPr lang="en-US" sz="32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32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r>
              <a:rPr lang="en-US" sz="3200" b="1" kern="0" dirty="0">
                <a:solidFill>
                  <a:srgbClr val="5FCBEF">
                    <a:lumMod val="50000"/>
                  </a:srgbClr>
                </a:solidFill>
                <a:effectLst>
                  <a:outerShdw blurRad="38100" dist="38100" dir="2700000" algn="tl">
                    <a:srgbClr val="000000">
                      <a:alpha val="43137"/>
                    </a:srgbClr>
                  </a:outerShdw>
                </a:effectLst>
                <a:ea typeface="+mn-ea"/>
                <a:cs typeface="B Titr" panose="00000700000000000000" pitchFamily="2" charset="-78"/>
              </a:rPr>
              <a:t/>
            </a:r>
            <a:br>
              <a:rPr lang="en-US" sz="3200" b="1" kern="0" dirty="0">
                <a:solidFill>
                  <a:srgbClr val="5FCBEF">
                    <a:lumMod val="50000"/>
                  </a:srgbClr>
                </a:solidFill>
                <a:effectLst>
                  <a:outerShdw blurRad="38100" dist="38100" dir="2700000" algn="tl">
                    <a:srgbClr val="000000">
                      <a:alpha val="43137"/>
                    </a:srgbClr>
                  </a:outerShdw>
                </a:effectLst>
                <a:ea typeface="+mn-ea"/>
                <a:cs typeface="B Titr" panose="00000700000000000000" pitchFamily="2" charset="-78"/>
              </a:rPr>
            </a:br>
            <a:endParaRPr lang="en-US" dirty="0"/>
          </a:p>
        </p:txBody>
      </p:sp>
      <p:sp>
        <p:nvSpPr>
          <p:cNvPr id="3" name="Rectangle 2"/>
          <p:cNvSpPr/>
          <p:nvPr/>
        </p:nvSpPr>
        <p:spPr>
          <a:xfrm>
            <a:off x="2291937" y="2215096"/>
            <a:ext cx="9048371" cy="2470420"/>
          </a:xfrm>
          <a:prstGeom prst="rect">
            <a:avLst/>
          </a:prstGeom>
        </p:spPr>
        <p:txBody>
          <a:bodyPr wrap="square">
            <a:spAutoFit/>
          </a:bodyPr>
          <a:lstStyle/>
          <a:p>
            <a:pPr lvl="0" algn="just" defTabSz="914400" rtl="1" fontAlgn="base">
              <a:lnSpc>
                <a:spcPct val="115000"/>
              </a:lnSpc>
              <a:spcAft>
                <a:spcPts val="1000"/>
              </a:spcAft>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مشکلات شایع در این گروه سنی شامل موارد زیر است: (پس از تولد تا ا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ماهگی</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defTabSz="914400" rtl="1" fontAlgn="base">
              <a:lnSpc>
                <a:spcPct val="115000"/>
              </a:lnSpc>
              <a:spcAft>
                <a:spcPts val="1000"/>
              </a:spcAft>
              <a:buFont typeface="Wingdings" panose="05000000000000000000" pitchFamily="2" charset="2"/>
              <a:buChar char="ü"/>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یرقان یا زردی </a:t>
            </a:r>
            <a:endParaRPr lang="en-US"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defTabSz="914400" rtl="1" fontAlgn="base">
              <a:lnSpc>
                <a:spcPct val="115000"/>
              </a:lnSpc>
              <a:spcAft>
                <a:spcPts val="1000"/>
              </a:spcAft>
              <a:buFont typeface="Wingdings" panose="05000000000000000000" pitchFamily="2" charset="2"/>
              <a:buChar char="ü"/>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استفراغ </a:t>
            </a:r>
            <a:endParaRPr lang="en-US"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defTabSz="914400" rtl="1" fontAlgn="base">
              <a:lnSpc>
                <a:spcPct val="115000"/>
              </a:lnSpc>
              <a:spcAft>
                <a:spcPts val="1000"/>
              </a:spcAft>
              <a:buFont typeface="Wingdings" panose="05000000000000000000" pitchFamily="2" charset="2"/>
              <a:buChar char="ü"/>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دیسترس</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تنفسی </a:t>
            </a:r>
            <a:endParaRPr lang="en-US"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lvl="0" indent="-342900" defTabSz="914400" fontAlgn="base">
              <a:spcBef>
                <a:spcPct val="20000"/>
              </a:spcBef>
              <a:spcAft>
                <a:spcPct val="0"/>
              </a:spcAft>
              <a:buFontTx/>
              <a:buChar char="•"/>
            </a:pPr>
            <a:endParaRPr lang="en-US" sz="3200" dirty="0">
              <a:solidFill>
                <a:srgbClr val="000000"/>
              </a:solidFill>
              <a:latin typeface="Arial"/>
              <a:cs typeface="B Nazanin" panose="00000400000000000000" pitchFamily="2" charset="-78"/>
            </a:endParaRPr>
          </a:p>
        </p:txBody>
      </p:sp>
    </p:spTree>
    <p:extLst>
      <p:ext uri="{BB962C8B-B14F-4D97-AF65-F5344CB8AC3E}">
        <p14:creationId xmlns:p14="http://schemas.microsoft.com/office/powerpoint/2010/main" val="5992854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6118" y="241465"/>
            <a:ext cx="8596668" cy="1320800"/>
          </a:xfrm>
        </p:spPr>
        <p:txBody>
          <a:bodyPr/>
          <a:lstStyle/>
          <a:p>
            <a:pPr algn="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3" name="Rectangle 2"/>
          <p:cNvSpPr/>
          <p:nvPr/>
        </p:nvSpPr>
        <p:spPr>
          <a:xfrm>
            <a:off x="7905205" y="1753762"/>
            <a:ext cx="2779928" cy="2682786"/>
          </a:xfrm>
          <a:prstGeom prst="rect">
            <a:avLst/>
          </a:prstGeom>
        </p:spPr>
        <p:txBody>
          <a:bodyPr wrap="none">
            <a:spAutoFit/>
          </a:bodyPr>
          <a:lstStyle/>
          <a:p>
            <a:pPr lvl="0" algn="r" rtl="1"/>
            <a:r>
              <a:rPr lang="en-US" sz="2000" b="1" dirty="0">
                <a:solidFill>
                  <a:prstClr val="black"/>
                </a:solidFill>
                <a:effectLst>
                  <a:outerShdw blurRad="38100" dist="38100" dir="2700000" algn="tl">
                    <a:srgbClr val="000000">
                      <a:alpha val="43137"/>
                    </a:srgbClr>
                  </a:outerShdw>
                </a:effectLst>
                <a:latin typeface="Calibri" panose="020F0502020204030204" pitchFamily="34" charset="0"/>
                <a:cs typeface="B Nazanin" panose="00000400000000000000" pitchFamily="2" charset="-78"/>
              </a:rPr>
              <a:t>Circulation</a:t>
            </a:r>
          </a:p>
          <a:p>
            <a:pPr marR="0" lvl="0" algn="just" rtl="1">
              <a:lnSpc>
                <a:spcPct val="115000"/>
              </a:lnSpc>
              <a:spcBef>
                <a:spcPts val="0"/>
              </a:spcBef>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ارزیابی وضعیت پوست شامل:</a:t>
            </a: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رنگ پوست</a:t>
            </a:r>
            <a:endPar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Wingdings" panose="05000000000000000000" pitchFamily="2"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درجه حرارت </a:t>
            </a:r>
          </a:p>
          <a:p>
            <a:pPr marL="342900" marR="0" lvl="0" indent="-342900" algn="just" rtl="1">
              <a:lnSpc>
                <a:spcPct val="115000"/>
              </a:lnSpc>
              <a:spcBef>
                <a:spcPts val="0"/>
              </a:spcBef>
              <a:spcAft>
                <a:spcPts val="1000"/>
              </a:spcAft>
              <a:buFont typeface="Wingdings" panose="05000000000000000000" pitchFamily="2" charset="2"/>
              <a:buChar char="§"/>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رطوبت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پوست</a:t>
            </a:r>
          </a:p>
          <a:p>
            <a:pPr marL="342900" marR="0" lvl="0" indent="-342900" algn="just" rtl="1">
              <a:lnSpc>
                <a:spcPct val="115000"/>
              </a:lnSpc>
              <a:spcBef>
                <a:spcPts val="0"/>
              </a:spcBef>
              <a:spcAft>
                <a:spcPts val="1000"/>
              </a:spcAft>
              <a:buFont typeface="Wingdings" panose="05000000000000000000" pitchFamily="2" charset="2"/>
              <a:buChar char="§"/>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وضعیت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پرشدگی</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مویرگی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2" b="29876"/>
          <a:stretch/>
        </p:blipFill>
        <p:spPr>
          <a:xfrm>
            <a:off x="809438" y="241465"/>
            <a:ext cx="4699657" cy="4814429"/>
          </a:xfrm>
          <a:prstGeom prst="rect">
            <a:avLst/>
          </a:prstGeom>
        </p:spPr>
      </p:pic>
    </p:spTree>
    <p:extLst>
      <p:ext uri="{BB962C8B-B14F-4D97-AF65-F5344CB8AC3E}">
        <p14:creationId xmlns:p14="http://schemas.microsoft.com/office/powerpoint/2010/main" val="4137841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2363" y="265215"/>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3" name="Rectangle 2"/>
          <p:cNvSpPr/>
          <p:nvPr/>
        </p:nvSpPr>
        <p:spPr>
          <a:xfrm>
            <a:off x="629393" y="1407872"/>
            <a:ext cx="10973594" cy="5480475"/>
          </a:xfrm>
          <a:prstGeom prst="rect">
            <a:avLst/>
          </a:prstGeom>
        </p:spPr>
        <p:txBody>
          <a:bodyPr wrap="square">
            <a:spAutoFit/>
          </a:bodyPr>
          <a:lstStyle/>
          <a:p>
            <a:pPr lvl="0" algn="r" rtl="1"/>
            <a:r>
              <a:rPr lang="en-US" sz="2400" b="1" dirty="0">
                <a:solidFill>
                  <a:prstClr val="black"/>
                </a:solidFill>
                <a:effectLst>
                  <a:outerShdw blurRad="38100" dist="38100" dir="2700000" algn="tl">
                    <a:srgbClr val="000000">
                      <a:alpha val="43137"/>
                    </a:srgbClr>
                  </a:outerShdw>
                </a:effectLst>
                <a:latin typeface="Calibri" panose="020F0502020204030204" pitchFamily="34" charset="0"/>
                <a:cs typeface="B Nazanin" panose="00000400000000000000" pitchFamily="2" charset="-78"/>
              </a:rPr>
              <a:t>Circulation</a:t>
            </a:r>
          </a:p>
          <a:p>
            <a:pPr algn="r" rtl="1"/>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وضعیت مختلف پوست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درمشکلات</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احتمالی :</a:t>
            </a:r>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رنگ پریدگی یا</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pale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می تواند به دنبال انقباض عروقی، خونریزی،  شوک، کم خونی، غش کردن، ناراحتی عاطفی،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هیپوترمی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یا ترس ایجاد شود.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رنگ پوست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سیانوز</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یا آبی- خاکستری :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سیانوز</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یکی از نشانه های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دیرس</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در نارسایی تنفسی است و معمولا در غشاهای مخاطی، دهان و بستر ناخن ها دیده می شود. این حالت به دنبال کاهش اکسیژن رسانی به بافتها نظیر تنفس ناکافی، خفگی، حمله قلبی، شوک،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مسمومیتها</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ایجاد می شود.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پوست قرمز یا فلاشینگ : در شرایطی نظیر قرار گیری در معرض حرارت،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منوکسید</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کربن،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مسمومیتها</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ایجاد می شود.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پوست زرد : نمایانگر مشکلات کبدی (افزایش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بیلی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روبین</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خون) است.</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endPar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r" rtl="1"/>
            <a:endParaRPr lang="en-US" sz="2400" dirty="0"/>
          </a:p>
        </p:txBody>
      </p:sp>
    </p:spTree>
    <p:extLst>
      <p:ext uri="{BB962C8B-B14F-4D97-AF65-F5344CB8AC3E}">
        <p14:creationId xmlns:p14="http://schemas.microsoft.com/office/powerpoint/2010/main" val="27037868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240" y="182088"/>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3" name="Rectangle 2"/>
          <p:cNvSpPr/>
          <p:nvPr/>
        </p:nvSpPr>
        <p:spPr>
          <a:xfrm>
            <a:off x="344384" y="1351492"/>
            <a:ext cx="11119159" cy="4611519"/>
          </a:xfrm>
          <a:prstGeom prst="rect">
            <a:avLst/>
          </a:prstGeom>
        </p:spPr>
        <p:txBody>
          <a:bodyPr wrap="square">
            <a:spAutoFit/>
          </a:bodyPr>
          <a:lstStyle/>
          <a:p>
            <a:pPr lvl="0" algn="r" rtl="1"/>
            <a:r>
              <a:rPr lang="en-US" sz="2000" b="1" dirty="0">
                <a:solidFill>
                  <a:prstClr val="black"/>
                </a:solidFill>
                <a:effectLst>
                  <a:outerShdw blurRad="38100" dist="38100" dir="2700000" algn="tl">
                    <a:srgbClr val="000000">
                      <a:alpha val="43137"/>
                    </a:srgbClr>
                  </a:outerShdw>
                </a:effectLst>
                <a:latin typeface="Calibri" panose="020F0502020204030204" pitchFamily="34" charset="0"/>
                <a:cs typeface="B Nazanin" panose="00000400000000000000" pitchFamily="2" charset="-78"/>
              </a:rPr>
              <a:t>Circulation</a:t>
            </a:r>
          </a:p>
          <a:p>
            <a:pPr marR="0" lvl="0" algn="just" rtl="1">
              <a:lnSpc>
                <a:spcPct val="115000"/>
              </a:lnSpc>
              <a:spcBef>
                <a:spcPts val="0"/>
              </a:spcBef>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رطوبت و درجه حرارت پوست :</a:t>
            </a:r>
          </a:p>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-پوست سرد و مرطوب :</a:t>
            </a:r>
          </a:p>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نمایانگر فعالیت جبرانی سیستم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سمپایتیک</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بوده و در ترس، حملات قلبی، شوک،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هیپوگلایسمی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دیده می شود.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-پوست گرم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وخشک</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 </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قرارگیری در معرض حرارت، تب، هایپرگلایسمی، صدمه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نخائی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باعث ایجاد پوست گرم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وخشک</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می شود.</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Ø"/>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به منظور بررسی دقیق تر حرارت بدن باید بخشی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ازدستکش</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را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دراورده</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پشت دست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یاانگشتان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راروی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شکم، صورت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یاگردن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بیمار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قراردهید</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p>
          <a:p>
            <a:pPr marL="342900" indent="-342900" algn="just" rtl="1">
              <a:lnSpc>
                <a:spcPct val="115000"/>
              </a:lnSpc>
              <a:spcAft>
                <a:spcPts val="1000"/>
              </a:spcAft>
              <a:buFont typeface="Wingdings" panose="05000000000000000000" pitchFamily="2" charset="2"/>
              <a:buChar char="Ø"/>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سردشدن</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دمای پوست شکم در مقایسه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باپوست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دست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وصورت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می تواند نمایانگر شدت گرفتن شوک باشد.</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4677101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875" y="134587"/>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3" name="Rectangle 2"/>
          <p:cNvSpPr/>
          <p:nvPr/>
        </p:nvSpPr>
        <p:spPr>
          <a:xfrm>
            <a:off x="629392" y="1353128"/>
            <a:ext cx="10985117" cy="3565079"/>
          </a:xfrm>
          <a:prstGeom prst="rect">
            <a:avLst/>
          </a:prstGeom>
        </p:spPr>
        <p:txBody>
          <a:bodyPr wrap="square">
            <a:spAutoFit/>
          </a:bodyPr>
          <a:lstStyle/>
          <a:p>
            <a:pPr marR="0" lvl="0" algn="just" rtl="1">
              <a:lnSpc>
                <a:spcPct val="115000"/>
              </a:lnSpc>
              <a:spcBef>
                <a:spcPts val="0"/>
              </a:spcBef>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زمان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پرشدگی</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مجدد مویرگی :</a:t>
            </a:r>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این زمان با فشار دادن ناحیه  از بدن را که دارای شبکه غنی مویرگی است، نظیر بستر ناخن ها، برجستگی گوشتی کف دست یا گونه ها مشخص می شود.</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سرعت بازگشت خون به بستر مویرگی (زمان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پرشدگی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مجدد)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شاخصی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از میزان جریان خون در این دورترین بخش سیستم گردش خون قلمداد می شود. </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این زمان در حالت عادی </a:t>
            </a:r>
            <a:r>
              <a:rPr lang="fa-IR" sz="2000" u="sng" dirty="0">
                <a:solidFill>
                  <a:srgbClr val="000000"/>
                </a:solidFill>
                <a:latin typeface="Calibri" panose="020F0502020204030204" pitchFamily="34" charset="0"/>
                <a:ea typeface="Calibri" panose="020F0502020204030204" pitchFamily="34" charset="0"/>
                <a:cs typeface="B Nazanin" panose="00000400000000000000" pitchFamily="2" charset="-78"/>
              </a:rPr>
              <a:t>کمتر از 2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ثانیه است. </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اگر این زمان بین 2 تا 4 ثانیه باشد ممکن است </a:t>
            </a:r>
            <a:r>
              <a:rPr lang="fa-IR" sz="2000" u="sng" dirty="0">
                <a:solidFill>
                  <a:srgbClr val="000000"/>
                </a:solidFill>
                <a:latin typeface="Calibri" panose="020F0502020204030204" pitchFamily="34" charset="0"/>
                <a:ea typeface="Calibri" panose="020F0502020204030204" pitchFamily="34" charset="0"/>
                <a:cs typeface="B Nazanin" panose="00000400000000000000" pitchFamily="2" charset="-78"/>
              </a:rPr>
              <a:t>شوک جبران شده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اتفاق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افتادهاست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اگر این زمان بیشتر از 4 ثانیه باشد، </a:t>
            </a:r>
            <a:r>
              <a:rPr lang="fa-IR" sz="2000" u="sng" dirty="0">
                <a:solidFill>
                  <a:srgbClr val="000000"/>
                </a:solidFill>
                <a:latin typeface="Calibri" panose="020F0502020204030204" pitchFamily="34" charset="0"/>
                <a:ea typeface="Calibri" panose="020F0502020204030204" pitchFamily="34" charset="0"/>
                <a:cs typeface="B Nazanin" panose="00000400000000000000" pitchFamily="2" charset="-78"/>
              </a:rPr>
              <a:t>شوک جبران نشده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بوده است.</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5" name="Picture 4" descr="DSC03355"/>
          <p:cNvPicPr/>
          <p:nvPr/>
        </p:nvPicPr>
        <p:blipFill>
          <a:blip r:embed="rId2">
            <a:extLst>
              <a:ext uri="{28A0092B-C50C-407E-A947-70E740481C1C}">
                <a14:useLocalDpi xmlns:a14="http://schemas.microsoft.com/office/drawing/2010/main" val="0"/>
              </a:ext>
            </a:extLst>
          </a:blip>
          <a:srcRect/>
          <a:stretch>
            <a:fillRect/>
          </a:stretch>
        </p:blipFill>
        <p:spPr bwMode="auto">
          <a:xfrm>
            <a:off x="356258" y="4027557"/>
            <a:ext cx="4322621" cy="2310729"/>
          </a:xfrm>
          <a:prstGeom prst="rect">
            <a:avLst/>
          </a:prstGeom>
          <a:noFill/>
          <a:ln>
            <a:noFill/>
          </a:ln>
        </p:spPr>
      </p:pic>
    </p:spTree>
    <p:extLst>
      <p:ext uri="{BB962C8B-B14F-4D97-AF65-F5344CB8AC3E}">
        <p14:creationId xmlns:p14="http://schemas.microsoft.com/office/powerpoint/2010/main" val="3182704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32" y="0"/>
            <a:ext cx="8596668" cy="1320800"/>
          </a:xfrm>
        </p:spPr>
        <p:txBody>
          <a:bodyPr/>
          <a:lstStyle/>
          <a:p>
            <a:pPr algn="ctr"/>
            <a:r>
              <a:rPr lang="fa-IR" sz="29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dirty="0">
              <a:cs typeface="B Titr" panose="00000700000000000000" pitchFamily="2" charset="-78"/>
            </a:endParaRPr>
          </a:p>
        </p:txBody>
      </p:sp>
      <p:sp>
        <p:nvSpPr>
          <p:cNvPr id="3" name="Rectangle 2"/>
          <p:cNvSpPr/>
          <p:nvPr/>
        </p:nvSpPr>
        <p:spPr>
          <a:xfrm>
            <a:off x="5296395" y="1671525"/>
            <a:ext cx="6096000" cy="4332468"/>
          </a:xfrm>
          <a:prstGeom prst="rect">
            <a:avLst/>
          </a:prstGeom>
        </p:spPr>
        <p:txBody>
          <a:bodyPr>
            <a:spAutoFit/>
          </a:bodyPr>
          <a:lstStyle/>
          <a:p>
            <a:pPr algn="just" rtl="1">
              <a:lnSpc>
                <a:spcPct val="115000"/>
              </a:lnSpc>
              <a:spcAft>
                <a:spcPts val="1000"/>
              </a:spcAft>
            </a:pP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علائم شوک :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تغییر سطح هوشیاری یا بدون واکنش به محرک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سرعت تنفس بالا</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15000"/>
              </a:lnSpc>
              <a:spcBef>
                <a:spcPts val="0"/>
              </a:spcBef>
              <a:spcAft>
                <a:spcPts val="1000"/>
              </a:spcAft>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نبض محیطی ضعیف یا فقدان نبض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15000"/>
              </a:lnSpc>
              <a:spcBef>
                <a:spcPts val="0"/>
              </a:spcBef>
              <a:spcAft>
                <a:spcPts val="1000"/>
              </a:spcAft>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پوست سرد و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نگ</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پریده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15000"/>
              </a:lnSpc>
              <a:spcBef>
                <a:spcPts val="0"/>
              </a:spcBef>
              <a:spcAft>
                <a:spcPts val="1000"/>
              </a:spcAft>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تاخیر در پر شدن مجدد مویرگی </a:t>
            </a:r>
            <a:endParaRPr lang="fa-IR" sz="24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r" rtl="1">
              <a:lnSpc>
                <a:spcPct val="115000"/>
              </a:lnSpc>
              <a:spcBef>
                <a:spcPts val="0"/>
              </a:spcBef>
              <a:spcAft>
                <a:spcPts val="1000"/>
              </a:spcAft>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کاهش حجم ادرار</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r" rtl="1">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فقدان اشک هنگام گریه کردن</a:t>
            </a:r>
            <a:endParaRPr lang="en-US"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66255" y="172190"/>
            <a:ext cx="4857008" cy="4562209"/>
          </a:xfrm>
          <a:prstGeom prst="rect">
            <a:avLst/>
          </a:prstGeom>
          <a:noFill/>
          <a:ln w="38100" cmpd="sng">
            <a:solidFill>
              <a:srgbClr val="000000"/>
            </a:solidFill>
            <a:miter lim="800000"/>
            <a:headEnd/>
            <a:tailEnd/>
          </a:ln>
          <a:effectLst/>
        </p:spPr>
      </p:pic>
    </p:spTree>
    <p:extLst>
      <p:ext uri="{BB962C8B-B14F-4D97-AF65-F5344CB8AC3E}">
        <p14:creationId xmlns:p14="http://schemas.microsoft.com/office/powerpoint/2010/main" val="21403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E20CAD7-C704-3E45-BFF0-BEA38B097381}"/>
              </a:ext>
            </a:extLst>
          </p:cNvPr>
          <p:cNvSpPr/>
          <p:nvPr/>
        </p:nvSpPr>
        <p:spPr>
          <a:xfrm>
            <a:off x="4545441" y="293506"/>
            <a:ext cx="3023585" cy="587853"/>
          </a:xfrm>
          <a:prstGeom prst="rect">
            <a:avLst/>
          </a:prstGeom>
        </p:spPr>
        <p:txBody>
          <a:bodyPr wrap="none">
            <a:spAutoFit/>
          </a:bodyPr>
          <a:lstStyle/>
          <a:p>
            <a:pPr algn="ctr" rtl="1">
              <a:lnSpc>
                <a:spcPct val="115000"/>
              </a:lnSpc>
              <a:spcAft>
                <a:spcPts val="1000"/>
              </a:spcAft>
            </a:pPr>
            <a:r>
              <a:rPr lang="fa-IR" sz="2800" b="1" dirty="0">
                <a:solidFill>
                  <a:srgbClr val="0070C0"/>
                </a:solidFill>
                <a:latin typeface="B Nazanin" pitchFamily="2" charset="-78"/>
                <a:ea typeface="Calibri" panose="020F0502020204030204" pitchFamily="34" charset="0"/>
                <a:cs typeface="B Titr" panose="00000700000000000000" pitchFamily="2" charset="-78"/>
              </a:rPr>
              <a:t>مدیریت و درمان شوک</a:t>
            </a:r>
            <a:endParaRPr lang="en-US" sz="2800" b="1" dirty="0">
              <a:solidFill>
                <a:srgbClr val="0070C0"/>
              </a:solidFill>
              <a:latin typeface="B Nazanin" pitchFamily="2" charset="-78"/>
              <a:ea typeface="Calibri" panose="020F0502020204030204" pitchFamily="34" charset="0"/>
              <a:cs typeface="B Titr" panose="00000700000000000000" pitchFamily="2" charset="-78"/>
            </a:endParaRPr>
          </a:p>
        </p:txBody>
      </p:sp>
      <p:sp>
        <p:nvSpPr>
          <p:cNvPr id="8" name="Rectangle 7">
            <a:extLst>
              <a:ext uri="{FF2B5EF4-FFF2-40B4-BE49-F238E27FC236}">
                <a16:creationId xmlns:a16="http://schemas.microsoft.com/office/drawing/2014/main" xmlns="" id="{744E7BF6-67C7-A648-A9DE-0DE6B1D255F1}"/>
              </a:ext>
            </a:extLst>
          </p:cNvPr>
          <p:cNvSpPr/>
          <p:nvPr/>
        </p:nvSpPr>
        <p:spPr>
          <a:xfrm>
            <a:off x="1281367" y="1529498"/>
            <a:ext cx="10097637" cy="1815882"/>
          </a:xfrm>
          <a:prstGeom prst="rect">
            <a:avLst/>
          </a:prstGeom>
        </p:spPr>
        <p:txBody>
          <a:bodyPr wrap="none">
            <a:spAutoFit/>
          </a:bodyPr>
          <a:lstStyle/>
          <a:p>
            <a:pPr algn="r" rtl="1"/>
            <a:r>
              <a:rPr lang="fa-IR" sz="2800" dirty="0">
                <a:solidFill>
                  <a:srgbClr val="000000"/>
                </a:solidFill>
                <a:latin typeface="B Nazanin" pitchFamily="2" charset="-78"/>
                <a:ea typeface="Calibri" panose="020F0502020204030204" pitchFamily="34" charset="0"/>
                <a:cs typeface="B Nazanin" pitchFamily="2" charset="-78"/>
              </a:rPr>
              <a:t>1)تعبیه راه وریدی </a:t>
            </a:r>
            <a:endParaRPr lang="en-US" sz="2800" dirty="0">
              <a:solidFill>
                <a:srgbClr val="000000"/>
              </a:solidFill>
              <a:latin typeface="B Nazanin" pitchFamily="2" charset="-78"/>
              <a:ea typeface="Calibri" panose="020F0502020204030204" pitchFamily="34" charset="0"/>
              <a:cs typeface="B Nazanin" pitchFamily="2" charset="-78"/>
            </a:endParaRPr>
          </a:p>
          <a:p>
            <a:pPr algn="r" rtl="1"/>
            <a:r>
              <a:rPr lang="fa-IR" sz="2800" dirty="0">
                <a:latin typeface="B Nazanin" pitchFamily="2" charset="-78"/>
                <a:cs typeface="B Nazanin" pitchFamily="2" charset="-78"/>
              </a:rPr>
              <a:t>2)</a:t>
            </a:r>
            <a:r>
              <a:rPr lang="fa-IR" sz="2800" b="1" dirty="0">
                <a:latin typeface="B Nazanin" pitchFamily="2" charset="-78"/>
                <a:cs typeface="B Nazanin" pitchFamily="2" charset="-78"/>
              </a:rPr>
              <a:t> </a:t>
            </a:r>
            <a:r>
              <a:rPr lang="fa-IR" sz="2800" dirty="0">
                <a:latin typeface="B Nazanin" pitchFamily="2" charset="-78"/>
                <a:cs typeface="B Nazanin" pitchFamily="2" charset="-78"/>
              </a:rPr>
              <a:t>جایگزین کردن مایعات از دست رفته</a:t>
            </a:r>
            <a:r>
              <a:rPr lang="fa-IR" sz="2800" b="1" dirty="0">
                <a:latin typeface="B Nazanin" pitchFamily="2" charset="-78"/>
                <a:cs typeface="B Nazanin" pitchFamily="2" charset="-78"/>
              </a:rPr>
              <a:t> </a:t>
            </a:r>
            <a:endParaRPr lang="en-US" sz="2800" b="1" dirty="0">
              <a:latin typeface="B Nazanin" pitchFamily="2" charset="-78"/>
              <a:cs typeface="B Nazanin" pitchFamily="2" charset="-78"/>
            </a:endParaRPr>
          </a:p>
          <a:p>
            <a:pPr marL="285750" indent="-285750" algn="r" rtl="1">
              <a:buFont typeface="Wingdings" pitchFamily="2" charset="2"/>
              <a:buChar char="ü"/>
            </a:pPr>
            <a:r>
              <a:rPr lang="fa-IR" sz="2800" dirty="0">
                <a:latin typeface="B Nazanin" pitchFamily="2" charset="-78"/>
                <a:cs typeface="B Nazanin" pitchFamily="2" charset="-78"/>
              </a:rPr>
              <a:t>بهترین محلول</a:t>
            </a:r>
            <a:r>
              <a:rPr lang="en-US" sz="2800" dirty="0">
                <a:latin typeface="B Nazanin" pitchFamily="2" charset="-78"/>
                <a:cs typeface="B Nazanin" pitchFamily="2" charset="-78"/>
              </a:rPr>
              <a:t> ,</a:t>
            </a:r>
            <a:r>
              <a:rPr lang="fa-IR" sz="2800" dirty="0">
                <a:latin typeface="B Nazanin" pitchFamily="2" charset="-78"/>
                <a:cs typeface="B Nazanin" pitchFamily="2" charset="-78"/>
              </a:rPr>
              <a:t> محلول های </a:t>
            </a:r>
            <a:r>
              <a:rPr lang="fa-IR" sz="2800" dirty="0" err="1">
                <a:latin typeface="B Nazanin" pitchFamily="2" charset="-78"/>
                <a:cs typeface="B Nazanin" pitchFamily="2" charset="-78"/>
              </a:rPr>
              <a:t>کریستالوئیدی</a:t>
            </a:r>
            <a:r>
              <a:rPr lang="fa-IR" sz="2800" dirty="0">
                <a:latin typeface="B Nazanin" pitchFamily="2" charset="-78"/>
                <a:cs typeface="B Nazanin" pitchFamily="2" charset="-78"/>
              </a:rPr>
              <a:t> هستند</a:t>
            </a:r>
            <a:r>
              <a:rPr lang="en-US" sz="2800" dirty="0">
                <a:latin typeface="B Nazanin" pitchFamily="2" charset="-78"/>
                <a:cs typeface="B Nazanin" pitchFamily="2" charset="-78"/>
              </a:rPr>
              <a:t> </a:t>
            </a:r>
          </a:p>
          <a:p>
            <a:pPr marL="285750" indent="-285750" algn="r" rtl="1">
              <a:buFont typeface="Wingdings" pitchFamily="2" charset="2"/>
              <a:buChar char="ü"/>
            </a:pPr>
            <a:r>
              <a:rPr lang="fa-IR" sz="2800" dirty="0">
                <a:latin typeface="B Nazanin" pitchFamily="2" charset="-78"/>
                <a:cs typeface="B Nazanin" pitchFamily="2" charset="-78"/>
              </a:rPr>
              <a:t> در درمان شوک هموراژیک، محلول </a:t>
            </a:r>
            <a:r>
              <a:rPr lang="fa-IR" sz="2800" dirty="0" err="1">
                <a:latin typeface="B Nazanin" pitchFamily="2" charset="-78"/>
                <a:cs typeface="B Nazanin" pitchFamily="2" charset="-78"/>
              </a:rPr>
              <a:t>رینگر</a:t>
            </a:r>
            <a:r>
              <a:rPr lang="fa-IR" sz="2800" dirty="0">
                <a:latin typeface="B Nazanin" pitchFamily="2" charset="-78"/>
                <a:cs typeface="B Nazanin" pitchFamily="2" charset="-78"/>
              </a:rPr>
              <a:t> و یا </a:t>
            </a:r>
            <a:r>
              <a:rPr lang="fa-IR" sz="2800" dirty="0" err="1">
                <a:latin typeface="B Nazanin" pitchFamily="2" charset="-78"/>
                <a:cs typeface="B Nazanin" pitchFamily="2" charset="-78"/>
              </a:rPr>
              <a:t>رینگر</a:t>
            </a:r>
            <a:r>
              <a:rPr lang="fa-IR" sz="2800" dirty="0">
                <a:latin typeface="B Nazanin" pitchFamily="2" charset="-78"/>
                <a:cs typeface="B Nazanin" pitchFamily="2" charset="-78"/>
              </a:rPr>
              <a:t> </a:t>
            </a:r>
            <a:r>
              <a:rPr lang="fa-IR" sz="2800" dirty="0" err="1">
                <a:latin typeface="B Nazanin" pitchFamily="2" charset="-78"/>
                <a:cs typeface="B Nazanin" pitchFamily="2" charset="-78"/>
              </a:rPr>
              <a:t>لاکتات</a:t>
            </a:r>
            <a:r>
              <a:rPr lang="fa-IR" sz="2800" dirty="0">
                <a:latin typeface="B Nazanin" pitchFamily="2" charset="-78"/>
                <a:cs typeface="B Nazanin" pitchFamily="2" charset="-78"/>
              </a:rPr>
              <a:t> بهترین جایگزین خون است</a:t>
            </a:r>
            <a:r>
              <a:rPr lang="en-US" sz="2800" dirty="0">
                <a:latin typeface="B Nazanin" pitchFamily="2" charset="-78"/>
                <a:cs typeface="B Nazanin" pitchFamily="2" charset="-78"/>
              </a:rPr>
              <a:t> </a:t>
            </a:r>
          </a:p>
        </p:txBody>
      </p:sp>
      <p:sp>
        <p:nvSpPr>
          <p:cNvPr id="9" name="Rectangle 8">
            <a:extLst>
              <a:ext uri="{FF2B5EF4-FFF2-40B4-BE49-F238E27FC236}">
                <a16:creationId xmlns:a16="http://schemas.microsoft.com/office/drawing/2014/main" xmlns="" id="{E78731AB-696C-8448-97D6-8EF74401B7D4}"/>
              </a:ext>
            </a:extLst>
          </p:cNvPr>
          <p:cNvSpPr/>
          <p:nvPr/>
        </p:nvSpPr>
        <p:spPr>
          <a:xfrm>
            <a:off x="427512" y="4287445"/>
            <a:ext cx="11091781" cy="587853"/>
          </a:xfrm>
          <a:prstGeom prst="rect">
            <a:avLst/>
          </a:prstGeom>
        </p:spPr>
        <p:txBody>
          <a:bodyPr wrap="square">
            <a:spAutoFit/>
          </a:bodyPr>
          <a:lstStyle/>
          <a:p>
            <a:pPr marL="342900" indent="-342900" algn="just" rtl="1">
              <a:lnSpc>
                <a:spcPct val="115000"/>
              </a:lnSpc>
              <a:spcAft>
                <a:spcPts val="1000"/>
              </a:spcAft>
              <a:buFont typeface="Wingdings" pitchFamily="2" charset="2"/>
              <a:buChar char="v"/>
            </a:pPr>
            <a:r>
              <a:rPr lang="fa-IR" sz="2800" dirty="0">
                <a:solidFill>
                  <a:srgbClr val="000000"/>
                </a:solidFill>
                <a:latin typeface="Calibri" panose="020F0502020204030204" pitchFamily="34" charset="0"/>
                <a:ea typeface="Calibri" panose="020F0502020204030204" pitchFamily="34" charset="0"/>
                <a:cs typeface="B Nazanin" pitchFamily="2" charset="-78"/>
              </a:rPr>
              <a:t>مایع بیش از حد باعث نارسایی قلبی و </a:t>
            </a:r>
            <a:r>
              <a:rPr lang="fa-IR" sz="2800" dirty="0" err="1">
                <a:solidFill>
                  <a:srgbClr val="000000"/>
                </a:solidFill>
                <a:latin typeface="Calibri" panose="020F0502020204030204" pitchFamily="34" charset="0"/>
                <a:ea typeface="Calibri" panose="020F0502020204030204" pitchFamily="34" charset="0"/>
                <a:cs typeface="B Nazanin" pitchFamily="2" charset="-78"/>
              </a:rPr>
              <a:t>ادم</a:t>
            </a:r>
            <a:r>
              <a:rPr lang="fa-IR" sz="2800" dirty="0">
                <a:solidFill>
                  <a:srgbClr val="000000"/>
                </a:solidFill>
                <a:latin typeface="Calibri" panose="020F0502020204030204" pitchFamily="34" charset="0"/>
                <a:ea typeface="Calibri" panose="020F0502020204030204" pitchFamily="34" charset="0"/>
                <a:cs typeface="B Nazanin" pitchFamily="2" charset="-78"/>
              </a:rPr>
              <a:t> ریوی می شود. تجویز مقدار کم مایع هم بی تاثیر است.</a:t>
            </a:r>
            <a:endParaRPr lang="en-US" sz="28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4640354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D89D110-B413-2641-BB2D-60025004E892}"/>
              </a:ext>
            </a:extLst>
          </p:cNvPr>
          <p:cNvSpPr/>
          <p:nvPr/>
        </p:nvSpPr>
        <p:spPr>
          <a:xfrm>
            <a:off x="5076330" y="2595992"/>
            <a:ext cx="3300662" cy="2198038"/>
          </a:xfrm>
          <a:prstGeom prst="rect">
            <a:avLst/>
          </a:prstGeom>
        </p:spPr>
        <p:txBody>
          <a:bodyPr wrap="square">
            <a:spAutoFit/>
          </a:bodyPr>
          <a:lstStyle/>
          <a:p>
            <a:pPr algn="just" rtl="1">
              <a:lnSpc>
                <a:spcPct val="115000"/>
              </a:lnSpc>
              <a:spcAft>
                <a:spcPts val="1000"/>
              </a:spcAft>
            </a:pPr>
            <a:endParaRPr lang="en-US" dirty="0">
              <a:latin typeface="B Nazanin" pitchFamily="2" charset="-78"/>
              <a:cs typeface="B Nazanin" pitchFamily="2" charset="-78"/>
            </a:endParaRPr>
          </a:p>
          <a:p>
            <a:pPr algn="just" rtl="1">
              <a:lnSpc>
                <a:spcPct val="115000"/>
              </a:lnSpc>
              <a:spcAft>
                <a:spcPts val="1000"/>
              </a:spcAft>
            </a:pPr>
            <a:endParaRPr lang="en-US" dirty="0">
              <a:latin typeface="B Nazanin" pitchFamily="2" charset="-78"/>
              <a:cs typeface="B Nazanin" pitchFamily="2" charset="-78"/>
            </a:endParaRPr>
          </a:p>
          <a:p>
            <a:pPr algn="just" rtl="1">
              <a:lnSpc>
                <a:spcPct val="115000"/>
              </a:lnSpc>
              <a:spcAft>
                <a:spcPts val="1000"/>
              </a:spcAft>
            </a:pPr>
            <a:endParaRPr lang="en-US" dirty="0">
              <a:latin typeface="B Nazanin" pitchFamily="2" charset="-78"/>
              <a:cs typeface="B Nazanin" pitchFamily="2" charset="-78"/>
            </a:endParaRPr>
          </a:p>
          <a:p>
            <a:pPr algn="just" rtl="1">
              <a:lnSpc>
                <a:spcPct val="115000"/>
              </a:lnSpc>
              <a:spcAft>
                <a:spcPts val="1000"/>
              </a:spcAft>
            </a:pPr>
            <a:endParaRPr lang="en-US" dirty="0">
              <a:latin typeface="B Nazanin" pitchFamily="2" charset="-78"/>
              <a:cs typeface="B Nazanin" pitchFamily="2" charset="-78"/>
            </a:endParaRPr>
          </a:p>
          <a:p>
            <a:pPr lvl="0" algn="just" rtl="1">
              <a:lnSpc>
                <a:spcPct val="115000"/>
              </a:lnSpc>
              <a:spcAft>
                <a:spcPts val="1000"/>
              </a:spcAft>
            </a:pPr>
            <a:endParaRPr lang="en-US" dirty="0">
              <a:latin typeface="B Nazanin" pitchFamily="2" charset="-78"/>
              <a:ea typeface="Calibri" panose="020F0502020204030204" pitchFamily="34" charset="0"/>
              <a:cs typeface="B Nazanin" pitchFamily="2" charset="-78"/>
            </a:endParaRPr>
          </a:p>
        </p:txBody>
      </p:sp>
      <p:sp>
        <p:nvSpPr>
          <p:cNvPr id="3" name="Rectangle 2">
            <a:extLst>
              <a:ext uri="{FF2B5EF4-FFF2-40B4-BE49-F238E27FC236}">
                <a16:creationId xmlns:a16="http://schemas.microsoft.com/office/drawing/2014/main" xmlns="" id="{A128F7EE-8E5A-2E41-8D99-804C195CD866}"/>
              </a:ext>
            </a:extLst>
          </p:cNvPr>
          <p:cNvSpPr/>
          <p:nvPr/>
        </p:nvSpPr>
        <p:spPr>
          <a:xfrm>
            <a:off x="5177717" y="157205"/>
            <a:ext cx="2053767" cy="523220"/>
          </a:xfrm>
          <a:prstGeom prst="rect">
            <a:avLst/>
          </a:prstGeom>
        </p:spPr>
        <p:txBody>
          <a:bodyPr wrap="none">
            <a:spAutoFit/>
          </a:bodyPr>
          <a:lstStyle/>
          <a:p>
            <a:r>
              <a:rPr lang="fa-IR" sz="28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ارزیابی اطفال </a:t>
            </a:r>
            <a:endParaRPr lang="en-US" sz="2800" dirty="0">
              <a:cs typeface="B Titr" panose="00000700000000000000" pitchFamily="2" charset="-78"/>
            </a:endParaRPr>
          </a:p>
        </p:txBody>
      </p:sp>
      <p:sp>
        <p:nvSpPr>
          <p:cNvPr id="4" name="Right Brace 3">
            <a:extLst>
              <a:ext uri="{FF2B5EF4-FFF2-40B4-BE49-F238E27FC236}">
                <a16:creationId xmlns:a16="http://schemas.microsoft.com/office/drawing/2014/main" xmlns="" id="{68AB8DDD-F066-EB4B-AA2F-65F6DC2E3873}"/>
              </a:ext>
            </a:extLst>
          </p:cNvPr>
          <p:cNvSpPr/>
          <p:nvPr/>
        </p:nvSpPr>
        <p:spPr>
          <a:xfrm>
            <a:off x="8914184" y="791947"/>
            <a:ext cx="260826" cy="4732159"/>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Rectangle 6">
            <a:extLst>
              <a:ext uri="{FF2B5EF4-FFF2-40B4-BE49-F238E27FC236}">
                <a16:creationId xmlns:a16="http://schemas.microsoft.com/office/drawing/2014/main" xmlns="" id="{8A45F82C-53C8-C941-AC48-E0B3DB82A65D}"/>
              </a:ext>
            </a:extLst>
          </p:cNvPr>
          <p:cNvSpPr/>
          <p:nvPr/>
        </p:nvSpPr>
        <p:spPr>
          <a:xfrm>
            <a:off x="9432794" y="2958049"/>
            <a:ext cx="2101857" cy="410882"/>
          </a:xfrm>
          <a:prstGeom prst="rect">
            <a:avLst/>
          </a:prstGeom>
        </p:spPr>
        <p:txBody>
          <a:bodyPr wrap="none">
            <a:spAutoFit/>
          </a:bodyPr>
          <a:lstStyle/>
          <a:p>
            <a:pPr lvl="0" algn="just" rtl="1">
              <a:lnSpc>
                <a:spcPct val="115000"/>
              </a:lnSpc>
              <a:spcAft>
                <a:spcPts val="1000"/>
              </a:spcAft>
            </a:pPr>
            <a:r>
              <a:rPr lang="fa-IR" b="1" dirty="0">
                <a:solidFill>
                  <a:srgbClr val="000000"/>
                </a:solidFill>
                <a:latin typeface="B Nazanin" pitchFamily="2" charset="-78"/>
                <a:ea typeface="Calibri" panose="020F0502020204030204" pitchFamily="34" charset="0"/>
                <a:cs typeface="B Nazanin" pitchFamily="2" charset="-78"/>
              </a:rPr>
              <a:t>ارزیابی</a:t>
            </a:r>
            <a:r>
              <a:rPr lang="fa-IR" dirty="0">
                <a:solidFill>
                  <a:srgbClr val="000000"/>
                </a:solidFill>
                <a:latin typeface="B Nazanin" pitchFamily="2" charset="-78"/>
                <a:ea typeface="Calibri" panose="020F0502020204030204" pitchFamily="34" charset="0"/>
                <a:cs typeface="B Nazanin" pitchFamily="2" charset="-78"/>
              </a:rPr>
              <a:t> </a:t>
            </a:r>
            <a:r>
              <a:rPr lang="fa-IR" b="1" dirty="0">
                <a:solidFill>
                  <a:srgbClr val="000000"/>
                </a:solidFill>
                <a:latin typeface="B Nazanin" pitchFamily="2" charset="-78"/>
                <a:ea typeface="Calibri" panose="020F0502020204030204" pitchFamily="34" charset="0"/>
                <a:cs typeface="B Nazanin" pitchFamily="2" charset="-78"/>
              </a:rPr>
              <a:t>سطح هوشیاری</a:t>
            </a:r>
            <a:r>
              <a:rPr lang="fa-IR" dirty="0">
                <a:solidFill>
                  <a:srgbClr val="000000"/>
                </a:solidFill>
                <a:latin typeface="B Nazanin" pitchFamily="2" charset="-78"/>
                <a:ea typeface="Calibri" panose="020F0502020204030204" pitchFamily="34" charset="0"/>
                <a:cs typeface="B Nazanin" pitchFamily="2" charset="-78"/>
              </a:rPr>
              <a:t>  </a:t>
            </a:r>
            <a:endParaRPr lang="en-US" dirty="0">
              <a:latin typeface="B Nazanin" pitchFamily="2" charset="-78"/>
              <a:ea typeface="Calibri" panose="020F0502020204030204" pitchFamily="34" charset="0"/>
              <a:cs typeface="B Nazanin" pitchFamily="2" charset="-78"/>
            </a:endParaRPr>
          </a:p>
        </p:txBody>
      </p:sp>
      <p:sp>
        <p:nvSpPr>
          <p:cNvPr id="8" name="Rectangle 7">
            <a:extLst>
              <a:ext uri="{FF2B5EF4-FFF2-40B4-BE49-F238E27FC236}">
                <a16:creationId xmlns:a16="http://schemas.microsoft.com/office/drawing/2014/main" xmlns="" id="{B5453F9A-C178-DC45-8A4C-AB1FEF5CFFFF}"/>
              </a:ext>
            </a:extLst>
          </p:cNvPr>
          <p:cNvSpPr/>
          <p:nvPr/>
        </p:nvSpPr>
        <p:spPr>
          <a:xfrm>
            <a:off x="749414" y="1523232"/>
            <a:ext cx="6096000" cy="1751249"/>
          </a:xfrm>
          <a:prstGeom prst="rect">
            <a:avLst/>
          </a:prstGeom>
        </p:spPr>
        <p:txBody>
          <a:bodyPr>
            <a:spAutoFit/>
          </a:bodyPr>
          <a:lstStyle/>
          <a:p>
            <a:pPr lvl="0" algn="just" rtl="1">
              <a:lnSpc>
                <a:spcPct val="115000"/>
              </a:lnSpc>
              <a:spcAft>
                <a:spcPts val="1000"/>
              </a:spcAft>
            </a:pPr>
            <a:r>
              <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rPr>
              <a:t>A</a:t>
            </a:r>
            <a:r>
              <a:rPr lang="en-US" b="1" dirty="0">
                <a:solidFill>
                  <a:srgbClr val="000000"/>
                </a:solidFill>
                <a:latin typeface="B Nazanin" panose="00000400000000000000" pitchFamily="2" charset="-78"/>
                <a:ea typeface="Calibri" panose="020F0502020204030204" pitchFamily="34" charset="0"/>
                <a:cs typeface="B Nazanin" panose="00000400000000000000" pitchFamily="2" charset="-78"/>
              </a:rPr>
              <a:t> </a:t>
            </a:r>
            <a:r>
              <a:rPr lang="fa-IR" dirty="0">
                <a:solidFill>
                  <a:srgbClr val="000000"/>
                </a:solidFill>
                <a:latin typeface="B Nazanin" pitchFamily="2" charset="-78"/>
                <a:ea typeface="Calibri" panose="020F0502020204030204" pitchFamily="34" charset="0"/>
                <a:cs typeface="B Nazanin" pitchFamily="2" charset="-78"/>
              </a:rPr>
              <a:t>= بیداری</a:t>
            </a:r>
            <a:r>
              <a:rPr lang="en-US" dirty="0">
                <a:solidFill>
                  <a:srgbClr val="000000"/>
                </a:solidFill>
                <a:latin typeface="B Nazanin" pitchFamily="2" charset="-78"/>
                <a:ea typeface="Calibri" panose="020F0502020204030204" pitchFamily="34" charset="0"/>
                <a:cs typeface="B Nazanin" pitchFamily="2" charset="-78"/>
              </a:rPr>
              <a:t>       </a:t>
            </a:r>
            <a:r>
              <a:rPr lang="fa-IR" dirty="0">
                <a:solidFill>
                  <a:srgbClr val="000000"/>
                </a:solidFill>
                <a:latin typeface="B Nazanin" pitchFamily="2" charset="-78"/>
                <a:ea typeface="Calibri" panose="020F0502020204030204" pitchFamily="34" charset="0"/>
                <a:cs typeface="B Nazanin" pitchFamily="2" charset="-78"/>
              </a:rPr>
              <a:t>                 ۱۵</a:t>
            </a:r>
            <a:endParaRPr lang="en-US" dirty="0">
              <a:latin typeface="B Nazanin" pitchFamily="2" charset="-78"/>
              <a:ea typeface="Calibri" panose="020F0502020204030204" pitchFamily="34" charset="0"/>
              <a:cs typeface="B Nazanin" pitchFamily="2" charset="-78"/>
            </a:endParaRPr>
          </a:p>
          <a:p>
            <a:pPr algn="just" rtl="1">
              <a:lnSpc>
                <a:spcPct val="115000"/>
              </a:lnSpc>
              <a:spcAft>
                <a:spcPts val="1000"/>
              </a:spcAft>
            </a:pPr>
            <a:r>
              <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rPr>
              <a:t>V</a:t>
            </a:r>
            <a:r>
              <a:rPr lang="fa-IR" dirty="0">
                <a:solidFill>
                  <a:srgbClr val="000000"/>
                </a:solidFill>
                <a:latin typeface="B Nazanin" pitchFamily="2" charset="-78"/>
                <a:ea typeface="Calibri" panose="020F0502020204030204" pitchFamily="34" charset="0"/>
                <a:cs typeface="B Nazanin" pitchFamily="2" charset="-78"/>
              </a:rPr>
              <a:t>= پاسخ به تحریک کلامی    ۱۳ </a:t>
            </a:r>
            <a:endParaRPr lang="en-US" dirty="0">
              <a:latin typeface="B Nazanin" pitchFamily="2" charset="-78"/>
              <a:ea typeface="Calibri" panose="020F0502020204030204" pitchFamily="34" charset="0"/>
              <a:cs typeface="B Nazanin" pitchFamily="2" charset="-78"/>
            </a:endParaRPr>
          </a:p>
          <a:p>
            <a:pPr algn="just" rtl="1">
              <a:lnSpc>
                <a:spcPct val="115000"/>
              </a:lnSpc>
              <a:spcAft>
                <a:spcPts val="1000"/>
              </a:spcAft>
            </a:pPr>
            <a:r>
              <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rPr>
              <a:t>P</a:t>
            </a:r>
            <a:r>
              <a:rPr lang="fa-IR" dirty="0">
                <a:solidFill>
                  <a:srgbClr val="000000"/>
                </a:solidFill>
                <a:latin typeface="B Nazanin" pitchFamily="2" charset="-78"/>
                <a:ea typeface="Calibri" panose="020F0502020204030204" pitchFamily="34" charset="0"/>
                <a:cs typeface="B Nazanin" pitchFamily="2" charset="-78"/>
              </a:rPr>
              <a:t>= پاسخ به درد                  ۸</a:t>
            </a:r>
            <a:endParaRPr lang="en-US" dirty="0">
              <a:latin typeface="B Nazanin" pitchFamily="2" charset="-78"/>
              <a:ea typeface="Calibri" panose="020F0502020204030204" pitchFamily="34" charset="0"/>
              <a:cs typeface="B Nazanin" pitchFamily="2" charset="-78"/>
            </a:endParaRPr>
          </a:p>
          <a:p>
            <a:pPr algn="just" rtl="1">
              <a:lnSpc>
                <a:spcPct val="115000"/>
              </a:lnSpc>
              <a:spcAft>
                <a:spcPts val="1000"/>
              </a:spcAft>
            </a:pPr>
            <a:r>
              <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rPr>
              <a:t>U</a:t>
            </a:r>
            <a:r>
              <a:rPr lang="fa-IR" dirty="0">
                <a:solidFill>
                  <a:srgbClr val="000000"/>
                </a:solidFill>
                <a:latin typeface="B Nazanin" pitchFamily="2" charset="-78"/>
                <a:ea typeface="Calibri" panose="020F0502020204030204" pitchFamily="34" charset="0"/>
                <a:cs typeface="B Nazanin" pitchFamily="2" charset="-78"/>
              </a:rPr>
              <a:t>= عدم پاسخ                    ۳</a:t>
            </a:r>
            <a:endParaRPr lang="en-US" dirty="0">
              <a:latin typeface="B Nazanin" pitchFamily="2" charset="-78"/>
              <a:ea typeface="Calibri" panose="020F0502020204030204" pitchFamily="34" charset="0"/>
              <a:cs typeface="B Nazanin" pitchFamily="2" charset="-78"/>
            </a:endParaRPr>
          </a:p>
        </p:txBody>
      </p:sp>
      <p:sp>
        <p:nvSpPr>
          <p:cNvPr id="9" name="Right Brace 8">
            <a:extLst>
              <a:ext uri="{FF2B5EF4-FFF2-40B4-BE49-F238E27FC236}">
                <a16:creationId xmlns:a16="http://schemas.microsoft.com/office/drawing/2014/main" xmlns="" id="{27B522D9-BFC1-4243-BD19-5D0EAAD36A0F}"/>
              </a:ext>
            </a:extLst>
          </p:cNvPr>
          <p:cNvSpPr/>
          <p:nvPr/>
        </p:nvSpPr>
        <p:spPr>
          <a:xfrm>
            <a:off x="6949708" y="1354110"/>
            <a:ext cx="314145" cy="2089495"/>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1" name="Rectangle 10"/>
          <p:cNvSpPr/>
          <p:nvPr/>
        </p:nvSpPr>
        <p:spPr>
          <a:xfrm>
            <a:off x="7428875" y="2186772"/>
            <a:ext cx="1351011" cy="410882"/>
          </a:xfrm>
          <a:prstGeom prst="rect">
            <a:avLst/>
          </a:prstGeom>
        </p:spPr>
        <p:txBody>
          <a:bodyPr wrap="none">
            <a:spAutoFit/>
          </a:bodyPr>
          <a:lstStyle/>
          <a:p>
            <a:pPr algn="just"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مقیاس </a:t>
            </a:r>
            <a:r>
              <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rPr>
              <a:t>AVPU</a:t>
            </a:r>
            <a:r>
              <a:rPr lang="en-US" b="1" dirty="0">
                <a:solidFill>
                  <a:srgbClr val="000000"/>
                </a:solidFill>
                <a:latin typeface="B Nazanin" panose="00000400000000000000" pitchFamily="2" charset="-78"/>
                <a:ea typeface="Calibri" panose="020F0502020204030204" pitchFamily="34" charset="0"/>
                <a:cs typeface="B Nazanin" panose="00000400000000000000" pitchFamily="2" charset="-78"/>
              </a:rPr>
              <a:t> </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13" name="Rectangle 12"/>
          <p:cNvSpPr/>
          <p:nvPr/>
        </p:nvSpPr>
        <p:spPr>
          <a:xfrm>
            <a:off x="6191069" y="4637089"/>
            <a:ext cx="2454519" cy="410882"/>
          </a:xfrm>
          <a:prstGeom prst="rect">
            <a:avLst/>
          </a:prstGeom>
        </p:spPr>
        <p:txBody>
          <a:bodyPr wrap="none">
            <a:spAutoFit/>
          </a:bodyPr>
          <a:lstStyle/>
          <a:p>
            <a:pPr algn="just" rtl="1">
              <a:lnSpc>
                <a:spcPct val="115000"/>
              </a:lnSpc>
              <a:spcAft>
                <a:spcPts val="1000"/>
              </a:spcAft>
            </a:pP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مقیاس </a:t>
            </a:r>
            <a:r>
              <a:rPr lang="fa-IR" b="1" dirty="0" err="1">
                <a:solidFill>
                  <a:srgbClr val="000000"/>
                </a:solidFill>
                <a:latin typeface="Calibri" panose="020F0502020204030204" pitchFamily="34" charset="0"/>
                <a:ea typeface="Calibri" panose="020F0502020204030204" pitchFamily="34" charset="0"/>
                <a:cs typeface="B Nazanin" panose="00000400000000000000" pitchFamily="2" charset="-78"/>
              </a:rPr>
              <a:t>کمای</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b="1" dirty="0" err="1">
                <a:solidFill>
                  <a:srgbClr val="000000"/>
                </a:solidFill>
                <a:latin typeface="Calibri" panose="020F0502020204030204" pitchFamily="34" charset="0"/>
                <a:ea typeface="Calibri" panose="020F0502020204030204" pitchFamily="34" charset="0"/>
                <a:cs typeface="B Nazanin" panose="00000400000000000000" pitchFamily="2" charset="-78"/>
              </a:rPr>
              <a:t>گلاسکو</a:t>
            </a: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en-US" b="1" dirty="0">
                <a:solidFill>
                  <a:srgbClr val="000000"/>
                </a:solidFill>
                <a:latin typeface="Calibri" panose="020F0502020204030204" pitchFamily="34" charset="0"/>
                <a:ea typeface="Calibri" panose="020F0502020204030204" pitchFamily="34" charset="0"/>
                <a:cs typeface="B Nazanin" panose="00000400000000000000" pitchFamily="2" charset="-78"/>
              </a:rPr>
              <a:t>GCS</a:t>
            </a:r>
            <a:r>
              <a:rPr lang="fa-IR"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4301009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F1CC6E-3D7C-6540-8B06-74EA9F3DE03E}"/>
              </a:ext>
            </a:extLst>
          </p:cNvPr>
          <p:cNvSpPr>
            <a:spLocks noGrp="1"/>
          </p:cNvSpPr>
          <p:nvPr>
            <p:ph type="title"/>
          </p:nvPr>
        </p:nvSpPr>
        <p:spPr>
          <a:xfrm>
            <a:off x="706466" y="103528"/>
            <a:ext cx="9960146" cy="1320800"/>
          </a:xfrm>
        </p:spPr>
        <p:txBody>
          <a:bodyPr>
            <a:normAutofit/>
          </a:bodyPr>
          <a:lstStyle/>
          <a:p>
            <a:pPr algn="ctr" rtl="1"/>
            <a:r>
              <a:rPr lang="fa-IR" sz="4000" b="1" dirty="0">
                <a:solidFill>
                  <a:schemeClr val="accent1">
                    <a:lumMod val="50000"/>
                  </a:schemeClr>
                </a:solidFill>
                <a:latin typeface="B Nazanin" pitchFamily="2" charset="-78"/>
                <a:cs typeface="B Titr" panose="00000700000000000000" pitchFamily="2" charset="-78"/>
              </a:rPr>
              <a:t>ارزیابی ثانویه اطفال(</a:t>
            </a:r>
            <a:r>
              <a:rPr lang="en-US" sz="40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Secondary assessment</a:t>
            </a:r>
            <a:r>
              <a:rPr lang="fa-IR" sz="4000" b="1" dirty="0">
                <a:solidFill>
                  <a:schemeClr val="accent1">
                    <a:lumMod val="50000"/>
                  </a:schemeClr>
                </a:solidFill>
                <a:latin typeface="B Nazanin" pitchFamily="2" charset="-78"/>
                <a:cs typeface="B Titr" panose="00000700000000000000" pitchFamily="2" charset="-78"/>
              </a:rPr>
              <a:t>)</a:t>
            </a:r>
            <a:r>
              <a:rPr lang="en-US" sz="4000" b="1" dirty="0">
                <a:solidFill>
                  <a:schemeClr val="accent1">
                    <a:lumMod val="50000"/>
                  </a:schemeClr>
                </a:solidFill>
                <a:latin typeface="B Nazanin" pitchFamily="2" charset="-78"/>
                <a:cs typeface="B Titr" panose="00000700000000000000" pitchFamily="2" charset="-78"/>
              </a:rPr>
              <a:t/>
            </a:r>
            <a:br>
              <a:rPr lang="en-US" sz="4000" b="1" dirty="0">
                <a:solidFill>
                  <a:schemeClr val="accent1">
                    <a:lumMod val="50000"/>
                  </a:schemeClr>
                </a:solidFill>
                <a:latin typeface="B Nazanin" pitchFamily="2" charset="-78"/>
                <a:cs typeface="B Titr" panose="00000700000000000000" pitchFamily="2" charset="-78"/>
              </a:rPr>
            </a:br>
            <a:endParaRPr lang="en-US" sz="4000" b="1" dirty="0">
              <a:solidFill>
                <a:schemeClr val="accent1">
                  <a:lumMod val="50000"/>
                </a:schemeClr>
              </a:solidFill>
              <a:latin typeface="B Nazanin" pitchFamily="2" charset="-78"/>
              <a:cs typeface="B Titr" panose="00000700000000000000" pitchFamily="2" charset="-78"/>
            </a:endParaRPr>
          </a:p>
        </p:txBody>
      </p:sp>
      <p:sp>
        <p:nvSpPr>
          <p:cNvPr id="5" name="Rectangle 4">
            <a:extLst>
              <a:ext uri="{FF2B5EF4-FFF2-40B4-BE49-F238E27FC236}">
                <a16:creationId xmlns:a16="http://schemas.microsoft.com/office/drawing/2014/main" xmlns="" id="{681690FC-8A1C-4F4F-A427-48B9C335A550}"/>
              </a:ext>
            </a:extLst>
          </p:cNvPr>
          <p:cNvSpPr/>
          <p:nvPr/>
        </p:nvSpPr>
        <p:spPr>
          <a:xfrm>
            <a:off x="5545777" y="967155"/>
            <a:ext cx="6112410" cy="6197081"/>
          </a:xfrm>
          <a:prstGeom prst="rect">
            <a:avLst/>
          </a:prstGeom>
        </p:spPr>
        <p:txBody>
          <a:bodyPr wrap="square">
            <a:spAutoFit/>
          </a:bodyPr>
          <a:lstStyle/>
          <a:p>
            <a:pPr algn="r" rtl="1">
              <a:lnSpc>
                <a:spcPct val="115000"/>
              </a:lnSpc>
              <a:spcAft>
                <a:spcPts val="1000"/>
              </a:spcAft>
            </a:pPr>
            <a:r>
              <a:rPr lang="fa-IR" sz="2000" b="1" dirty="0">
                <a:solidFill>
                  <a:srgbClr val="000000"/>
                </a:solidFill>
                <a:latin typeface="B Nazanin" pitchFamily="2" charset="-78"/>
                <a:ea typeface="Calibri" panose="020F0502020204030204" pitchFamily="34" charset="0"/>
                <a:cs typeface="B Nazanin" pitchFamily="2" charset="-78"/>
              </a:rPr>
              <a:t>الف) اخذ شرح حال بر اساس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SAMPLE</a:t>
            </a:r>
            <a:endParaRPr lang="en-US" sz="2000" b="1" dirty="0">
              <a:solidFill>
                <a:srgbClr val="000000"/>
              </a:solidFill>
              <a:latin typeface="B Nazanin" pitchFamily="2" charset="-78"/>
              <a:ea typeface="Calibri" panose="020F0502020204030204" pitchFamily="34" charset="0"/>
              <a:cs typeface="B Nazanin" pitchFamily="2" charset="-78"/>
            </a:endParaRPr>
          </a:p>
          <a:p>
            <a:pPr algn="r" rtl="1">
              <a:lnSpc>
                <a:spcPct val="115000"/>
              </a:lnSpc>
              <a:spcAft>
                <a:spcPts val="1000"/>
              </a:spcAft>
            </a:pP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Symptoms and sign</a:t>
            </a:r>
            <a:r>
              <a:rPr lang="en-US" sz="2000" dirty="0">
                <a:solidFill>
                  <a:srgbClr val="000000"/>
                </a:solidFill>
                <a:latin typeface="B Nazanin" panose="00000400000000000000" pitchFamily="2" charset="-78"/>
                <a:ea typeface="Calibri" panose="020F0502020204030204" pitchFamily="34" charset="0"/>
              </a:rPr>
              <a:t> </a:t>
            </a:r>
            <a:r>
              <a:rPr lang="fa-IR" sz="2000" dirty="0">
                <a:latin typeface="B Nazanin" pitchFamily="2" charset="-78"/>
                <a:cs typeface="B Nazanin" pitchFamily="2" charset="-78"/>
              </a:rPr>
              <a:t>: علامت و نشانه ها </a:t>
            </a:r>
            <a:endParaRPr lang="en-US" sz="2000" dirty="0">
              <a:latin typeface="B Nazanin" pitchFamily="2" charset="-78"/>
              <a:cs typeface="B Nazanin" pitchFamily="2" charset="-78"/>
            </a:endParaRPr>
          </a:p>
          <a:p>
            <a:pPr marL="285750" indent="-285750" algn="r" rtl="1">
              <a:lnSpc>
                <a:spcPct val="115000"/>
              </a:lnSpc>
              <a:spcAft>
                <a:spcPts val="1000"/>
              </a:spcAft>
              <a:buFont typeface="Arial" panose="020B0604020202020204" pitchFamily="34" charset="0"/>
              <a:buChar char="•"/>
            </a:pPr>
            <a:r>
              <a:rPr lang="en-US" sz="2000" dirty="0">
                <a:latin typeface="Calibri" panose="020F0502020204030204" pitchFamily="34" charset="0"/>
                <a:cs typeface="B Nazanin" pitchFamily="2" charset="-78"/>
              </a:rPr>
              <a:t>Allergies</a:t>
            </a:r>
            <a:r>
              <a:rPr lang="fa-IR" sz="2000" dirty="0">
                <a:latin typeface="B Nazanin" pitchFamily="2" charset="-78"/>
                <a:cs typeface="B Nazanin" pitchFamily="2" charset="-78"/>
              </a:rPr>
              <a:t> : حساسیت ها </a:t>
            </a:r>
            <a:endParaRPr lang="en-US" sz="2000" dirty="0">
              <a:latin typeface="B Nazanin" pitchFamily="2" charset="-78"/>
              <a:cs typeface="B Nazanin" pitchFamily="2" charset="-78"/>
            </a:endParaRPr>
          </a:p>
          <a:p>
            <a:pPr marL="285750" indent="-285750" algn="r" rtl="1">
              <a:lnSpc>
                <a:spcPct val="115000"/>
              </a:lnSpc>
              <a:spcAft>
                <a:spcPts val="1000"/>
              </a:spcAft>
              <a:buFont typeface="Arial" panose="020B0604020202020204" pitchFamily="34" charset="0"/>
              <a:buChar char="•"/>
            </a:pPr>
            <a:r>
              <a:rPr lang="en-US" sz="2000" dirty="0">
                <a:latin typeface="Calibri" panose="020F0502020204030204" pitchFamily="34" charset="0"/>
                <a:cs typeface="B Nazanin" pitchFamily="2" charset="-78"/>
              </a:rPr>
              <a:t>medications</a:t>
            </a:r>
            <a:r>
              <a:rPr lang="fa-IR" sz="2000" dirty="0">
                <a:latin typeface="B Nazanin" pitchFamily="2" charset="-78"/>
                <a:cs typeface="B Nazanin" pitchFamily="2" charset="-78"/>
              </a:rPr>
              <a:t> : داروها </a:t>
            </a:r>
            <a:endParaRPr lang="en-US" sz="2000" dirty="0">
              <a:latin typeface="B Nazanin" pitchFamily="2" charset="-78"/>
              <a:cs typeface="B Nazanin" pitchFamily="2" charset="-78"/>
            </a:endParaRPr>
          </a:p>
          <a:p>
            <a:pPr marL="285750" indent="-285750" algn="r" rtl="1">
              <a:lnSpc>
                <a:spcPct val="115000"/>
              </a:lnSpc>
              <a:spcAft>
                <a:spcPts val="1000"/>
              </a:spcAft>
              <a:buFont typeface="Arial" panose="020B0604020202020204" pitchFamily="34" charset="0"/>
              <a:buChar char="•"/>
            </a:pPr>
            <a:r>
              <a:rPr lang="en-US" sz="2000" dirty="0">
                <a:latin typeface="Calibri" panose="020F0502020204030204" pitchFamily="34" charset="0"/>
                <a:cs typeface="B Nazanin" pitchFamily="2" charset="-78"/>
              </a:rPr>
              <a:t>Past history</a:t>
            </a:r>
            <a:r>
              <a:rPr lang="fa-IR" sz="2000" dirty="0">
                <a:latin typeface="B Nazanin" pitchFamily="2" charset="-78"/>
                <a:cs typeface="B Nazanin" pitchFamily="2" charset="-78"/>
              </a:rPr>
              <a:t> : سابقه بیماریهای قبلی یا زمینه ای</a:t>
            </a:r>
            <a:endParaRPr lang="en-US" sz="2000" dirty="0">
              <a:latin typeface="B Nazanin" pitchFamily="2" charset="-78"/>
              <a:cs typeface="B Nazanin" pitchFamily="2" charset="-78"/>
            </a:endParaRPr>
          </a:p>
          <a:p>
            <a:pPr marL="285750" indent="-285750" algn="r" rtl="1">
              <a:lnSpc>
                <a:spcPct val="115000"/>
              </a:lnSpc>
              <a:spcAft>
                <a:spcPts val="1000"/>
              </a:spcAft>
              <a:buFont typeface="Arial" panose="020B0604020202020204" pitchFamily="34" charset="0"/>
              <a:buChar char="•"/>
            </a:pPr>
            <a:r>
              <a:rPr lang="en-US" sz="2000" dirty="0">
                <a:latin typeface="Calibri" panose="020F0502020204030204" pitchFamily="34" charset="0"/>
                <a:cs typeface="B Nazanin" pitchFamily="2" charset="-78"/>
              </a:rPr>
              <a:t>Last oral intake </a:t>
            </a:r>
            <a:r>
              <a:rPr lang="fa-IR" sz="2000" dirty="0">
                <a:latin typeface="Calibri" panose="020F0502020204030204" pitchFamily="34" charset="0"/>
                <a:cs typeface="B Nazanin" pitchFamily="2" charset="-78"/>
              </a:rPr>
              <a:t> </a:t>
            </a:r>
            <a:r>
              <a:rPr lang="fa-IR" sz="2000" dirty="0">
                <a:latin typeface="B Nazanin" pitchFamily="2" charset="-78"/>
                <a:cs typeface="B Nazanin" pitchFamily="2" charset="-78"/>
              </a:rPr>
              <a:t>: آخرین ماده غذایی خورده شده </a:t>
            </a:r>
            <a:endParaRPr lang="en-US" sz="2000" dirty="0">
              <a:latin typeface="B Nazanin" pitchFamily="2" charset="-78"/>
              <a:cs typeface="B Nazanin" pitchFamily="2" charset="-78"/>
            </a:endParaRPr>
          </a:p>
          <a:p>
            <a:pPr marL="285750" indent="-285750" algn="r" rtl="1">
              <a:lnSpc>
                <a:spcPct val="115000"/>
              </a:lnSpc>
              <a:spcAft>
                <a:spcPts val="1000"/>
              </a:spcAft>
              <a:buFont typeface="Arial" panose="020B0604020202020204" pitchFamily="34" charset="0"/>
              <a:buChar char="•"/>
            </a:pPr>
            <a:r>
              <a:rPr lang="en-US" sz="2000" dirty="0">
                <a:latin typeface="Calibri" panose="020F0502020204030204" pitchFamily="34" charset="0"/>
                <a:cs typeface="B Nazanin" pitchFamily="2" charset="-78"/>
              </a:rPr>
              <a:t>Events</a:t>
            </a:r>
            <a:r>
              <a:rPr lang="fa-IR" sz="2000" dirty="0">
                <a:latin typeface="Calibri" panose="020F0502020204030204" pitchFamily="34" charset="0"/>
                <a:cs typeface="B Nazanin" pitchFamily="2" charset="-78"/>
              </a:rPr>
              <a:t> </a:t>
            </a:r>
            <a:r>
              <a:rPr lang="fa-IR" sz="2000" dirty="0">
                <a:latin typeface="B Nazanin" pitchFamily="2" charset="-78"/>
                <a:cs typeface="B Nazanin" pitchFamily="2" charset="-78"/>
              </a:rPr>
              <a:t>: وقایع منجر به بیماری یا آسیب کنونی</a:t>
            </a:r>
          </a:p>
          <a:p>
            <a:pPr algn="r" rtl="1">
              <a:lnSpc>
                <a:spcPct val="115000"/>
              </a:lnSpc>
              <a:spcAft>
                <a:spcPts val="1000"/>
              </a:spcAft>
            </a:pPr>
            <a:r>
              <a:rPr lang="fa-IR" sz="2000" b="1" dirty="0">
                <a:latin typeface="B Nazanin" pitchFamily="2" charset="-78"/>
                <a:cs typeface="B Nazanin" pitchFamily="2" charset="-78"/>
              </a:rPr>
              <a:t> </a:t>
            </a:r>
            <a:endParaRPr lang="en-US" sz="2000" dirty="0">
              <a:latin typeface="B Nazanin" pitchFamily="2" charset="-78"/>
              <a:cs typeface="B Nazanin" pitchFamily="2" charset="-78"/>
            </a:endParaRPr>
          </a:p>
          <a:p>
            <a:pPr algn="r" rtl="1">
              <a:lnSpc>
                <a:spcPct val="115000"/>
              </a:lnSpc>
              <a:spcAft>
                <a:spcPts val="1000"/>
              </a:spcAft>
            </a:pPr>
            <a:r>
              <a:rPr lang="fa-IR" sz="2000" b="1" dirty="0" err="1">
                <a:latin typeface="B Nazanin" pitchFamily="2" charset="-78"/>
                <a:cs typeface="B Nazanin" pitchFamily="2" charset="-78"/>
              </a:rPr>
              <a:t>ب</a:t>
            </a:r>
            <a:r>
              <a:rPr lang="fa-IR" sz="2000" b="1" dirty="0">
                <a:latin typeface="B Nazanin" pitchFamily="2" charset="-78"/>
                <a:cs typeface="B Nazanin" pitchFamily="2" charset="-78"/>
              </a:rPr>
              <a:t>) کنترل علائم حیاتی بیمار</a:t>
            </a:r>
            <a:endParaRPr lang="en-US" sz="2000" b="1" dirty="0">
              <a:latin typeface="B Nazanin" pitchFamily="2" charset="-78"/>
              <a:cs typeface="B Nazanin" pitchFamily="2" charset="-78"/>
            </a:endParaRPr>
          </a:p>
          <a:p>
            <a:pPr marL="285750" indent="-285750" algn="r" rtl="1">
              <a:lnSpc>
                <a:spcPct val="115000"/>
              </a:lnSpc>
              <a:spcAft>
                <a:spcPts val="1000"/>
              </a:spcAft>
              <a:buFont typeface="Arial" panose="020B0604020202020204" pitchFamily="34" charset="0"/>
              <a:buChar char="•"/>
            </a:pPr>
            <a:r>
              <a:rPr lang="fa-IR" sz="2000" dirty="0">
                <a:latin typeface="B Nazanin" pitchFamily="2" charset="-78"/>
                <a:cs typeface="B Nazanin" pitchFamily="2" charset="-78"/>
              </a:rPr>
              <a:t>شامل </a:t>
            </a:r>
            <a:r>
              <a:rPr lang="en-US" sz="2000" dirty="0">
                <a:latin typeface="Calibri" panose="020F0502020204030204" pitchFamily="34" charset="0"/>
                <a:cs typeface="B Nazanin" pitchFamily="2" charset="-78"/>
              </a:rPr>
              <a:t>PR</a:t>
            </a:r>
            <a:r>
              <a:rPr lang="fa-IR" sz="2000" dirty="0">
                <a:latin typeface="Calibri" panose="020F0502020204030204" pitchFamily="34" charset="0"/>
                <a:cs typeface="B Nazanin" pitchFamily="2" charset="-78"/>
              </a:rPr>
              <a:t> ،</a:t>
            </a:r>
            <a:r>
              <a:rPr lang="en-US" sz="2000" dirty="0">
                <a:latin typeface="Calibri" panose="020F0502020204030204" pitchFamily="34" charset="0"/>
                <a:cs typeface="B Nazanin" pitchFamily="2" charset="-78"/>
              </a:rPr>
              <a:t>BP</a:t>
            </a:r>
            <a:r>
              <a:rPr lang="fa-IR" sz="2000" dirty="0">
                <a:latin typeface="Calibri" panose="020F0502020204030204" pitchFamily="34" charset="0"/>
                <a:cs typeface="B Nazanin" pitchFamily="2" charset="-78"/>
              </a:rPr>
              <a:t> ، </a:t>
            </a:r>
            <a:r>
              <a:rPr lang="en-US" sz="2000" dirty="0">
                <a:latin typeface="Calibri" panose="020F0502020204030204" pitchFamily="34" charset="0"/>
                <a:cs typeface="B Nazanin" pitchFamily="2" charset="-78"/>
              </a:rPr>
              <a:t>RR</a:t>
            </a:r>
            <a:r>
              <a:rPr lang="fa-IR" sz="2000" dirty="0">
                <a:latin typeface="Calibri" panose="020F0502020204030204" pitchFamily="34" charset="0"/>
                <a:cs typeface="B Nazanin" pitchFamily="2" charset="-78"/>
              </a:rPr>
              <a:t> ، </a:t>
            </a:r>
            <a:r>
              <a:rPr lang="en-US" sz="2000" dirty="0">
                <a:latin typeface="Calibri" panose="020F0502020204030204" pitchFamily="34" charset="0"/>
                <a:cs typeface="B Nazanin" pitchFamily="2" charset="-78"/>
              </a:rPr>
              <a:t>SPO2 </a:t>
            </a:r>
            <a:endParaRPr lang="fa-IR" sz="2000" dirty="0">
              <a:latin typeface="Calibri" panose="020F0502020204030204" pitchFamily="34" charset="0"/>
              <a:cs typeface="B Nazanin" pitchFamily="2" charset="-78"/>
            </a:endParaRPr>
          </a:p>
          <a:p>
            <a:pPr algn="r" rtl="1">
              <a:lnSpc>
                <a:spcPct val="115000"/>
              </a:lnSpc>
              <a:spcAft>
                <a:spcPts val="1000"/>
              </a:spcAft>
            </a:pPr>
            <a:endParaRPr lang="en-US" sz="2000" dirty="0">
              <a:latin typeface="B Nazanin" pitchFamily="2" charset="-78"/>
              <a:cs typeface="B Nazanin" pitchFamily="2" charset="-78"/>
            </a:endParaRPr>
          </a:p>
          <a:p>
            <a:pPr algn="r" rtl="1">
              <a:lnSpc>
                <a:spcPct val="115000"/>
              </a:lnSpc>
              <a:spcAft>
                <a:spcPts val="1000"/>
              </a:spcAft>
            </a:pPr>
            <a:r>
              <a:rPr lang="fa-IR" sz="2000" b="1" dirty="0">
                <a:latin typeface="B Nazanin" pitchFamily="2" charset="-78"/>
                <a:cs typeface="B Nazanin" pitchFamily="2" charset="-78"/>
              </a:rPr>
              <a:t>ج) انجام معاینات فیزیکی دقیق </a:t>
            </a:r>
            <a:endParaRPr lang="en-US" sz="2000" dirty="0">
              <a:latin typeface="B Nazanin" pitchFamily="2" charset="-78"/>
              <a:cs typeface="B Nazanin" pitchFamily="2" charset="-78"/>
            </a:endParaRPr>
          </a:p>
          <a:p>
            <a:pPr algn="r" rtl="1">
              <a:lnSpc>
                <a:spcPct val="115000"/>
              </a:lnSpc>
              <a:spcAft>
                <a:spcPts val="1000"/>
              </a:spcAft>
            </a:pPr>
            <a:endParaRPr lang="en-US" sz="2000" dirty="0">
              <a:latin typeface="B Nazanin" pitchFamily="2" charset="-78"/>
              <a:ea typeface="Calibri" panose="020F0502020204030204" pitchFamily="34" charset="0"/>
              <a:cs typeface="B Nazanin" pitchFamily="2" charset="-78"/>
            </a:endParaRPr>
          </a:p>
        </p:txBody>
      </p:sp>
      <p:graphicFrame>
        <p:nvGraphicFramePr>
          <p:cNvPr id="6" name="Table 5">
            <a:extLst>
              <a:ext uri="{FF2B5EF4-FFF2-40B4-BE49-F238E27FC236}">
                <a16:creationId xmlns:a16="http://schemas.microsoft.com/office/drawing/2014/main" xmlns="" id="{271C1D08-14A3-3446-B1A1-EF048D961B61}"/>
              </a:ext>
            </a:extLst>
          </p:cNvPr>
          <p:cNvGraphicFramePr>
            <a:graphicFrameLocks noGrp="1"/>
          </p:cNvGraphicFramePr>
          <p:nvPr>
            <p:extLst>
              <p:ext uri="{D42A27DB-BD31-4B8C-83A1-F6EECF244321}">
                <p14:modId xmlns:p14="http://schemas.microsoft.com/office/powerpoint/2010/main" val="2158512572"/>
              </p:ext>
            </p:extLst>
          </p:nvPr>
        </p:nvGraphicFramePr>
        <p:xfrm>
          <a:off x="609521" y="984283"/>
          <a:ext cx="4783017" cy="5283104"/>
        </p:xfrm>
        <a:graphic>
          <a:graphicData uri="http://schemas.openxmlformats.org/drawingml/2006/table">
            <a:tbl>
              <a:tblPr rtl="1" firstRow="1" firstCol="1" bandRow="1">
                <a:tableStyleId>{5C22544A-7EE6-4342-B048-85BDC9FD1C3A}</a:tableStyleId>
              </a:tblPr>
              <a:tblGrid>
                <a:gridCol w="2390961">
                  <a:extLst>
                    <a:ext uri="{9D8B030D-6E8A-4147-A177-3AD203B41FA5}">
                      <a16:colId xmlns:a16="http://schemas.microsoft.com/office/drawing/2014/main" xmlns="" val="539964631"/>
                    </a:ext>
                  </a:extLst>
                </a:gridCol>
                <a:gridCol w="2392056">
                  <a:extLst>
                    <a:ext uri="{9D8B030D-6E8A-4147-A177-3AD203B41FA5}">
                      <a16:colId xmlns:a16="http://schemas.microsoft.com/office/drawing/2014/main" xmlns="" val="3478247715"/>
                    </a:ext>
                  </a:extLst>
                </a:gridCol>
              </a:tblGrid>
              <a:tr h="892956">
                <a:tc>
                  <a:txBody>
                    <a:bodyPr/>
                    <a:lstStyle/>
                    <a:p>
                      <a:pPr algn="ctr" rtl="1">
                        <a:lnSpc>
                          <a:spcPct val="300000"/>
                        </a:lnSpc>
                        <a:spcAft>
                          <a:spcPts val="1000"/>
                        </a:spcAft>
                      </a:pPr>
                      <a:r>
                        <a:rPr lang="fa-IR" sz="1800" b="1" dirty="0">
                          <a:effectLst/>
                          <a:cs typeface="B Nazanin" panose="00000400000000000000" pitchFamily="2" charset="-78"/>
                        </a:rPr>
                        <a:t>گر</a:t>
                      </a:r>
                      <a:r>
                        <a:rPr lang="fa-IR" sz="1800" b="1" dirty="0">
                          <a:effectLst/>
                          <a:latin typeface="B Nazanin" pitchFamily="2" charset="-78"/>
                          <a:cs typeface="B Nazanin" pitchFamily="2" charset="-78"/>
                        </a:rPr>
                        <a:t>وه سنی </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tc>
                  <a:txBody>
                    <a:bodyPr/>
                    <a:lstStyle/>
                    <a:p>
                      <a:pPr algn="ctr" rtl="1">
                        <a:lnSpc>
                          <a:spcPct val="300000"/>
                        </a:lnSpc>
                        <a:spcAft>
                          <a:spcPts val="1000"/>
                        </a:spcAft>
                      </a:pPr>
                      <a:r>
                        <a:rPr lang="fa-IR" sz="1800" b="1" dirty="0">
                          <a:effectLst/>
                          <a:cs typeface="B Nazanin" panose="00000400000000000000" pitchFamily="2" charset="-78"/>
                        </a:rPr>
                        <a:t>  </a:t>
                      </a:r>
                      <a:r>
                        <a:rPr lang="fa-IR" sz="1800" b="1" dirty="0">
                          <a:effectLst/>
                          <a:latin typeface="B Nazanin" pitchFamily="2" charset="-78"/>
                          <a:cs typeface="B Nazanin" pitchFamily="2" charset="-78"/>
                        </a:rPr>
                        <a:t>فشار خون </a:t>
                      </a:r>
                      <a:r>
                        <a:rPr lang="fa-IR" sz="1800" b="1" dirty="0" err="1">
                          <a:effectLst/>
                          <a:latin typeface="B Nazanin" pitchFamily="2" charset="-78"/>
                          <a:cs typeface="B Nazanin" pitchFamily="2" charset="-78"/>
                        </a:rPr>
                        <a:t>سیستول</a:t>
                      </a:r>
                      <a:r>
                        <a:rPr lang="fa-IR" sz="1800" b="1" dirty="0">
                          <a:effectLst/>
                          <a:latin typeface="B Nazanin" pitchFamily="2" charset="-78"/>
                          <a:cs typeface="B Nazanin" pitchFamily="2" charset="-78"/>
                        </a:rPr>
                        <a:t> </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extLst>
                  <a:ext uri="{0D108BD9-81ED-4DB2-BD59-A6C34878D82A}">
                    <a16:rowId xmlns:a16="http://schemas.microsoft.com/office/drawing/2014/main" xmlns="" val="3059927781"/>
                  </a:ext>
                </a:extLst>
              </a:tr>
              <a:tr h="892956">
                <a:tc>
                  <a:txBody>
                    <a:bodyPr/>
                    <a:lstStyle/>
                    <a:p>
                      <a:pPr algn="ctr" rtl="1">
                        <a:lnSpc>
                          <a:spcPct val="300000"/>
                        </a:lnSpc>
                        <a:spcAft>
                          <a:spcPts val="1000"/>
                        </a:spcAft>
                      </a:pPr>
                      <a:r>
                        <a:rPr lang="fa-IR" sz="1800" b="1" dirty="0">
                          <a:effectLst/>
                          <a:latin typeface="B Nazanin" pitchFamily="2" charset="-78"/>
                          <a:cs typeface="B Nazanin" pitchFamily="2" charset="-78"/>
                        </a:rPr>
                        <a:t>نوزاد تازه متولد شده </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tc>
                  <a:txBody>
                    <a:bodyPr/>
                    <a:lstStyle/>
                    <a:p>
                      <a:pPr algn="ctr" rtl="1">
                        <a:lnSpc>
                          <a:spcPct val="300000"/>
                        </a:lnSpc>
                        <a:spcAft>
                          <a:spcPts val="1000"/>
                        </a:spcAft>
                      </a:pPr>
                      <a:r>
                        <a:rPr lang="fa-IR" sz="1800" b="1" dirty="0">
                          <a:effectLst/>
                          <a:latin typeface="B Nazanin" pitchFamily="2" charset="-78"/>
                          <a:cs typeface="B Nazanin" pitchFamily="2" charset="-78"/>
                        </a:rPr>
                        <a:t>70 تا 90 میلیمتر جیوه </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extLst>
                  <a:ext uri="{0D108BD9-81ED-4DB2-BD59-A6C34878D82A}">
                    <a16:rowId xmlns:a16="http://schemas.microsoft.com/office/drawing/2014/main" xmlns="" val="969240997"/>
                  </a:ext>
                </a:extLst>
              </a:tr>
              <a:tr h="430877">
                <a:tc>
                  <a:txBody>
                    <a:bodyPr/>
                    <a:lstStyle/>
                    <a:p>
                      <a:pPr algn="ctr" rtl="1">
                        <a:lnSpc>
                          <a:spcPct val="200000"/>
                        </a:lnSpc>
                        <a:spcAft>
                          <a:spcPts val="1000"/>
                        </a:spcAft>
                      </a:pPr>
                      <a:r>
                        <a:rPr lang="fa-IR" sz="1800" b="1" dirty="0">
                          <a:effectLst/>
                          <a:latin typeface="B Nazanin" pitchFamily="2" charset="-78"/>
                          <a:cs typeface="B Nazanin" pitchFamily="2" charset="-78"/>
                        </a:rPr>
                        <a:t>نوزاد </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tc>
                  <a:txBody>
                    <a:bodyPr/>
                    <a:lstStyle/>
                    <a:p>
                      <a:pPr algn="ctr" rtl="1">
                        <a:lnSpc>
                          <a:spcPct val="200000"/>
                        </a:lnSpc>
                        <a:spcAft>
                          <a:spcPts val="1000"/>
                        </a:spcAft>
                      </a:pPr>
                      <a:r>
                        <a:rPr lang="fa-IR" sz="1800" b="1" dirty="0">
                          <a:effectLst/>
                          <a:latin typeface="B Nazanin" pitchFamily="2" charset="-78"/>
                          <a:cs typeface="B Nazanin" pitchFamily="2" charset="-78"/>
                        </a:rPr>
                        <a:t>70 تا 90 میلیمتر جیوه</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extLst>
                  <a:ext uri="{0D108BD9-81ED-4DB2-BD59-A6C34878D82A}">
                    <a16:rowId xmlns:a16="http://schemas.microsoft.com/office/drawing/2014/main" xmlns="" val="3270683117"/>
                  </a:ext>
                </a:extLst>
              </a:tr>
              <a:tr h="657497">
                <a:tc>
                  <a:txBody>
                    <a:bodyPr/>
                    <a:lstStyle/>
                    <a:p>
                      <a:pPr algn="ctr" rtl="1">
                        <a:lnSpc>
                          <a:spcPct val="300000"/>
                        </a:lnSpc>
                        <a:spcAft>
                          <a:spcPts val="1000"/>
                        </a:spcAft>
                      </a:pPr>
                      <a:r>
                        <a:rPr lang="fa-IR" sz="1800" b="1" dirty="0">
                          <a:effectLst/>
                          <a:latin typeface="B Nazanin" pitchFamily="2" charset="-78"/>
                          <a:cs typeface="B Nazanin" pitchFamily="2" charset="-78"/>
                        </a:rPr>
                        <a:t>نوپا</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tc>
                  <a:txBody>
                    <a:bodyPr/>
                    <a:lstStyle/>
                    <a:p>
                      <a:pPr algn="ctr" rtl="1">
                        <a:lnSpc>
                          <a:spcPct val="300000"/>
                        </a:lnSpc>
                        <a:spcAft>
                          <a:spcPts val="1000"/>
                        </a:spcAft>
                      </a:pPr>
                      <a:r>
                        <a:rPr lang="fa-IR" sz="1800" b="1" dirty="0">
                          <a:effectLst/>
                          <a:latin typeface="B Nazanin" pitchFamily="2" charset="-78"/>
                          <a:cs typeface="B Nazanin" pitchFamily="2" charset="-78"/>
                        </a:rPr>
                        <a:t>72 تا 100 میلیمتر جیوه</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extLst>
                  <a:ext uri="{0D108BD9-81ED-4DB2-BD59-A6C34878D82A}">
                    <a16:rowId xmlns:a16="http://schemas.microsoft.com/office/drawing/2014/main" xmlns="" val="4149777818"/>
                  </a:ext>
                </a:extLst>
              </a:tr>
              <a:tr h="752728">
                <a:tc>
                  <a:txBody>
                    <a:bodyPr/>
                    <a:lstStyle/>
                    <a:p>
                      <a:pPr algn="ctr" rtl="1">
                        <a:lnSpc>
                          <a:spcPct val="300000"/>
                        </a:lnSpc>
                        <a:spcAft>
                          <a:spcPts val="1000"/>
                        </a:spcAft>
                      </a:pPr>
                      <a:r>
                        <a:rPr lang="fa-IR" sz="1800" b="1" dirty="0">
                          <a:effectLst/>
                          <a:latin typeface="B Nazanin" pitchFamily="2" charset="-78"/>
                          <a:cs typeface="B Nazanin" pitchFamily="2" charset="-78"/>
                        </a:rPr>
                        <a:t>پیش دبستانی</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tc>
                  <a:txBody>
                    <a:bodyPr/>
                    <a:lstStyle/>
                    <a:p>
                      <a:pPr algn="ctr" rtl="1">
                        <a:lnSpc>
                          <a:spcPct val="300000"/>
                        </a:lnSpc>
                        <a:spcAft>
                          <a:spcPts val="1000"/>
                        </a:spcAft>
                      </a:pPr>
                      <a:r>
                        <a:rPr lang="fa-IR" sz="1800" b="1" dirty="0">
                          <a:effectLst/>
                          <a:latin typeface="B Nazanin" pitchFamily="2" charset="-78"/>
                          <a:cs typeface="B Nazanin" pitchFamily="2" charset="-78"/>
                        </a:rPr>
                        <a:t>78 تا 104 میلیمتر جیوه</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extLst>
                  <a:ext uri="{0D108BD9-81ED-4DB2-BD59-A6C34878D82A}">
                    <a16:rowId xmlns:a16="http://schemas.microsoft.com/office/drawing/2014/main" xmlns="" val="1531296317"/>
                  </a:ext>
                </a:extLst>
              </a:tr>
              <a:tr h="628819">
                <a:tc>
                  <a:txBody>
                    <a:bodyPr/>
                    <a:lstStyle/>
                    <a:p>
                      <a:pPr algn="ctr" rtl="1">
                        <a:lnSpc>
                          <a:spcPct val="300000"/>
                        </a:lnSpc>
                        <a:spcAft>
                          <a:spcPts val="1000"/>
                        </a:spcAft>
                      </a:pPr>
                      <a:r>
                        <a:rPr lang="fa-IR" sz="1800" b="1" dirty="0">
                          <a:effectLst/>
                          <a:latin typeface="B Nazanin" pitchFamily="2" charset="-78"/>
                          <a:cs typeface="B Nazanin" pitchFamily="2" charset="-78"/>
                        </a:rPr>
                        <a:t>سن مدرسه </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tc>
                  <a:txBody>
                    <a:bodyPr/>
                    <a:lstStyle/>
                    <a:p>
                      <a:pPr algn="ctr" rtl="1">
                        <a:lnSpc>
                          <a:spcPct val="300000"/>
                        </a:lnSpc>
                        <a:spcAft>
                          <a:spcPts val="1000"/>
                        </a:spcAft>
                      </a:pPr>
                      <a:r>
                        <a:rPr lang="fa-IR" sz="1800" b="1" dirty="0">
                          <a:effectLst/>
                          <a:latin typeface="B Nazanin" pitchFamily="2" charset="-78"/>
                          <a:cs typeface="B Nazanin" pitchFamily="2" charset="-78"/>
                        </a:rPr>
                        <a:t>80 تا 115 میلیمتر جیوه</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extLst>
                  <a:ext uri="{0D108BD9-81ED-4DB2-BD59-A6C34878D82A}">
                    <a16:rowId xmlns:a16="http://schemas.microsoft.com/office/drawing/2014/main" xmlns="" val="3202728361"/>
                  </a:ext>
                </a:extLst>
              </a:tr>
              <a:tr h="892804">
                <a:tc>
                  <a:txBody>
                    <a:bodyPr/>
                    <a:lstStyle/>
                    <a:p>
                      <a:pPr algn="ctr" rtl="1">
                        <a:lnSpc>
                          <a:spcPct val="300000"/>
                        </a:lnSpc>
                        <a:spcAft>
                          <a:spcPts val="1000"/>
                        </a:spcAft>
                      </a:pPr>
                      <a:r>
                        <a:rPr lang="fa-IR" sz="1800" b="1" dirty="0">
                          <a:effectLst/>
                          <a:latin typeface="B Nazanin" pitchFamily="2" charset="-78"/>
                          <a:cs typeface="B Nazanin" pitchFamily="2" charset="-78"/>
                        </a:rPr>
                        <a:t>نوجوان</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tc>
                  <a:txBody>
                    <a:bodyPr/>
                    <a:lstStyle/>
                    <a:p>
                      <a:pPr algn="ctr" rtl="1">
                        <a:lnSpc>
                          <a:spcPct val="300000"/>
                        </a:lnSpc>
                        <a:spcAft>
                          <a:spcPts val="1000"/>
                        </a:spcAft>
                      </a:pPr>
                      <a:r>
                        <a:rPr lang="fa-IR" sz="1800" b="1" dirty="0">
                          <a:effectLst/>
                          <a:latin typeface="B Nazanin" pitchFamily="2" charset="-78"/>
                          <a:cs typeface="B Nazanin" pitchFamily="2" charset="-78"/>
                        </a:rPr>
                        <a:t>88 تا 120 میلیمتر جیوه</a:t>
                      </a:r>
                      <a:endParaRPr lang="en-US" sz="1800" b="1" dirty="0">
                        <a:effectLst/>
                        <a:latin typeface="B Nazanin" pitchFamily="2" charset="-78"/>
                        <a:ea typeface="Calibri" panose="020F0502020204030204" pitchFamily="34" charset="0"/>
                        <a:cs typeface="B Nazanin" pitchFamily="2" charset="-78"/>
                      </a:endParaRPr>
                    </a:p>
                  </a:txBody>
                  <a:tcPr marL="68580" marR="68580" marT="0" marB="0"/>
                </a:tc>
                <a:extLst>
                  <a:ext uri="{0D108BD9-81ED-4DB2-BD59-A6C34878D82A}">
                    <a16:rowId xmlns:a16="http://schemas.microsoft.com/office/drawing/2014/main" xmlns="" val="2603450823"/>
                  </a:ext>
                </a:extLst>
              </a:tr>
            </a:tbl>
          </a:graphicData>
        </a:graphic>
      </p:graphicFrame>
    </p:spTree>
    <p:extLst>
      <p:ext uri="{BB962C8B-B14F-4D97-AF65-F5344CB8AC3E}">
        <p14:creationId xmlns:p14="http://schemas.microsoft.com/office/powerpoint/2010/main" val="26781211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03315">
            <a:extLst>
              <a:ext uri="{FF2B5EF4-FFF2-40B4-BE49-F238E27FC236}">
                <a16:creationId xmlns:a16="http://schemas.microsoft.com/office/drawing/2014/main" xmlns="" id="{FCF464F2-4F07-B44E-A30B-041ABF6929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1737" y="221150"/>
            <a:ext cx="2639695" cy="1984375"/>
          </a:xfrm>
          <a:prstGeom prst="rect">
            <a:avLst/>
          </a:prstGeom>
          <a:noFill/>
          <a:ln>
            <a:noFill/>
          </a:ln>
        </p:spPr>
      </p:pic>
      <p:pic>
        <p:nvPicPr>
          <p:cNvPr id="4" name="Picture 3" descr="DSC03320">
            <a:extLst>
              <a:ext uri="{FF2B5EF4-FFF2-40B4-BE49-F238E27FC236}">
                <a16:creationId xmlns:a16="http://schemas.microsoft.com/office/drawing/2014/main" xmlns="" id="{5DD0D73D-D20E-EB4C-B209-9C9E895AD9E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13752" y="216668"/>
            <a:ext cx="2639695" cy="1984375"/>
          </a:xfrm>
          <a:prstGeom prst="rect">
            <a:avLst/>
          </a:prstGeom>
          <a:noFill/>
          <a:ln>
            <a:noFill/>
          </a:ln>
        </p:spPr>
      </p:pic>
      <p:pic>
        <p:nvPicPr>
          <p:cNvPr id="5" name="Picture 4" descr="DSC03313">
            <a:extLst>
              <a:ext uri="{FF2B5EF4-FFF2-40B4-BE49-F238E27FC236}">
                <a16:creationId xmlns:a16="http://schemas.microsoft.com/office/drawing/2014/main" xmlns="" id="{65B61851-241E-6D47-8BEB-E9DC17C3517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77818" y="212187"/>
            <a:ext cx="2938927" cy="1984375"/>
          </a:xfrm>
          <a:prstGeom prst="rect">
            <a:avLst/>
          </a:prstGeom>
          <a:noFill/>
          <a:ln>
            <a:noFill/>
          </a:ln>
        </p:spPr>
      </p:pic>
      <p:pic>
        <p:nvPicPr>
          <p:cNvPr id="6" name="Picture 5" descr="DSC03322">
            <a:extLst>
              <a:ext uri="{FF2B5EF4-FFF2-40B4-BE49-F238E27FC236}">
                <a16:creationId xmlns:a16="http://schemas.microsoft.com/office/drawing/2014/main" xmlns="" id="{4C75E281-86FA-0D47-A3FF-A3AEE4B773A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13752" y="3309849"/>
            <a:ext cx="2639695" cy="1984375"/>
          </a:xfrm>
          <a:prstGeom prst="rect">
            <a:avLst/>
          </a:prstGeom>
          <a:noFill/>
          <a:ln>
            <a:noFill/>
          </a:ln>
        </p:spPr>
      </p:pic>
      <p:sp>
        <p:nvSpPr>
          <p:cNvPr id="9" name="Rectangle 8">
            <a:extLst>
              <a:ext uri="{FF2B5EF4-FFF2-40B4-BE49-F238E27FC236}">
                <a16:creationId xmlns:a16="http://schemas.microsoft.com/office/drawing/2014/main" xmlns="" id="{3DCEDE69-CA91-2843-9E85-1B495FB2E127}"/>
              </a:ext>
            </a:extLst>
          </p:cNvPr>
          <p:cNvSpPr/>
          <p:nvPr/>
        </p:nvSpPr>
        <p:spPr>
          <a:xfrm>
            <a:off x="701450" y="2297389"/>
            <a:ext cx="1680268" cy="369332"/>
          </a:xfrm>
          <a:prstGeom prst="rect">
            <a:avLst/>
          </a:prstGeom>
        </p:spPr>
        <p:txBody>
          <a:bodyPr wrap="none">
            <a:spAutoFit/>
          </a:bodyPr>
          <a:lstStyle/>
          <a:p>
            <a:r>
              <a:rPr lang="fa-IR" b="1" dirty="0">
                <a:solidFill>
                  <a:srgbClr val="000000"/>
                </a:solidFill>
                <a:latin typeface="Calibri" panose="020F0502020204030204" pitchFamily="34" charset="0"/>
                <a:ea typeface="Calibri" panose="020F0502020204030204" pitchFamily="34" charset="0"/>
                <a:cs typeface="B Nazanin" pitchFamily="2" charset="-78"/>
              </a:rPr>
              <a:t>معاینه فیزیکی سر</a:t>
            </a:r>
            <a:r>
              <a:rPr lang="en-US" dirty="0"/>
              <a:t> </a:t>
            </a:r>
          </a:p>
        </p:txBody>
      </p:sp>
      <p:sp>
        <p:nvSpPr>
          <p:cNvPr id="10" name="Rectangle 9">
            <a:extLst>
              <a:ext uri="{FF2B5EF4-FFF2-40B4-BE49-F238E27FC236}">
                <a16:creationId xmlns:a16="http://schemas.microsoft.com/office/drawing/2014/main" xmlns="" id="{8DBF2BB1-9EA5-D146-A0EE-6E6FCF99CEFA}"/>
              </a:ext>
            </a:extLst>
          </p:cNvPr>
          <p:cNvSpPr/>
          <p:nvPr/>
        </p:nvSpPr>
        <p:spPr>
          <a:xfrm>
            <a:off x="4929345" y="2335785"/>
            <a:ext cx="1808508" cy="369332"/>
          </a:xfrm>
          <a:prstGeom prst="rect">
            <a:avLst/>
          </a:prstGeom>
        </p:spPr>
        <p:txBody>
          <a:bodyPr wrap="none">
            <a:spAutoFit/>
          </a:bodyPr>
          <a:lstStyle/>
          <a:p>
            <a:r>
              <a:rPr lang="fa-IR" b="1" dirty="0">
                <a:solidFill>
                  <a:srgbClr val="000000"/>
                </a:solidFill>
                <a:latin typeface="Calibri" panose="020F0502020204030204" pitchFamily="34" charset="0"/>
                <a:ea typeface="Calibri" panose="020F0502020204030204" pitchFamily="34" charset="0"/>
                <a:cs typeface="B Nazanin" pitchFamily="2" charset="-78"/>
              </a:rPr>
              <a:t>معاینه فیزیکی شکم </a:t>
            </a:r>
            <a:endParaRPr lang="en-US" dirty="0"/>
          </a:p>
        </p:txBody>
      </p:sp>
      <p:sp>
        <p:nvSpPr>
          <p:cNvPr id="11" name="Rectangle 10">
            <a:extLst>
              <a:ext uri="{FF2B5EF4-FFF2-40B4-BE49-F238E27FC236}">
                <a16:creationId xmlns:a16="http://schemas.microsoft.com/office/drawing/2014/main" xmlns="" id="{CD3FEFBB-4CCF-9842-A2FA-967BC9B6BC2B}"/>
              </a:ext>
            </a:extLst>
          </p:cNvPr>
          <p:cNvSpPr/>
          <p:nvPr/>
        </p:nvSpPr>
        <p:spPr>
          <a:xfrm>
            <a:off x="8377818" y="2374408"/>
            <a:ext cx="1871025" cy="369332"/>
          </a:xfrm>
          <a:prstGeom prst="rect">
            <a:avLst/>
          </a:prstGeom>
        </p:spPr>
        <p:txBody>
          <a:bodyPr wrap="none">
            <a:spAutoFit/>
          </a:bodyPr>
          <a:lstStyle/>
          <a:p>
            <a:r>
              <a:rPr lang="fa-IR" b="1" dirty="0">
                <a:solidFill>
                  <a:srgbClr val="000000"/>
                </a:solidFill>
                <a:latin typeface="Calibri" panose="020F0502020204030204" pitchFamily="34" charset="0"/>
                <a:ea typeface="Calibri" panose="020F0502020204030204" pitchFamily="34" charset="0"/>
                <a:cs typeface="B Nazanin" pitchFamily="2" charset="-78"/>
              </a:rPr>
              <a:t>معاینه فیزیکی گردن</a:t>
            </a:r>
            <a:r>
              <a:rPr lang="en-US" dirty="0"/>
              <a:t> </a:t>
            </a:r>
          </a:p>
        </p:txBody>
      </p:sp>
      <p:sp>
        <p:nvSpPr>
          <p:cNvPr id="12" name="Rectangle 11">
            <a:extLst>
              <a:ext uri="{FF2B5EF4-FFF2-40B4-BE49-F238E27FC236}">
                <a16:creationId xmlns:a16="http://schemas.microsoft.com/office/drawing/2014/main" xmlns="" id="{EFEDCAAD-AD97-B34D-A57A-D23051AD030E}"/>
              </a:ext>
            </a:extLst>
          </p:cNvPr>
          <p:cNvSpPr/>
          <p:nvPr/>
        </p:nvSpPr>
        <p:spPr>
          <a:xfrm>
            <a:off x="4967015" y="5530879"/>
            <a:ext cx="1733167" cy="369332"/>
          </a:xfrm>
          <a:prstGeom prst="rect">
            <a:avLst/>
          </a:prstGeom>
        </p:spPr>
        <p:txBody>
          <a:bodyPr wrap="none">
            <a:spAutoFit/>
          </a:bodyPr>
          <a:lstStyle/>
          <a:p>
            <a:r>
              <a:rPr lang="fa-IR" b="1" dirty="0">
                <a:solidFill>
                  <a:srgbClr val="000000"/>
                </a:solidFill>
                <a:latin typeface="Calibri" panose="020F0502020204030204" pitchFamily="34" charset="0"/>
                <a:ea typeface="Calibri" panose="020F0502020204030204" pitchFamily="34" charset="0"/>
                <a:cs typeface="B Nazanin" pitchFamily="2" charset="-78"/>
              </a:rPr>
              <a:t>معاینه فیزیکی لگن </a:t>
            </a:r>
            <a:endParaRPr lang="en-US" dirty="0"/>
          </a:p>
        </p:txBody>
      </p:sp>
    </p:spTree>
    <p:extLst>
      <p:ext uri="{BB962C8B-B14F-4D97-AF65-F5344CB8AC3E}">
        <p14:creationId xmlns:p14="http://schemas.microsoft.com/office/powerpoint/2010/main" val="31169963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03317">
            <a:extLst>
              <a:ext uri="{FF2B5EF4-FFF2-40B4-BE49-F238E27FC236}">
                <a16:creationId xmlns:a16="http://schemas.microsoft.com/office/drawing/2014/main" xmlns="" id="{BE4EBDA0-26CA-0148-9E7C-6D57724F76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62414" y="344243"/>
            <a:ext cx="2639695" cy="1984375"/>
          </a:xfrm>
          <a:prstGeom prst="rect">
            <a:avLst/>
          </a:prstGeom>
          <a:noFill/>
          <a:ln>
            <a:noFill/>
          </a:ln>
        </p:spPr>
      </p:pic>
      <p:sp>
        <p:nvSpPr>
          <p:cNvPr id="5" name="Rectangle 4">
            <a:extLst>
              <a:ext uri="{FF2B5EF4-FFF2-40B4-BE49-F238E27FC236}">
                <a16:creationId xmlns:a16="http://schemas.microsoft.com/office/drawing/2014/main" xmlns="" id="{D47036F7-0023-E34F-99BF-1EE0802BC7C8}"/>
              </a:ext>
            </a:extLst>
          </p:cNvPr>
          <p:cNvSpPr/>
          <p:nvPr/>
        </p:nvSpPr>
        <p:spPr>
          <a:xfrm>
            <a:off x="526335" y="2593703"/>
            <a:ext cx="2311851" cy="369332"/>
          </a:xfrm>
          <a:prstGeom prst="rect">
            <a:avLst/>
          </a:prstGeom>
        </p:spPr>
        <p:txBody>
          <a:bodyPr wrap="none">
            <a:spAutoFit/>
          </a:bodyPr>
          <a:lstStyle/>
          <a:p>
            <a:r>
              <a:rPr lang="fa-IR" b="1" dirty="0">
                <a:solidFill>
                  <a:srgbClr val="000000"/>
                </a:solidFill>
                <a:latin typeface="Calibri" panose="020F0502020204030204" pitchFamily="34" charset="0"/>
                <a:ea typeface="Calibri" panose="020F0502020204030204" pitchFamily="34" charset="0"/>
                <a:cs typeface="B Nazanin" pitchFamily="2" charset="-78"/>
              </a:rPr>
              <a:t>معاینه فیزیکی قفسه سینه </a:t>
            </a:r>
            <a:endParaRPr lang="en-US" dirty="0"/>
          </a:p>
        </p:txBody>
      </p:sp>
      <p:pic>
        <p:nvPicPr>
          <p:cNvPr id="6" name="Picture 5" descr="DSC03324">
            <a:extLst>
              <a:ext uri="{FF2B5EF4-FFF2-40B4-BE49-F238E27FC236}">
                <a16:creationId xmlns:a16="http://schemas.microsoft.com/office/drawing/2014/main" xmlns="" id="{D39830A0-7BAB-5E41-BE37-1B0EB63189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37934" y="353008"/>
            <a:ext cx="2639695" cy="1984375"/>
          </a:xfrm>
          <a:prstGeom prst="rect">
            <a:avLst/>
          </a:prstGeom>
          <a:noFill/>
          <a:ln>
            <a:noFill/>
          </a:ln>
        </p:spPr>
      </p:pic>
      <p:sp>
        <p:nvSpPr>
          <p:cNvPr id="7" name="Rectangle 6">
            <a:extLst>
              <a:ext uri="{FF2B5EF4-FFF2-40B4-BE49-F238E27FC236}">
                <a16:creationId xmlns:a16="http://schemas.microsoft.com/office/drawing/2014/main" xmlns="" id="{7D193EC4-D0FB-894A-8CA3-64BC35B75307}"/>
              </a:ext>
            </a:extLst>
          </p:cNvPr>
          <p:cNvSpPr/>
          <p:nvPr/>
        </p:nvSpPr>
        <p:spPr>
          <a:xfrm>
            <a:off x="4580215" y="2550999"/>
            <a:ext cx="2355132" cy="369332"/>
          </a:xfrm>
          <a:prstGeom prst="rect">
            <a:avLst/>
          </a:prstGeom>
        </p:spPr>
        <p:txBody>
          <a:bodyPr wrap="none">
            <a:spAutoFit/>
          </a:bodyPr>
          <a:lstStyle/>
          <a:p>
            <a:r>
              <a:rPr lang="fa-IR" b="1" dirty="0">
                <a:solidFill>
                  <a:srgbClr val="000000"/>
                </a:solidFill>
                <a:latin typeface="Calibri" panose="020F0502020204030204" pitchFamily="34" charset="0"/>
                <a:ea typeface="Calibri" panose="020F0502020204030204" pitchFamily="34" charset="0"/>
                <a:cs typeface="B Nazanin" pitchFamily="2" charset="-78"/>
              </a:rPr>
              <a:t>معاینه فیزیکی اندام فوقانی </a:t>
            </a:r>
            <a:endParaRPr lang="en-US" dirty="0"/>
          </a:p>
        </p:txBody>
      </p:sp>
      <p:pic>
        <p:nvPicPr>
          <p:cNvPr id="8" name="Picture 7" descr="DSC03329">
            <a:extLst>
              <a:ext uri="{FF2B5EF4-FFF2-40B4-BE49-F238E27FC236}">
                <a16:creationId xmlns:a16="http://schemas.microsoft.com/office/drawing/2014/main" xmlns="" id="{EDEE1655-6E48-FB40-945C-0493ECB28F5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13455" y="344242"/>
            <a:ext cx="2639695" cy="1984375"/>
          </a:xfrm>
          <a:prstGeom prst="rect">
            <a:avLst/>
          </a:prstGeom>
          <a:noFill/>
          <a:ln>
            <a:noFill/>
          </a:ln>
        </p:spPr>
      </p:pic>
      <p:sp>
        <p:nvSpPr>
          <p:cNvPr id="9" name="Rectangle 8">
            <a:extLst>
              <a:ext uri="{FF2B5EF4-FFF2-40B4-BE49-F238E27FC236}">
                <a16:creationId xmlns:a16="http://schemas.microsoft.com/office/drawing/2014/main" xmlns="" id="{D4551CAC-0F33-834E-8BFC-ED510B18F3E6}"/>
              </a:ext>
            </a:extLst>
          </p:cNvPr>
          <p:cNvSpPr/>
          <p:nvPr/>
        </p:nvSpPr>
        <p:spPr>
          <a:xfrm>
            <a:off x="9233815" y="2593703"/>
            <a:ext cx="1555234" cy="369332"/>
          </a:xfrm>
          <a:prstGeom prst="rect">
            <a:avLst/>
          </a:prstGeom>
        </p:spPr>
        <p:txBody>
          <a:bodyPr wrap="none">
            <a:spAutoFit/>
          </a:bodyPr>
          <a:lstStyle/>
          <a:p>
            <a:r>
              <a:rPr lang="fa-IR" b="1" dirty="0">
                <a:solidFill>
                  <a:srgbClr val="000000"/>
                </a:solidFill>
                <a:latin typeface="Calibri" panose="020F0502020204030204" pitchFamily="34" charset="0"/>
                <a:ea typeface="Calibri" panose="020F0502020204030204" pitchFamily="34" charset="0"/>
                <a:cs typeface="B Nazanin" pitchFamily="2" charset="-78"/>
              </a:rPr>
              <a:t>سمع قفسه سینه </a:t>
            </a:r>
            <a:endParaRPr lang="en-US" dirty="0"/>
          </a:p>
        </p:txBody>
      </p:sp>
      <p:pic>
        <p:nvPicPr>
          <p:cNvPr id="10" name="Picture 9" descr="DSC03328">
            <a:extLst>
              <a:ext uri="{FF2B5EF4-FFF2-40B4-BE49-F238E27FC236}">
                <a16:creationId xmlns:a16="http://schemas.microsoft.com/office/drawing/2014/main" xmlns="" id="{CBFC8D27-923E-9C4C-9B24-45B23B6A700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437934" y="3503280"/>
            <a:ext cx="2639695" cy="1984375"/>
          </a:xfrm>
          <a:prstGeom prst="rect">
            <a:avLst/>
          </a:prstGeom>
          <a:noFill/>
          <a:ln>
            <a:noFill/>
          </a:ln>
        </p:spPr>
      </p:pic>
      <p:sp>
        <p:nvSpPr>
          <p:cNvPr id="11" name="Rectangle 10">
            <a:extLst>
              <a:ext uri="{FF2B5EF4-FFF2-40B4-BE49-F238E27FC236}">
                <a16:creationId xmlns:a16="http://schemas.microsoft.com/office/drawing/2014/main" xmlns="" id="{FB2F6FD3-D026-F34F-BE7A-7424AD012404}"/>
              </a:ext>
            </a:extLst>
          </p:cNvPr>
          <p:cNvSpPr/>
          <p:nvPr/>
        </p:nvSpPr>
        <p:spPr>
          <a:xfrm>
            <a:off x="4564185" y="5701272"/>
            <a:ext cx="2387192" cy="369332"/>
          </a:xfrm>
          <a:prstGeom prst="rect">
            <a:avLst/>
          </a:prstGeom>
        </p:spPr>
        <p:txBody>
          <a:bodyPr wrap="none">
            <a:spAutoFit/>
          </a:bodyPr>
          <a:lstStyle/>
          <a:p>
            <a:r>
              <a:rPr lang="fa-IR" b="1" dirty="0">
                <a:solidFill>
                  <a:srgbClr val="000000"/>
                </a:solidFill>
                <a:latin typeface="Calibri" panose="020F0502020204030204" pitchFamily="34" charset="0"/>
                <a:ea typeface="Calibri" panose="020F0502020204030204" pitchFamily="34" charset="0"/>
                <a:cs typeface="B Nazanin" pitchFamily="2" charset="-78"/>
              </a:rPr>
              <a:t>معاینه فیزیکی اندام تحتانی </a:t>
            </a:r>
            <a:endParaRPr lang="en-US" dirty="0"/>
          </a:p>
        </p:txBody>
      </p:sp>
    </p:spTree>
    <p:extLst>
      <p:ext uri="{BB962C8B-B14F-4D97-AF65-F5344CB8AC3E}">
        <p14:creationId xmlns:p14="http://schemas.microsoft.com/office/powerpoint/2010/main" val="285964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29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 </a:t>
            </a:r>
            <a:r>
              <a:rPr lang="en-US" sz="29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9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r>
              <a:rPr lang="en-US" sz="2900" b="1" kern="0" dirty="0">
                <a:solidFill>
                  <a:srgbClr val="5FCBEF">
                    <a:lumMod val="50000"/>
                  </a:srgbClr>
                </a:solidFill>
                <a:effectLst>
                  <a:outerShdw blurRad="38100" dist="38100" dir="2700000" algn="tl">
                    <a:srgbClr val="000000">
                      <a:alpha val="43137"/>
                    </a:srgbClr>
                  </a:outerShdw>
                </a:effectLst>
                <a:cs typeface="B Titr" panose="00000700000000000000" pitchFamily="2" charset="-78"/>
              </a:rPr>
              <a:t/>
            </a:r>
            <a:br>
              <a:rPr lang="en-US" sz="2900" b="1" kern="0" dirty="0">
                <a:solidFill>
                  <a:srgbClr val="5FCBEF">
                    <a:lumMod val="50000"/>
                  </a:srgbClr>
                </a:solidFill>
                <a:effectLst>
                  <a:outerShdw blurRad="38100" dist="38100" dir="2700000" algn="tl">
                    <a:srgbClr val="000000">
                      <a:alpha val="43137"/>
                    </a:srgbClr>
                  </a:outerShdw>
                </a:effectLst>
                <a:cs typeface="B Titr" panose="00000700000000000000" pitchFamily="2" charset="-78"/>
              </a:rPr>
            </a:br>
            <a:endParaRPr lang="en-US" dirty="0"/>
          </a:p>
        </p:txBody>
      </p:sp>
      <p:sp>
        <p:nvSpPr>
          <p:cNvPr id="3" name="Rectangle 2"/>
          <p:cNvSpPr/>
          <p:nvPr/>
        </p:nvSpPr>
        <p:spPr>
          <a:xfrm>
            <a:off x="1805049" y="1733476"/>
            <a:ext cx="9880270" cy="2644827"/>
          </a:xfrm>
          <a:prstGeom prst="rect">
            <a:avLst/>
          </a:prstGeom>
        </p:spPr>
        <p:txBody>
          <a:bodyPr wrap="square">
            <a:spAutoFit/>
          </a:bodyPr>
          <a:lstStyle/>
          <a:p>
            <a:pPr algn="just" rtl="1">
              <a:lnSpc>
                <a:spcPct val="115000"/>
              </a:lnSpc>
              <a:spcAft>
                <a:spcPts val="1000"/>
              </a:spcAft>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ملاحظات مد نظر در معاینه و اقدامات درمانی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درکودکان</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نوزاد (پس از تولد تا ا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ماهگی</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)شامل موارد زیر است : </a:t>
            </a:r>
            <a:endParaRPr lang="en-US" dirty="0">
              <a:latin typeface="Calibri" panose="020F0502020204030204" pitchFamily="34" charset="0"/>
              <a:ea typeface="Calibri" panose="020F0502020204030204" pitchFamily="34" charset="0"/>
              <a:cs typeface="B Nazanin" panose="00000400000000000000" pitchFamily="2" charset="-78"/>
            </a:endParaRPr>
          </a:p>
          <a:p>
            <a:pPr lvl="0" algn="just" defTabSz="914400" rtl="1" fontAlgn="base">
              <a:lnSpc>
                <a:spcPct val="115000"/>
              </a:lnSpc>
              <a:spcAft>
                <a:spcPts val="1000"/>
              </a:spcAft>
            </a:pPr>
            <a:endParaRPr lang="en-US"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defTabSz="914400" rtl="1" fontAlgn="base">
              <a:lnSpc>
                <a:spcPct val="115000"/>
              </a:lnSpc>
              <a:spcAft>
                <a:spcPts val="1000"/>
              </a:spcAft>
              <a:buFont typeface="Wingdings" panose="05000000000000000000" pitchFamily="2" charset="2"/>
              <a:buChar char="ü"/>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همواره نوزاد را گرم نگه دارید. </a:t>
            </a:r>
            <a:endParaRPr lang="en-US"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defTabSz="914400" rtl="1" fontAlgn="base">
              <a:lnSpc>
                <a:spcPct val="115000"/>
              </a:lnSpc>
              <a:spcAft>
                <a:spcPts val="1000"/>
              </a:spcAft>
              <a:buFont typeface="Wingdings" panose="05000000000000000000" pitchFamily="2" charset="2"/>
              <a:buChar char="ü"/>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به رنگ پوست، </a:t>
            </a: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تون</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و فعالیت تنفسی توجه ویژه داشته باشید. </a:t>
            </a:r>
            <a:endParaRPr lang="en-US"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defTabSz="914400" rtl="1" fontAlgn="base">
              <a:lnSpc>
                <a:spcPct val="115000"/>
              </a:lnSpc>
              <a:spcAft>
                <a:spcPts val="1000"/>
              </a:spcAft>
              <a:buFont typeface="Wingdings" panose="05000000000000000000" pitchFamily="2" charset="2"/>
              <a:buChar char="ü"/>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وجود یا عدم وجود اشک در هنگام گریه کردن نوزاد را مد نظر داشته باشید، زیرا عدم وجود اشک می تواند نشانه دهیدراسیون نوزاد باشد. </a:t>
            </a:r>
            <a:endParaRPr lang="en-US"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defTabSz="914400" rtl="1" fontAlgn="base">
              <a:lnSpc>
                <a:spcPct val="115000"/>
              </a:lnSpc>
              <a:spcAft>
                <a:spcPts val="1000"/>
              </a:spcAft>
              <a:buFont typeface="Wingdings" panose="05000000000000000000" pitchFamily="2" charset="2"/>
              <a:buChar char="ü"/>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ریه نوزاد باید در ابتدا معاینه و هنگامی که نوزاد آرام است سمع شود.   </a:t>
            </a:r>
            <a:endParaRPr lang="en-US" dirty="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6659329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D2C5FC-D53E-354B-B034-3B73B95755FA}"/>
              </a:ext>
            </a:extLst>
          </p:cNvPr>
          <p:cNvSpPr>
            <a:spLocks noGrp="1"/>
          </p:cNvSpPr>
          <p:nvPr>
            <p:ph type="title"/>
          </p:nvPr>
        </p:nvSpPr>
        <p:spPr>
          <a:xfrm>
            <a:off x="1943426" y="275492"/>
            <a:ext cx="8596668" cy="1320800"/>
          </a:xfrm>
        </p:spPr>
        <p:txBody>
          <a:bodyPr/>
          <a:lstStyle/>
          <a:p>
            <a:pPr algn="ctr"/>
            <a:r>
              <a:rPr lang="fa-IR" b="1" dirty="0">
                <a:solidFill>
                  <a:srgbClr val="0070C0"/>
                </a:solidFill>
                <a:latin typeface="B Nazanin" pitchFamily="2" charset="-78"/>
                <a:cs typeface="B Titr" panose="00000700000000000000" pitchFamily="2" charset="-78"/>
              </a:rPr>
              <a:t>ارزیابی مجدد و مداوم اطفال</a:t>
            </a:r>
            <a:r>
              <a:rPr lang="en-US" b="1" dirty="0">
                <a:solidFill>
                  <a:srgbClr val="0070C0"/>
                </a:solidFill>
                <a:latin typeface="B Nazanin" pitchFamily="2" charset="-78"/>
                <a:cs typeface="B Titr" panose="00000700000000000000" pitchFamily="2" charset="-78"/>
              </a:rPr>
              <a:t/>
            </a:r>
            <a:br>
              <a:rPr lang="en-US" b="1" dirty="0">
                <a:solidFill>
                  <a:srgbClr val="0070C0"/>
                </a:solidFill>
                <a:latin typeface="B Nazanin" pitchFamily="2" charset="-78"/>
                <a:cs typeface="B Titr" panose="00000700000000000000" pitchFamily="2" charset="-78"/>
              </a:rPr>
            </a:br>
            <a:endParaRPr lang="en-US" b="1" dirty="0">
              <a:solidFill>
                <a:srgbClr val="0070C0"/>
              </a:solidFill>
              <a:latin typeface="B Nazanin" pitchFamily="2" charset="-78"/>
              <a:cs typeface="B Titr" panose="00000700000000000000" pitchFamily="2" charset="-78"/>
            </a:endParaRPr>
          </a:p>
        </p:txBody>
      </p:sp>
      <p:sp>
        <p:nvSpPr>
          <p:cNvPr id="3" name="Rectangle 2">
            <a:extLst>
              <a:ext uri="{FF2B5EF4-FFF2-40B4-BE49-F238E27FC236}">
                <a16:creationId xmlns:a16="http://schemas.microsoft.com/office/drawing/2014/main" xmlns="" id="{BF5C9477-62A5-B741-97FB-222CBFB8DC7B}"/>
              </a:ext>
            </a:extLst>
          </p:cNvPr>
          <p:cNvSpPr/>
          <p:nvPr/>
        </p:nvSpPr>
        <p:spPr>
          <a:xfrm>
            <a:off x="2561187" y="2196456"/>
            <a:ext cx="8757139" cy="1200329"/>
          </a:xfrm>
          <a:prstGeom prst="rect">
            <a:avLst/>
          </a:prstGeom>
        </p:spPr>
        <p:txBody>
          <a:bodyPr wrap="square">
            <a:spAutoFit/>
          </a:bodyPr>
          <a:lstStyle/>
          <a:p>
            <a:pPr algn="r" rtl="1"/>
            <a:r>
              <a:rPr lang="fa-IR" sz="2400" dirty="0">
                <a:solidFill>
                  <a:srgbClr val="000000"/>
                </a:solidFill>
                <a:latin typeface="Calibri" panose="020F0502020204030204" pitchFamily="34" charset="0"/>
                <a:ea typeface="Calibri" panose="020F0502020204030204" pitchFamily="34" charset="0"/>
                <a:cs typeface="B Nazanin" pitchFamily="2" charset="-78"/>
              </a:rPr>
              <a:t>ارزیابی کودک در :</a:t>
            </a:r>
          </a:p>
          <a:p>
            <a:pPr algn="r" rtl="1"/>
            <a:r>
              <a:rPr lang="fa-IR" sz="2400" dirty="0">
                <a:solidFill>
                  <a:srgbClr val="000000"/>
                </a:solidFill>
                <a:latin typeface="Calibri" panose="020F0502020204030204" pitchFamily="34" charset="0"/>
                <a:ea typeface="Calibri" panose="020F0502020204030204" pitchFamily="34" charset="0"/>
                <a:cs typeface="B Nazanin" pitchFamily="2" charset="-78"/>
              </a:rPr>
              <a:t>شرایط بحرانی هر 5 دقیقه یا زودتر </a:t>
            </a:r>
          </a:p>
          <a:p>
            <a:pPr algn="r" rtl="1"/>
            <a:r>
              <a:rPr lang="fa-IR" sz="2400" dirty="0">
                <a:solidFill>
                  <a:srgbClr val="000000"/>
                </a:solidFill>
                <a:latin typeface="Calibri" panose="020F0502020204030204" pitchFamily="34" charset="0"/>
                <a:ea typeface="Calibri" panose="020F0502020204030204" pitchFamily="34" charset="0"/>
                <a:cs typeface="B Nazanin" pitchFamily="2" charset="-78"/>
              </a:rPr>
              <a:t>در شرایط غیر بحرانی در فواصل حداکثر 15 دقیقه ای</a:t>
            </a:r>
            <a:endParaRPr lang="en-US" sz="2400" dirty="0"/>
          </a:p>
        </p:txBody>
      </p:sp>
    </p:spTree>
    <p:extLst>
      <p:ext uri="{BB962C8B-B14F-4D97-AF65-F5344CB8AC3E}">
        <p14:creationId xmlns:p14="http://schemas.microsoft.com/office/powerpoint/2010/main" val="24676797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2854B4D-B040-434C-AFC5-5CE75E2C236F}"/>
              </a:ext>
            </a:extLst>
          </p:cNvPr>
          <p:cNvSpPr/>
          <p:nvPr/>
        </p:nvSpPr>
        <p:spPr>
          <a:xfrm>
            <a:off x="2929246" y="1253284"/>
            <a:ext cx="6096000" cy="1938992"/>
          </a:xfrm>
          <a:prstGeom prst="rect">
            <a:avLst/>
          </a:prstGeom>
        </p:spPr>
        <p:txBody>
          <a:bodyPr>
            <a:spAutoFit/>
          </a:bodyPr>
          <a:lstStyle/>
          <a:p>
            <a:pPr algn="ctr"/>
            <a:r>
              <a:rPr lang="fa-IR" sz="6000" b="1" dirty="0">
                <a:solidFill>
                  <a:schemeClr val="accent1">
                    <a:lumMod val="50000"/>
                  </a:schemeClr>
                </a:solidFill>
                <a:latin typeface="B Nazanin" pitchFamily="2" charset="-78"/>
                <a:cs typeface="B Titr" panose="00000700000000000000" pitchFamily="2" charset="-78"/>
              </a:rPr>
              <a:t>اورژانس های اطفال </a:t>
            </a:r>
            <a:r>
              <a:rPr lang="en-US" sz="6000" b="1" dirty="0">
                <a:solidFill>
                  <a:schemeClr val="accent1">
                    <a:lumMod val="50000"/>
                  </a:schemeClr>
                </a:solidFill>
                <a:latin typeface="B Nazanin" pitchFamily="2" charset="-78"/>
                <a:cs typeface="B Titr" panose="00000700000000000000" pitchFamily="2" charset="-78"/>
              </a:rPr>
              <a:t/>
            </a:r>
            <a:br>
              <a:rPr lang="en-US" sz="6000" b="1" dirty="0">
                <a:solidFill>
                  <a:schemeClr val="accent1">
                    <a:lumMod val="50000"/>
                  </a:schemeClr>
                </a:solidFill>
                <a:latin typeface="B Nazanin" pitchFamily="2" charset="-78"/>
                <a:cs typeface="B Titr" panose="00000700000000000000" pitchFamily="2" charset="-78"/>
              </a:rPr>
            </a:br>
            <a:endParaRPr lang="en-US" sz="6000" b="1" dirty="0">
              <a:solidFill>
                <a:schemeClr val="accent1">
                  <a:lumMod val="50000"/>
                </a:schemeClr>
              </a:solidFill>
              <a:cs typeface="B Titr" panose="00000700000000000000" pitchFamily="2" charset="-78"/>
            </a:endParaRPr>
          </a:p>
        </p:txBody>
      </p:sp>
    </p:spTree>
    <p:extLst>
      <p:ext uri="{BB962C8B-B14F-4D97-AF65-F5344CB8AC3E}">
        <p14:creationId xmlns:p14="http://schemas.microsoft.com/office/powerpoint/2010/main" val="280100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F0AC31-15D6-5B4A-9960-ADA04AC4FBB8}"/>
              </a:ext>
            </a:extLst>
          </p:cNvPr>
          <p:cNvSpPr>
            <a:spLocks noGrp="1"/>
          </p:cNvSpPr>
          <p:nvPr>
            <p:ph type="title"/>
          </p:nvPr>
        </p:nvSpPr>
        <p:spPr>
          <a:xfrm>
            <a:off x="2172026" y="240323"/>
            <a:ext cx="8596668" cy="1320800"/>
          </a:xfrm>
        </p:spPr>
        <p:txBody>
          <a:bodyPr/>
          <a:lstStyle/>
          <a:p>
            <a:pPr algn="r"/>
            <a:r>
              <a:rPr lang="fa-IR"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آسم :</a:t>
            </a:r>
            <a:br>
              <a:rPr lang="fa-IR"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br>
            <a:endParaRPr lang="en-US" dirty="0">
              <a:solidFill>
                <a:schemeClr val="accent1">
                  <a:lumMod val="50000"/>
                </a:schemeClr>
              </a:solidFill>
              <a:latin typeface="B Nazanin" pitchFamily="2" charset="-78"/>
              <a:cs typeface="B Titr" panose="00000700000000000000" pitchFamily="2" charset="-78"/>
            </a:endParaRPr>
          </a:p>
        </p:txBody>
      </p:sp>
      <p:sp>
        <p:nvSpPr>
          <p:cNvPr id="3" name="Rectangle 2">
            <a:extLst>
              <a:ext uri="{FF2B5EF4-FFF2-40B4-BE49-F238E27FC236}">
                <a16:creationId xmlns:a16="http://schemas.microsoft.com/office/drawing/2014/main" xmlns="" id="{B69A6C25-E507-DC4F-A2A0-274DFFD1F81D}"/>
              </a:ext>
            </a:extLst>
          </p:cNvPr>
          <p:cNvSpPr/>
          <p:nvPr/>
        </p:nvSpPr>
        <p:spPr>
          <a:xfrm>
            <a:off x="7508402" y="1846131"/>
            <a:ext cx="3470913" cy="4298549"/>
          </a:xfrm>
          <a:prstGeom prst="rect">
            <a:avLst/>
          </a:prstGeom>
        </p:spPr>
        <p:txBody>
          <a:bodyPr wrap="square">
            <a:spAutoFit/>
          </a:bodyPr>
          <a:lstStyle/>
          <a:p>
            <a:pPr algn="just" rtl="1">
              <a:lnSpc>
                <a:spcPct val="115000"/>
              </a:lnSpc>
              <a:spcAft>
                <a:spcPts val="1000"/>
              </a:spcAft>
            </a:pPr>
            <a:r>
              <a:rPr lang="fa-IR" sz="2800" dirty="0">
                <a:cs typeface="B Nazanin" panose="00000400000000000000" pitchFamily="2" charset="-78"/>
              </a:rPr>
              <a:t>تظاهرات بالینی شامل :</a:t>
            </a:r>
          </a:p>
          <a:p>
            <a:pPr algn="just" rtl="1">
              <a:lnSpc>
                <a:spcPct val="115000"/>
              </a:lnSpc>
              <a:spcAft>
                <a:spcPts val="1000"/>
              </a:spcAft>
            </a:pPr>
            <a:r>
              <a:rPr lang="fa-IR" sz="2800" dirty="0">
                <a:cs typeface="B Nazanin" panose="00000400000000000000" pitchFamily="2" charset="-78"/>
              </a:rPr>
              <a:t> سرفه</a:t>
            </a:r>
          </a:p>
          <a:p>
            <a:pPr algn="just" rtl="1">
              <a:lnSpc>
                <a:spcPct val="115000"/>
              </a:lnSpc>
              <a:spcAft>
                <a:spcPts val="1000"/>
              </a:spcAft>
            </a:pPr>
            <a:r>
              <a:rPr lang="fa-IR" sz="2800" dirty="0" err="1">
                <a:cs typeface="B Nazanin" panose="00000400000000000000" pitchFamily="2" charset="-78"/>
              </a:rPr>
              <a:t>ویزیگ</a:t>
            </a:r>
            <a:endParaRPr lang="fa-IR" sz="2800" dirty="0">
              <a:cs typeface="B Nazanin" panose="00000400000000000000" pitchFamily="2" charset="-78"/>
            </a:endParaRPr>
          </a:p>
          <a:p>
            <a:pPr algn="just" rtl="1">
              <a:lnSpc>
                <a:spcPct val="115000"/>
              </a:lnSpc>
              <a:spcAft>
                <a:spcPts val="1000"/>
              </a:spcAft>
            </a:pPr>
            <a:r>
              <a:rPr lang="fa-IR" sz="2800" dirty="0">
                <a:cs typeface="B Nazanin" panose="00000400000000000000" pitchFamily="2" charset="-78"/>
              </a:rPr>
              <a:t>تشدید تنگی نفس</a:t>
            </a:r>
          </a:p>
          <a:p>
            <a:pPr algn="just" rtl="1">
              <a:lnSpc>
                <a:spcPct val="115000"/>
              </a:lnSpc>
              <a:spcAft>
                <a:spcPts val="1000"/>
              </a:spcAft>
            </a:pPr>
            <a:r>
              <a:rPr lang="fa-IR" sz="2800" dirty="0">
                <a:cs typeface="B Nazanin" panose="00000400000000000000" pitchFamily="2" charset="-78"/>
              </a:rPr>
              <a:t>  </a:t>
            </a:r>
            <a:r>
              <a:rPr lang="fa-IR" sz="2800" dirty="0" err="1">
                <a:cs typeface="B Nazanin" panose="00000400000000000000" pitchFamily="2" charset="-78"/>
              </a:rPr>
              <a:t>دیسپنه</a:t>
            </a:r>
            <a:r>
              <a:rPr lang="fa-IR" sz="2800" dirty="0">
                <a:cs typeface="B Nazanin" panose="00000400000000000000" pitchFamily="2" charset="-78"/>
              </a:rPr>
              <a:t> </a:t>
            </a:r>
          </a:p>
          <a:p>
            <a:pPr algn="just" rtl="1">
              <a:lnSpc>
                <a:spcPct val="115000"/>
              </a:lnSpc>
              <a:spcAft>
                <a:spcPts val="1000"/>
              </a:spcAft>
            </a:pPr>
            <a:r>
              <a:rPr lang="fa-IR" sz="2800" dirty="0">
                <a:cs typeface="B Nazanin" panose="00000400000000000000" pitchFamily="2" charset="-78"/>
              </a:rPr>
              <a:t>سرفه های خشک </a:t>
            </a:r>
          </a:p>
          <a:p>
            <a:pPr algn="just" rtl="1">
              <a:lnSpc>
                <a:spcPct val="115000"/>
              </a:lnSpc>
              <a:spcAft>
                <a:spcPts val="1000"/>
              </a:spcAft>
            </a:pPr>
            <a:r>
              <a:rPr lang="fa-IR" sz="2800" dirty="0">
                <a:cs typeface="B Nazanin" panose="00000400000000000000" pitchFamily="2" charset="-78"/>
              </a:rPr>
              <a:t>صدای خس خس (</a:t>
            </a:r>
            <a:r>
              <a:rPr lang="fa-IR" sz="2800" dirty="0" err="1">
                <a:cs typeface="B Nazanin" panose="00000400000000000000" pitchFamily="2" charset="-78"/>
              </a:rPr>
              <a:t>ویزینگ</a:t>
            </a:r>
            <a:r>
              <a:rPr lang="fa-IR" sz="2800" dirty="0">
                <a:cs typeface="B Nazanin" panose="00000400000000000000" pitchFamily="2" charset="-78"/>
              </a:rPr>
              <a:t>)</a:t>
            </a:r>
            <a:endParaRPr lang="en-US" sz="3600" dirty="0">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3" descr="asthma-child-nebulizer">
            <a:extLst>
              <a:ext uri="{FF2B5EF4-FFF2-40B4-BE49-F238E27FC236}">
                <a16:creationId xmlns:a16="http://schemas.microsoft.com/office/drawing/2014/main" xmlns="" id="{EE1699E5-31ED-9D48-813B-F3F817954E86}"/>
              </a:ext>
            </a:extLst>
          </p:cNvPr>
          <p:cNvPicPr>
            <a:picLocks noChangeAspect="1"/>
          </p:cNvPicPr>
          <p:nvPr/>
        </p:nvPicPr>
        <p:blipFill>
          <a:blip r:embed="rId2"/>
          <a:srcRect/>
          <a:stretch>
            <a:fillRect/>
          </a:stretch>
        </p:blipFill>
        <p:spPr bwMode="auto">
          <a:xfrm>
            <a:off x="1452622" y="724541"/>
            <a:ext cx="3558827" cy="38593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331316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96F1AC0-139B-CB43-B8A7-78703E78CF67}"/>
              </a:ext>
            </a:extLst>
          </p:cNvPr>
          <p:cNvSpPr/>
          <p:nvPr/>
        </p:nvSpPr>
        <p:spPr>
          <a:xfrm>
            <a:off x="617517" y="1823394"/>
            <a:ext cx="11144079" cy="2175980"/>
          </a:xfrm>
          <a:prstGeom prst="rect">
            <a:avLst/>
          </a:prstGeom>
        </p:spPr>
        <p:txBody>
          <a:bodyPr wrap="square">
            <a:spAutoFit/>
          </a:bodyPr>
          <a:lstStyle/>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itchFamily="2" charset="-78"/>
              </a:rPr>
              <a:t>- در سمع ریه، </a:t>
            </a:r>
            <a:r>
              <a:rPr lang="fa-IR" sz="2400" dirty="0" err="1">
                <a:solidFill>
                  <a:srgbClr val="000000"/>
                </a:solidFill>
                <a:latin typeface="Calibri" panose="020F0502020204030204" pitchFamily="34" charset="0"/>
                <a:ea typeface="Calibri" panose="020F0502020204030204" pitchFamily="34" charset="0"/>
                <a:cs typeface="B Nazanin" pitchFamily="2" charset="-78"/>
              </a:rPr>
              <a:t>ویز</a:t>
            </a:r>
            <a:r>
              <a:rPr lang="fa-IR" sz="2400" dirty="0">
                <a:solidFill>
                  <a:srgbClr val="000000"/>
                </a:solidFill>
                <a:latin typeface="Calibri" panose="020F0502020204030204" pitchFamily="34" charset="0"/>
                <a:ea typeface="Calibri" panose="020F0502020204030204" pitchFamily="34" charset="0"/>
                <a:cs typeface="B Nazanin" pitchFamily="2" charset="-78"/>
              </a:rPr>
              <a:t> ممکن است واضح نباشد ولی وجود سرفه کودک ممکن است نشان دهنده درجاتی از آسم باشد.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itchFamily="2" charset="-78"/>
              </a:rPr>
              <a:t>رتراکسیون</a:t>
            </a:r>
            <a:r>
              <a:rPr lang="fa-IR" sz="2400" dirty="0">
                <a:solidFill>
                  <a:srgbClr val="000000"/>
                </a:solidFill>
                <a:latin typeface="Calibri" panose="020F0502020204030204" pitchFamily="34" charset="0"/>
                <a:ea typeface="Calibri" panose="020F0502020204030204" pitchFamily="34" charset="0"/>
                <a:cs typeface="B Nazanin" pitchFamily="2" charset="-78"/>
              </a:rPr>
              <a:t> یا به داخل کشیده شدن عضلات بالای جناغ و بین </a:t>
            </a:r>
            <a:r>
              <a:rPr lang="fa-IR" sz="2400" dirty="0" err="1">
                <a:solidFill>
                  <a:srgbClr val="000000"/>
                </a:solidFill>
                <a:latin typeface="Calibri" panose="020F0502020204030204" pitchFamily="34" charset="0"/>
                <a:ea typeface="Calibri" panose="020F0502020204030204" pitchFamily="34" charset="0"/>
                <a:cs typeface="B Nazanin" pitchFamily="2" charset="-78"/>
              </a:rPr>
              <a:t>دنده‌ای</a:t>
            </a:r>
            <a:r>
              <a:rPr lang="fa-IR" sz="2400" dirty="0">
                <a:solidFill>
                  <a:srgbClr val="000000"/>
                </a:solidFill>
                <a:latin typeface="Calibri" panose="020F0502020204030204" pitchFamily="34" charset="0"/>
                <a:ea typeface="Calibri" panose="020F0502020204030204" pitchFamily="34" charset="0"/>
                <a:cs typeface="B Nazanin" pitchFamily="2" charset="-78"/>
              </a:rPr>
              <a:t> بیشتر و </a:t>
            </a:r>
            <a:r>
              <a:rPr lang="fa-IR" sz="2400" dirty="0" err="1">
                <a:solidFill>
                  <a:srgbClr val="000000"/>
                </a:solidFill>
                <a:latin typeface="Calibri" panose="020F0502020204030204" pitchFamily="34" charset="0"/>
                <a:ea typeface="Calibri" panose="020F0502020204030204" pitchFamily="34" charset="0"/>
                <a:cs typeface="B Nazanin" pitchFamily="2" charset="-78"/>
              </a:rPr>
              <a:t>واضح‌تر</a:t>
            </a:r>
            <a:r>
              <a:rPr lang="fa-IR" sz="2400" dirty="0">
                <a:solidFill>
                  <a:srgbClr val="000000"/>
                </a:solidFill>
                <a:latin typeface="Calibri" panose="020F0502020204030204" pitchFamily="34" charset="0"/>
                <a:ea typeface="Calibri" panose="020F0502020204030204" pitchFamily="34" charset="0"/>
                <a:cs typeface="B Nazanin" pitchFamily="2" charset="-78"/>
              </a:rPr>
              <a:t> از بالغین است.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Tx/>
              <a:buChar char="-"/>
            </a:pPr>
            <a:r>
              <a:rPr lang="fa-IR" sz="2400" dirty="0" err="1">
                <a:solidFill>
                  <a:srgbClr val="000000"/>
                </a:solidFill>
                <a:latin typeface="Calibri" panose="020F0502020204030204" pitchFamily="34" charset="0"/>
                <a:ea typeface="Calibri" panose="020F0502020204030204" pitchFamily="34" charset="0"/>
                <a:cs typeface="B Nazanin" pitchFamily="2" charset="-78"/>
              </a:rPr>
              <a:t>سیانوز</a:t>
            </a:r>
            <a:r>
              <a:rPr lang="fa-IR" sz="2400" dirty="0">
                <a:solidFill>
                  <a:srgbClr val="000000"/>
                </a:solidFill>
                <a:latin typeface="Calibri" panose="020F0502020204030204" pitchFamily="34" charset="0"/>
                <a:ea typeface="Calibri" panose="020F0502020204030204" pitchFamily="34" charset="0"/>
                <a:cs typeface="B Nazanin" pitchFamily="2" charset="-78"/>
              </a:rPr>
              <a:t> یک یافته دیر رس است.</a:t>
            </a:r>
          </a:p>
          <a:p>
            <a:pPr algn="just" rtl="1">
              <a:lnSpc>
                <a:spcPct val="115000"/>
              </a:lnSpc>
              <a:spcAft>
                <a:spcPts val="1000"/>
              </a:spcAft>
            </a:pPr>
            <a:endParaRPr lang="en-US" sz="2400" dirty="0">
              <a:latin typeface="Calibri" panose="020F0502020204030204" pitchFamily="34" charset="0"/>
              <a:ea typeface="Calibri" panose="020F0502020204030204" pitchFamily="34" charset="0"/>
              <a:cs typeface="B Nazanin" panose="00000400000000000000" pitchFamily="2" charset="-78"/>
            </a:endParaRPr>
          </a:p>
        </p:txBody>
      </p:sp>
      <p:sp>
        <p:nvSpPr>
          <p:cNvPr id="3" name="Rectangle 2">
            <a:extLst>
              <a:ext uri="{FF2B5EF4-FFF2-40B4-BE49-F238E27FC236}">
                <a16:creationId xmlns:a16="http://schemas.microsoft.com/office/drawing/2014/main" xmlns="" id="{BDF9397B-5DE3-9C46-A0C5-0CC2071F0AC0}"/>
              </a:ext>
            </a:extLst>
          </p:cNvPr>
          <p:cNvSpPr/>
          <p:nvPr/>
        </p:nvSpPr>
        <p:spPr>
          <a:xfrm>
            <a:off x="5843954" y="2048525"/>
            <a:ext cx="6096000" cy="954107"/>
          </a:xfrm>
          <a:prstGeom prst="rect">
            <a:avLst/>
          </a:prstGeom>
        </p:spPr>
        <p:txBody>
          <a:bodyPr>
            <a:spAutoFit/>
          </a:bodyPr>
          <a:lstStyle/>
          <a:p>
            <a:pPr algn="r"/>
            <a:r>
              <a:rPr lang="en-US" sz="2800" b="1" dirty="0">
                <a:solidFill>
                  <a:srgbClr val="0070C0"/>
                </a:solidFill>
                <a:latin typeface="B Nazanin" pitchFamily="2" charset="-78"/>
                <a:cs typeface="B Nazanin" pitchFamily="2" charset="-78"/>
              </a:rPr>
              <a:t/>
            </a:r>
            <a:br>
              <a:rPr lang="en-US" sz="2800" b="1" dirty="0">
                <a:solidFill>
                  <a:srgbClr val="0070C0"/>
                </a:solidFill>
                <a:latin typeface="B Nazanin" pitchFamily="2" charset="-78"/>
                <a:cs typeface="B Nazanin" pitchFamily="2" charset="-78"/>
              </a:rPr>
            </a:br>
            <a:endParaRPr lang="en-US" sz="2800" b="1" dirty="0"/>
          </a:p>
        </p:txBody>
      </p:sp>
      <p:sp>
        <p:nvSpPr>
          <p:cNvPr id="5" name="Rectangle 4">
            <a:extLst>
              <a:ext uri="{FF2B5EF4-FFF2-40B4-BE49-F238E27FC236}">
                <a16:creationId xmlns:a16="http://schemas.microsoft.com/office/drawing/2014/main" xmlns="" id="{68502B2C-09FE-0A49-B334-6245F89BE010}"/>
              </a:ext>
            </a:extLst>
          </p:cNvPr>
          <p:cNvSpPr/>
          <p:nvPr/>
        </p:nvSpPr>
        <p:spPr>
          <a:xfrm>
            <a:off x="3092146" y="292189"/>
            <a:ext cx="4881466" cy="587853"/>
          </a:xfrm>
          <a:prstGeom prst="rect">
            <a:avLst/>
          </a:prstGeom>
        </p:spPr>
        <p:txBody>
          <a:bodyPr wrap="none">
            <a:spAutoFit/>
          </a:bodyPr>
          <a:lstStyle/>
          <a:p>
            <a:pPr algn="just" rtl="1">
              <a:lnSpc>
                <a:spcPct val="115000"/>
              </a:lnSpc>
              <a:spcAft>
                <a:spcPts val="1000"/>
              </a:spcAft>
            </a:pPr>
            <a:r>
              <a:rPr lang="fa-IR" sz="28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در ارزیابی بیمار کودک با حمله آسم :</a:t>
            </a:r>
            <a:endParaRPr lang="en-US" sz="2800"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10547925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C2F50D7-E167-A64C-AEF9-E30D53593721}"/>
              </a:ext>
            </a:extLst>
          </p:cNvPr>
          <p:cNvSpPr/>
          <p:nvPr/>
        </p:nvSpPr>
        <p:spPr>
          <a:xfrm>
            <a:off x="2472123" y="1571349"/>
            <a:ext cx="9319847" cy="3071097"/>
          </a:xfrm>
          <a:prstGeom prst="rect">
            <a:avLst/>
          </a:prstGeom>
        </p:spPr>
        <p:txBody>
          <a:bodyPr wrap="square">
            <a:spAutoFit/>
          </a:bodyPr>
          <a:lstStyle/>
          <a:p>
            <a:pPr algn="just" rtl="1">
              <a:lnSpc>
                <a:spcPct val="115000"/>
              </a:lnSpc>
              <a:spcAft>
                <a:spcPts val="1000"/>
              </a:spcAft>
            </a:pPr>
            <a:r>
              <a:rPr lang="fa-IR" dirty="0">
                <a:solidFill>
                  <a:srgbClr val="000000"/>
                </a:solidFill>
                <a:latin typeface="Calibri" panose="020F0502020204030204" pitchFamily="34" charset="0"/>
                <a:ea typeface="Calibri" panose="020F0502020204030204" pitchFamily="34" charset="0"/>
                <a:cs typeface="B Nazanin" pitchFamily="2" charset="-78"/>
              </a:rPr>
              <a:t>مراقبت های درمانی شبیه به بالغین است با توجه به اینکه دوز داروها در کودکان کمتر و بر حسب کیلوگرم وزن بدن است.</a:t>
            </a:r>
          </a:p>
          <a:p>
            <a:pPr marL="285750" indent="-285750" algn="just" rtl="1">
              <a:lnSpc>
                <a:spcPct val="115000"/>
              </a:lnSpc>
              <a:spcAft>
                <a:spcPts val="1000"/>
              </a:spcAft>
              <a:buFont typeface="Wingdings" pitchFamily="2" charset="2"/>
              <a:buChar char="§"/>
            </a:pPr>
            <a:r>
              <a:rPr lang="fa-IR" dirty="0">
                <a:solidFill>
                  <a:srgbClr val="000000"/>
                </a:solidFill>
                <a:latin typeface="Calibri" panose="020F0502020204030204" pitchFamily="34" charset="0"/>
                <a:ea typeface="Calibri" panose="020F0502020204030204" pitchFamily="34" charset="0"/>
                <a:cs typeface="B Nazanin" pitchFamily="2" charset="-78"/>
              </a:rPr>
              <a:t>حفظ </a:t>
            </a:r>
            <a:r>
              <a:rPr lang="en-US" dirty="0">
                <a:solidFill>
                  <a:srgbClr val="000000"/>
                </a:solidFill>
                <a:latin typeface="Calibri" panose="020F0502020204030204" pitchFamily="34" charset="0"/>
                <a:ea typeface="Calibri" panose="020F0502020204030204" pitchFamily="34" charset="0"/>
                <a:cs typeface="B Nazanin" panose="00000400000000000000" pitchFamily="2" charset="-78"/>
              </a:rPr>
              <a:t>ABC</a:t>
            </a:r>
          </a:p>
          <a:p>
            <a:pPr marL="285750" indent="-285750" algn="just" rtl="1">
              <a:lnSpc>
                <a:spcPct val="115000"/>
              </a:lnSpc>
              <a:spcAft>
                <a:spcPts val="1000"/>
              </a:spcAft>
              <a:buFont typeface="Wingdings" pitchFamily="2" charset="2"/>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اکسیژن با سرعت بالا</a:t>
            </a:r>
          </a:p>
          <a:p>
            <a:pPr marL="285750" indent="-285750" algn="just" rtl="1">
              <a:lnSpc>
                <a:spcPct val="115000"/>
              </a:lnSpc>
              <a:spcAft>
                <a:spcPts val="1000"/>
              </a:spcAft>
              <a:buFont typeface="Wingdings" pitchFamily="2" charset="2"/>
              <a:buChar char="§"/>
            </a:pP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پوزیشن</a:t>
            </a: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 راحت</a:t>
            </a:r>
          </a:p>
          <a:p>
            <a:pPr marL="285750" indent="-285750" algn="just" rtl="1">
              <a:lnSpc>
                <a:spcPct val="115000"/>
              </a:lnSpc>
              <a:spcAft>
                <a:spcPts val="1000"/>
              </a:spcAft>
              <a:buFont typeface="Wingdings" pitchFamily="2" charset="2"/>
              <a:buChar char="§"/>
            </a:pP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برونکودیلاتور</a:t>
            </a:r>
            <a:endParaRPr lang="fa-IR"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15000"/>
              </a:lnSpc>
              <a:spcAft>
                <a:spcPts val="1000"/>
              </a:spcAft>
              <a:buFont typeface="Wingdings" pitchFamily="2" charset="2"/>
              <a:buChar char="§"/>
            </a:pPr>
            <a:r>
              <a:rPr lang="fa-IR" dirty="0" err="1">
                <a:solidFill>
                  <a:srgbClr val="000000"/>
                </a:solidFill>
                <a:latin typeface="Calibri" panose="020F0502020204030204" pitchFamily="34" charset="0"/>
                <a:ea typeface="Calibri" panose="020F0502020204030204" pitchFamily="34" charset="0"/>
                <a:cs typeface="B Nazanin" panose="00000400000000000000" pitchFamily="2" charset="-78"/>
              </a:rPr>
              <a:t>کورتیکواستروئید</a:t>
            </a:r>
            <a:endParaRPr lang="fa-IR"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15000"/>
              </a:lnSpc>
              <a:spcAft>
                <a:spcPts val="1000"/>
              </a:spcAft>
              <a:buFont typeface="Wingdings" pitchFamily="2" charset="2"/>
              <a:buChar char="§"/>
            </a:pPr>
            <a:r>
              <a:rPr lang="fa-IR" dirty="0">
                <a:solidFill>
                  <a:srgbClr val="000000"/>
                </a:solidFill>
                <a:latin typeface="Calibri" panose="020F0502020204030204" pitchFamily="34" charset="0"/>
                <a:ea typeface="Calibri" panose="020F0502020204030204" pitchFamily="34" charset="0"/>
                <a:cs typeface="B Nazanin" panose="00000400000000000000" pitchFamily="2" charset="-78"/>
              </a:rPr>
              <a:t>انتقال به مرکز درمانی</a:t>
            </a:r>
            <a:endParaRPr lang="en-US" dirty="0">
              <a:solidFill>
                <a:srgbClr val="000000"/>
              </a:solidFill>
              <a:latin typeface="Calibri" panose="020F0502020204030204" pitchFamily="34" charset="0"/>
              <a:ea typeface="Calibri" panose="020F0502020204030204" pitchFamily="34" charset="0"/>
              <a:cs typeface="B Nazanin" pitchFamily="2" charset="-78"/>
            </a:endParaRPr>
          </a:p>
        </p:txBody>
      </p:sp>
      <p:sp>
        <p:nvSpPr>
          <p:cNvPr id="5" name="Rectangle 4">
            <a:extLst>
              <a:ext uri="{FF2B5EF4-FFF2-40B4-BE49-F238E27FC236}">
                <a16:creationId xmlns:a16="http://schemas.microsoft.com/office/drawing/2014/main" xmlns="" id="{80A0EE90-2BCB-264A-849A-A81155A258FC}"/>
              </a:ext>
            </a:extLst>
          </p:cNvPr>
          <p:cNvSpPr/>
          <p:nvPr/>
        </p:nvSpPr>
        <p:spPr>
          <a:xfrm>
            <a:off x="4112096" y="330089"/>
            <a:ext cx="3405099" cy="587853"/>
          </a:xfrm>
          <a:prstGeom prst="rect">
            <a:avLst/>
          </a:prstGeom>
        </p:spPr>
        <p:txBody>
          <a:bodyPr wrap="none">
            <a:spAutoFit/>
          </a:bodyPr>
          <a:lstStyle/>
          <a:p>
            <a:pPr algn="just" rtl="1">
              <a:lnSpc>
                <a:spcPct val="115000"/>
              </a:lnSpc>
              <a:spcAft>
                <a:spcPts val="1000"/>
              </a:spcAft>
            </a:pPr>
            <a:r>
              <a:rPr lang="fa-IR" sz="28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اقدامات درمانی در آسم :</a:t>
            </a:r>
          </a:p>
        </p:txBody>
      </p:sp>
    </p:spTree>
    <p:extLst>
      <p:ext uri="{BB962C8B-B14F-4D97-AF65-F5344CB8AC3E}">
        <p14:creationId xmlns:p14="http://schemas.microsoft.com/office/powerpoint/2010/main" val="42666772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A6BAEC-A193-D445-8984-E94627063E33}"/>
              </a:ext>
            </a:extLst>
          </p:cNvPr>
          <p:cNvSpPr>
            <a:spLocks noGrp="1"/>
          </p:cNvSpPr>
          <p:nvPr>
            <p:ph type="title"/>
          </p:nvPr>
        </p:nvSpPr>
        <p:spPr>
          <a:xfrm>
            <a:off x="1871430" y="342405"/>
            <a:ext cx="8596668" cy="1320800"/>
          </a:xfrm>
        </p:spPr>
        <p:txBody>
          <a:bodyPr>
            <a:normAutofit fontScale="90000"/>
          </a:bodyPr>
          <a:lstStyle/>
          <a:p>
            <a:pPr algn="ctr"/>
            <a:r>
              <a:rPr lang="fa-IR" b="1" dirty="0" err="1">
                <a:solidFill>
                  <a:schemeClr val="accent1">
                    <a:lumMod val="50000"/>
                  </a:schemeClr>
                </a:solidFill>
                <a:latin typeface="B Nazanin" pitchFamily="2" charset="-78"/>
                <a:cs typeface="B Titr" panose="00000700000000000000" pitchFamily="2" charset="-78"/>
              </a:rPr>
              <a:t>کروپ</a:t>
            </a:r>
            <a:r>
              <a:rPr lang="fa-IR" b="1" dirty="0">
                <a:solidFill>
                  <a:schemeClr val="accent1">
                    <a:lumMod val="50000"/>
                  </a:schemeClr>
                </a:solidFill>
                <a:latin typeface="B Nazanin" pitchFamily="2" charset="-78"/>
                <a:cs typeface="B Titr" panose="00000700000000000000" pitchFamily="2" charset="-78"/>
              </a:rPr>
              <a:t> (خروسک) </a:t>
            </a:r>
            <a:r>
              <a:rPr lang="en-US" b="1" dirty="0">
                <a:solidFill>
                  <a:schemeClr val="accent1">
                    <a:lumMod val="50000"/>
                  </a:schemeClr>
                </a:solidFill>
                <a:latin typeface="Calibri" panose="020F0502020204030204" pitchFamily="34" charset="0"/>
                <a:cs typeface="B Titr" panose="00000700000000000000" pitchFamily="2" charset="-78"/>
              </a:rPr>
              <a:t>Croup</a:t>
            </a:r>
            <a:r>
              <a:rPr lang="en-US" b="1" dirty="0">
                <a:solidFill>
                  <a:schemeClr val="accent1">
                    <a:lumMod val="50000"/>
                  </a:schemeClr>
                </a:solidFill>
                <a:latin typeface="B Nazanin" pitchFamily="2" charset="-78"/>
                <a:cs typeface="B Titr" panose="00000700000000000000" pitchFamily="2" charset="-78"/>
              </a:rPr>
              <a:t> </a:t>
            </a:r>
            <a:r>
              <a:rPr lang="fa-IR" b="1" dirty="0">
                <a:solidFill>
                  <a:schemeClr val="accent1">
                    <a:lumMod val="50000"/>
                  </a:schemeClr>
                </a:solidFill>
                <a:latin typeface="B Nazanin" pitchFamily="2" charset="-78"/>
                <a:cs typeface="B Titr" panose="00000700000000000000" pitchFamily="2" charset="-78"/>
              </a:rPr>
              <a:t>:</a:t>
            </a:r>
            <a:r>
              <a:rPr lang="en-US" dirty="0">
                <a:solidFill>
                  <a:schemeClr val="accent1">
                    <a:lumMod val="50000"/>
                  </a:schemeClr>
                </a:solidFill>
                <a:latin typeface="B Nazanin" pitchFamily="2" charset="-78"/>
                <a:cs typeface="B Titr" panose="00000700000000000000" pitchFamily="2" charset="-78"/>
              </a:rPr>
              <a:t/>
            </a:r>
            <a:br>
              <a:rPr lang="en-US" dirty="0">
                <a:solidFill>
                  <a:schemeClr val="accent1">
                    <a:lumMod val="50000"/>
                  </a:schemeClr>
                </a:solidFill>
                <a:latin typeface="B Nazanin" pitchFamily="2" charset="-78"/>
                <a:cs typeface="B Titr" panose="00000700000000000000" pitchFamily="2" charset="-78"/>
              </a:rPr>
            </a:br>
            <a:r>
              <a:rPr lang="en-US" dirty="0">
                <a:solidFill>
                  <a:schemeClr val="accent1">
                    <a:lumMod val="50000"/>
                  </a:schemeClr>
                </a:solidFill>
                <a:latin typeface="B Nazanin" pitchFamily="2" charset="-78"/>
                <a:cs typeface="B Titr" panose="00000700000000000000" pitchFamily="2" charset="-78"/>
              </a:rPr>
              <a:t/>
            </a:r>
            <a:br>
              <a:rPr lang="en-US" dirty="0">
                <a:solidFill>
                  <a:schemeClr val="accent1">
                    <a:lumMod val="50000"/>
                  </a:schemeClr>
                </a:solidFill>
                <a:latin typeface="B Nazanin" pitchFamily="2" charset="-78"/>
                <a:cs typeface="B Titr" panose="00000700000000000000" pitchFamily="2" charset="-78"/>
              </a:rPr>
            </a:br>
            <a:endParaRPr lang="en-US" dirty="0">
              <a:solidFill>
                <a:schemeClr val="accent1">
                  <a:lumMod val="50000"/>
                </a:schemeClr>
              </a:solidFill>
              <a:cs typeface="B Titr" panose="00000700000000000000" pitchFamily="2" charset="-78"/>
            </a:endParaRPr>
          </a:p>
        </p:txBody>
      </p:sp>
      <p:sp>
        <p:nvSpPr>
          <p:cNvPr id="3" name="Rectangle 2">
            <a:extLst>
              <a:ext uri="{FF2B5EF4-FFF2-40B4-BE49-F238E27FC236}">
                <a16:creationId xmlns:a16="http://schemas.microsoft.com/office/drawing/2014/main" xmlns="" id="{DA5ECA9C-6BC3-BE40-BA4C-0D92AA1F1461}"/>
              </a:ext>
            </a:extLst>
          </p:cNvPr>
          <p:cNvSpPr/>
          <p:nvPr/>
        </p:nvSpPr>
        <p:spPr>
          <a:xfrm>
            <a:off x="2688391" y="1505207"/>
            <a:ext cx="8774723" cy="4303742"/>
          </a:xfrm>
          <a:prstGeom prst="rect">
            <a:avLst/>
          </a:prstGeom>
        </p:spPr>
        <p:txBody>
          <a:bodyPr wrap="square">
            <a:spAutoFit/>
          </a:bodyPr>
          <a:lstStyle/>
          <a:p>
            <a:pPr marL="342900" indent="-342900" algn="just" rtl="1">
              <a:lnSpc>
                <a:spcPct val="115000"/>
              </a:lnSpc>
              <a:spcAft>
                <a:spcPts val="1000"/>
              </a:spcAft>
              <a:buFont typeface="Wingdings" pitchFamily="2" charset="2"/>
              <a:buChar char="ü"/>
            </a:pPr>
            <a:r>
              <a:rPr lang="fa-IR" sz="2000" dirty="0">
                <a:latin typeface="B Nazanin" pitchFamily="2" charset="-78"/>
                <a:cs typeface="B Nazanin" pitchFamily="2" charset="-78"/>
              </a:rPr>
              <a:t> اغلب در کودکان بین 6 ماه تا 3 سال </a:t>
            </a:r>
          </a:p>
          <a:p>
            <a:pPr marL="342900" indent="-342900" algn="just" rtl="1">
              <a:lnSpc>
                <a:spcPct val="115000"/>
              </a:lnSpc>
              <a:spcAft>
                <a:spcPts val="1000"/>
              </a:spcAft>
              <a:buFont typeface="Wingdings" pitchFamily="2" charset="2"/>
              <a:buChar char="ü"/>
            </a:pPr>
            <a:r>
              <a:rPr lang="fa-IR" sz="2000" dirty="0">
                <a:latin typeface="B Nazanin" pitchFamily="2" charset="-78"/>
                <a:cs typeface="B Nazanin" pitchFamily="2" charset="-78"/>
              </a:rPr>
              <a:t>در فصول پاییز و زمستان شایع است</a:t>
            </a:r>
          </a:p>
          <a:p>
            <a:pPr marL="342900" indent="-342900" algn="just" rtl="1">
              <a:lnSpc>
                <a:spcPct val="115000"/>
              </a:lnSpc>
              <a:spcAft>
                <a:spcPts val="1000"/>
              </a:spcAft>
              <a:buFont typeface="Wingdings" pitchFamily="2" charset="2"/>
              <a:buChar char="ü"/>
            </a:pPr>
            <a:r>
              <a:rPr lang="fa-IR" sz="2000" dirty="0">
                <a:latin typeface="B Nazanin" pitchFamily="2" charset="-78"/>
                <a:cs typeface="B Nazanin" pitchFamily="2" charset="-78"/>
              </a:rPr>
              <a:t>التهاب، </a:t>
            </a:r>
            <a:r>
              <a:rPr lang="fa-IR" sz="2000" dirty="0" err="1">
                <a:latin typeface="B Nazanin" pitchFamily="2" charset="-78"/>
                <a:cs typeface="B Nazanin" pitchFamily="2" charset="-78"/>
              </a:rPr>
              <a:t>ادم</a:t>
            </a:r>
            <a:r>
              <a:rPr lang="fa-IR" sz="2000" dirty="0">
                <a:latin typeface="B Nazanin" pitchFamily="2" charset="-78"/>
                <a:cs typeface="B Nazanin" pitchFamily="2" charset="-78"/>
              </a:rPr>
              <a:t> و تورم بخش فوقانی راه هوایی</a:t>
            </a:r>
          </a:p>
          <a:p>
            <a:pPr marL="342900" indent="-342900" algn="just" rtl="1">
              <a:lnSpc>
                <a:spcPct val="115000"/>
              </a:lnSpc>
              <a:spcAft>
                <a:spcPts val="1000"/>
              </a:spcAft>
              <a:buFont typeface="Wingdings" pitchFamily="2" charset="2"/>
              <a:buChar char="ü"/>
            </a:pPr>
            <a:r>
              <a:rPr lang="fa-IR" sz="2000" dirty="0">
                <a:latin typeface="B Nazanin" pitchFamily="2" charset="-78"/>
                <a:cs typeface="B Nazanin" pitchFamily="2" charset="-78"/>
              </a:rPr>
              <a:t> گاهی درگیری تراشه یا برونش ها </a:t>
            </a:r>
          </a:p>
          <a:p>
            <a:pPr marL="342900" indent="-342900" algn="just" rtl="1">
              <a:lnSpc>
                <a:spcPct val="115000"/>
              </a:lnSpc>
              <a:spcAft>
                <a:spcPts val="1000"/>
              </a:spcAft>
              <a:buFont typeface="Wingdings" pitchFamily="2" charset="2"/>
              <a:buChar char="ü"/>
            </a:pPr>
            <a:r>
              <a:rPr lang="fa-IR" sz="2000" dirty="0">
                <a:latin typeface="B Nazanin" pitchFamily="2" charset="-78"/>
                <a:cs typeface="B Nazanin" pitchFamily="2" charset="-78"/>
              </a:rPr>
              <a:t>تورم باعث </a:t>
            </a:r>
            <a:r>
              <a:rPr lang="fa-IR" sz="2000" dirty="0" err="1">
                <a:latin typeface="B Nazanin" pitchFamily="2" charset="-78"/>
                <a:cs typeface="B Nazanin" pitchFamily="2" charset="-78"/>
              </a:rPr>
              <a:t>می‌شود</a:t>
            </a:r>
            <a:r>
              <a:rPr lang="fa-IR" sz="2000" dirty="0">
                <a:latin typeface="B Nazanin" pitchFamily="2" charset="-78"/>
                <a:cs typeface="B Nazanin" pitchFamily="2" charset="-78"/>
              </a:rPr>
              <a:t> راه هوایی در ناحیه ساب </a:t>
            </a:r>
            <a:r>
              <a:rPr lang="fa-IR" sz="2000" dirty="0" err="1">
                <a:latin typeface="B Nazanin" pitchFamily="2" charset="-78"/>
                <a:cs typeface="B Nazanin" pitchFamily="2" charset="-78"/>
              </a:rPr>
              <a:t>گلوت</a:t>
            </a:r>
            <a:r>
              <a:rPr lang="fa-IR" sz="2000" dirty="0">
                <a:latin typeface="B Nazanin" pitchFamily="2" charset="-78"/>
                <a:cs typeface="B Nazanin" pitchFamily="2" charset="-78"/>
              </a:rPr>
              <a:t> باریک گردد</a:t>
            </a:r>
          </a:p>
          <a:p>
            <a:pPr marL="342900" indent="-342900" algn="just" rtl="1">
              <a:lnSpc>
                <a:spcPct val="115000"/>
              </a:lnSpc>
              <a:spcAft>
                <a:spcPts val="1000"/>
              </a:spcAft>
              <a:buFont typeface="Wingdings" pitchFamily="2" charset="2"/>
              <a:buChar char="ü"/>
            </a:pPr>
            <a:r>
              <a:rPr lang="fa-IR" sz="2000" dirty="0">
                <a:latin typeface="B Nazanin" pitchFamily="2" charset="-78"/>
                <a:cs typeface="B Nazanin" pitchFamily="2" charset="-78"/>
              </a:rPr>
              <a:t> گاهی </a:t>
            </a:r>
            <a:r>
              <a:rPr lang="fa-IR" sz="2000" dirty="0" err="1">
                <a:latin typeface="B Nazanin" pitchFamily="2" charset="-78"/>
                <a:cs typeface="B Nazanin" pitchFamily="2" charset="-78"/>
              </a:rPr>
              <a:t>کروپ</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می‌تواند</a:t>
            </a:r>
            <a:r>
              <a:rPr lang="fa-IR" sz="2000" dirty="0">
                <a:latin typeface="B Nazanin" pitchFamily="2" charset="-78"/>
                <a:cs typeface="B Nazanin" pitchFamily="2" charset="-78"/>
              </a:rPr>
              <a:t> باعث انسداد کامل راه هوایی می شود</a:t>
            </a:r>
          </a:p>
          <a:p>
            <a:pPr marL="342900" indent="-342900" algn="just" rtl="1">
              <a:lnSpc>
                <a:spcPct val="115000"/>
              </a:lnSpc>
              <a:spcAft>
                <a:spcPts val="1000"/>
              </a:spcAft>
              <a:buFont typeface="Wingdings" pitchFamily="2" charset="2"/>
              <a:buChar char="ü"/>
            </a:pPr>
            <a:r>
              <a:rPr lang="fa-IR" sz="2000" dirty="0">
                <a:latin typeface="B Nazanin" pitchFamily="2" charset="-78"/>
                <a:cs typeface="B Nazanin" pitchFamily="2" charset="-78"/>
              </a:rPr>
              <a:t> حملات شدید </a:t>
            </a:r>
            <a:r>
              <a:rPr lang="fa-IR" sz="2000" dirty="0" err="1">
                <a:latin typeface="B Nazanin" pitchFamily="2" charset="-78"/>
                <a:cs typeface="B Nazanin" pitchFamily="2" charset="-78"/>
              </a:rPr>
              <a:t>می‌توانند</a:t>
            </a:r>
            <a:r>
              <a:rPr lang="fa-IR" sz="2000" dirty="0">
                <a:latin typeface="B Nazanin" pitchFamily="2" charset="-78"/>
                <a:cs typeface="B Nazanin" pitchFamily="2" charset="-78"/>
              </a:rPr>
              <a:t> خطرناک باشند</a:t>
            </a:r>
          </a:p>
          <a:p>
            <a:pPr marL="342900" indent="-342900" algn="just" rtl="1">
              <a:lnSpc>
                <a:spcPct val="115000"/>
              </a:lnSpc>
              <a:spcAft>
                <a:spcPts val="1000"/>
              </a:spcAft>
              <a:buFont typeface="Wingdings" pitchFamily="2" charset="2"/>
              <a:buChar char="ü"/>
            </a:pPr>
            <a:r>
              <a:rPr lang="fa-IR" sz="2000" dirty="0">
                <a:latin typeface="B Nazanin" pitchFamily="2" charset="-78"/>
                <a:cs typeface="B Nazanin" pitchFamily="2" charset="-78"/>
              </a:rPr>
              <a:t>در صورتی که اقدام درمانی صورت نگیرد، کودک بیهوش و دچار ایست قلبی </a:t>
            </a:r>
            <a:r>
              <a:rPr lang="fa-IR" sz="2000" dirty="0" err="1">
                <a:latin typeface="B Nazanin" pitchFamily="2" charset="-78"/>
                <a:cs typeface="B Nazanin" pitchFamily="2" charset="-78"/>
              </a:rPr>
              <a:t>می‌گردد</a:t>
            </a:r>
            <a:endParaRPr lang="en-US" sz="2000" dirty="0">
              <a:latin typeface="B Nazanin" pitchFamily="2" charset="-78"/>
              <a:cs typeface="B Nazanin" pitchFamily="2" charset="-78"/>
            </a:endParaRPr>
          </a:p>
          <a:p>
            <a:pPr marL="342900" indent="-342900" algn="just" rtl="1">
              <a:lnSpc>
                <a:spcPct val="115000"/>
              </a:lnSpc>
              <a:spcAft>
                <a:spcPts val="1000"/>
              </a:spcAft>
              <a:buFont typeface="Wingdings" pitchFamily="2" charset="2"/>
              <a:buChar char="ü"/>
            </a:pPr>
            <a:endParaRPr lang="en-US" sz="2000" dirty="0">
              <a:latin typeface="B Nazanin" pitchFamily="2" charset="-78"/>
              <a:ea typeface="Calibri" panose="020F0502020204030204" pitchFamily="34" charset="0"/>
              <a:cs typeface="B Nazanin" pitchFamily="2" charset="-78"/>
            </a:endParaRPr>
          </a:p>
        </p:txBody>
      </p:sp>
      <p:pic>
        <p:nvPicPr>
          <p:cNvPr id="6" name="Picture 3" descr="341496-5512-25">
            <a:extLst>
              <a:ext uri="{FF2B5EF4-FFF2-40B4-BE49-F238E27FC236}">
                <a16:creationId xmlns:a16="http://schemas.microsoft.com/office/drawing/2014/main" xmlns="" id="{DC380C30-411B-0B4B-B9DA-3F688FF2CCA3}"/>
              </a:ext>
            </a:extLst>
          </p:cNvPr>
          <p:cNvPicPr>
            <a:picLocks noChangeAspect="1"/>
          </p:cNvPicPr>
          <p:nvPr/>
        </p:nvPicPr>
        <p:blipFill>
          <a:blip r:embed="rId2"/>
          <a:srcRect/>
          <a:stretch>
            <a:fillRect/>
          </a:stretch>
        </p:blipFill>
        <p:spPr bwMode="auto">
          <a:xfrm>
            <a:off x="555857" y="1720837"/>
            <a:ext cx="4265068" cy="20152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74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E749823-F351-F843-9961-1E2AD08D6CB7}"/>
              </a:ext>
            </a:extLst>
          </p:cNvPr>
          <p:cNvSpPr/>
          <p:nvPr/>
        </p:nvSpPr>
        <p:spPr>
          <a:xfrm>
            <a:off x="2428047" y="1856030"/>
            <a:ext cx="9154683" cy="3565079"/>
          </a:xfrm>
          <a:prstGeom prst="rect">
            <a:avLst/>
          </a:prstGeom>
        </p:spPr>
        <p:txBody>
          <a:bodyPr wrap="square">
            <a:spAutoFit/>
          </a:bodyPr>
          <a:lstStyle/>
          <a:p>
            <a:pPr marL="342900" indent="-34290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شروع علائم </a:t>
            </a:r>
            <a:r>
              <a:rPr lang="fa-IR" sz="2000" dirty="0" err="1">
                <a:solidFill>
                  <a:srgbClr val="000000"/>
                </a:solidFill>
                <a:latin typeface="Calibri" panose="020F0502020204030204" pitchFamily="34" charset="0"/>
                <a:ea typeface="Calibri" panose="020F0502020204030204" pitchFamily="34" charset="0"/>
                <a:cs typeface="B Nazanin" pitchFamily="2" charset="-78"/>
              </a:rPr>
              <a:t>کروپ</a:t>
            </a:r>
            <a:r>
              <a:rPr lang="fa-IR" sz="2000" dirty="0">
                <a:solidFill>
                  <a:srgbClr val="000000"/>
                </a:solidFill>
                <a:latin typeface="Calibri" panose="020F0502020204030204" pitchFamily="34" charset="0"/>
                <a:ea typeface="Calibri" panose="020F0502020204030204" pitchFamily="34" charset="0"/>
                <a:cs typeface="B Nazanin" pitchFamily="2" charset="-78"/>
              </a:rPr>
              <a:t> عمدتاً به آهستگی بوده و با تب پایین همراه است.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در نوع معمولی </a:t>
            </a:r>
            <a:r>
              <a:rPr lang="fa-IR" sz="2000" dirty="0" err="1">
                <a:solidFill>
                  <a:srgbClr val="000000"/>
                </a:solidFill>
                <a:latin typeface="Calibri" panose="020F0502020204030204" pitchFamily="34" charset="0"/>
                <a:ea typeface="Calibri" panose="020F0502020204030204" pitchFamily="34" charset="0"/>
                <a:cs typeface="B Nazanin" pitchFamily="2" charset="-78"/>
              </a:rPr>
              <a:t>کروپ</a:t>
            </a:r>
            <a:r>
              <a:rPr lang="fa-IR" sz="2000" dirty="0">
                <a:solidFill>
                  <a:srgbClr val="000000"/>
                </a:solidFill>
                <a:latin typeface="Calibri" panose="020F0502020204030204" pitchFamily="34" charset="0"/>
                <a:ea typeface="Calibri" panose="020F0502020204030204" pitchFamily="34" charset="0"/>
                <a:cs typeface="B Nazanin" pitchFamily="2" charset="-78"/>
              </a:rPr>
              <a:t>، یکی دو روز اول علائمی نظیر تب خفیف همراه با علائم سرماخوردگی وجود دارد. </a:t>
            </a:r>
          </a:p>
          <a:p>
            <a:pPr marL="342900" indent="-34290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پس از آن علائم کلاسیک نظیر </a:t>
            </a:r>
            <a:r>
              <a:rPr lang="fa-IR" sz="2000" dirty="0" err="1">
                <a:solidFill>
                  <a:srgbClr val="000000"/>
                </a:solidFill>
                <a:latin typeface="Calibri" panose="020F0502020204030204" pitchFamily="34" charset="0"/>
                <a:ea typeface="Calibri" panose="020F0502020204030204" pitchFamily="34" charset="0"/>
                <a:cs typeface="B Nazanin" pitchFamily="2" charset="-78"/>
              </a:rPr>
              <a:t>سرفه‌های</a:t>
            </a:r>
            <a:r>
              <a:rPr lang="fa-IR" sz="2000" dirty="0">
                <a:solidFill>
                  <a:srgbClr val="000000"/>
                </a:solidFill>
                <a:latin typeface="Calibri" panose="020F0502020204030204" pitchFamily="34" charset="0"/>
                <a:ea typeface="Calibri" panose="020F0502020204030204" pitchFamily="34" charset="0"/>
                <a:cs typeface="B Nazanin" pitchFamily="2" charset="-78"/>
              </a:rPr>
              <a:t> خشن (شبیه به پارس مانند) به صورت </a:t>
            </a:r>
            <a:r>
              <a:rPr lang="fa-IR" sz="2000" dirty="0" err="1">
                <a:solidFill>
                  <a:srgbClr val="000000"/>
                </a:solidFill>
                <a:latin typeface="Calibri" panose="020F0502020204030204" pitchFamily="34" charset="0"/>
                <a:ea typeface="Calibri" panose="020F0502020204030204" pitchFamily="34" charset="0"/>
                <a:cs typeface="B Nazanin" pitchFamily="2" charset="-78"/>
              </a:rPr>
              <a:t>حمله‌ای</a:t>
            </a:r>
            <a:r>
              <a:rPr lang="fa-IR" sz="2000" dirty="0">
                <a:solidFill>
                  <a:srgbClr val="000000"/>
                </a:solidFill>
                <a:latin typeface="Calibri" panose="020F0502020204030204" pitchFamily="34" charset="0"/>
                <a:ea typeface="Calibri" panose="020F0502020204030204" pitchFamily="34" charset="0"/>
                <a:cs typeface="B Nazanin" pitchFamily="2" charset="-78"/>
              </a:rPr>
              <a:t> به خصوص در شب بروز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می‌کنند</a:t>
            </a:r>
            <a:r>
              <a:rPr lang="fa-IR" sz="2000" dirty="0">
                <a:solidFill>
                  <a:srgbClr val="000000"/>
                </a:solidFill>
                <a:latin typeface="Calibri" panose="020F0502020204030204" pitchFamily="34" charset="0"/>
                <a:ea typeface="Calibri" panose="020F0502020204030204" pitchFamily="34" charset="0"/>
                <a:cs typeface="B Nazanin" pitchFamily="2" charset="-78"/>
              </a:rPr>
              <a:t> و تنفس با صدای خشن (</a:t>
            </a:r>
            <a:r>
              <a:rPr lang="fa-IR" sz="2000" dirty="0" err="1">
                <a:solidFill>
                  <a:srgbClr val="000000"/>
                </a:solidFill>
                <a:latin typeface="Calibri" panose="020F0502020204030204" pitchFamily="34" charset="0"/>
                <a:ea typeface="Calibri" panose="020F0502020204030204" pitchFamily="34" charset="0"/>
                <a:cs typeface="B Nazanin" pitchFamily="2" charset="-78"/>
              </a:rPr>
              <a:t>استریدور</a:t>
            </a:r>
            <a:r>
              <a:rPr lang="fa-IR" sz="2000" dirty="0">
                <a:solidFill>
                  <a:srgbClr val="000000"/>
                </a:solidFill>
                <a:latin typeface="Calibri" panose="020F0502020204030204" pitchFamily="34" charset="0"/>
                <a:ea typeface="Calibri" panose="020F0502020204030204" pitchFamily="34" charset="0"/>
                <a:cs typeface="B Nazanin" pitchFamily="2" charset="-78"/>
              </a:rPr>
              <a:t>) صورت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می‌گیرد</a:t>
            </a:r>
            <a:r>
              <a:rPr lang="fa-IR" sz="2000" dirty="0">
                <a:solidFill>
                  <a:srgbClr val="000000"/>
                </a:solidFill>
                <a:latin typeface="Calibri" panose="020F0502020204030204" pitchFamily="34" charset="0"/>
                <a:ea typeface="Calibri" panose="020F0502020204030204" pitchFamily="34" charset="0"/>
                <a:cs typeface="B Nazanin" pitchFamily="2" charset="-78"/>
              </a:rPr>
              <a:t>.</a:t>
            </a:r>
          </a:p>
          <a:p>
            <a:pPr marL="342900" indent="-34290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 علائم به مدت 3 تا 7 روز طول می کشد.</a:t>
            </a:r>
          </a:p>
          <a:p>
            <a:pPr marL="342900" indent="-342900" algn="just" rtl="1">
              <a:lnSpc>
                <a:spcPct val="115000"/>
              </a:lnSpc>
              <a:spcAft>
                <a:spcPts val="1000"/>
              </a:spcAft>
              <a:buFont typeface="Wingdings" pitchFamily="2" charset="2"/>
              <a:buChar char="ü"/>
            </a:pPr>
            <a:r>
              <a:rPr lang="fa-IR" sz="2000" dirty="0">
                <a:solidFill>
                  <a:srgbClr val="000000"/>
                </a:solidFill>
                <a:latin typeface="Calibri" panose="020F0502020204030204" pitchFamily="34" charset="0"/>
                <a:ea typeface="Calibri" panose="020F0502020204030204" pitchFamily="34" charset="0"/>
                <a:cs typeface="B Nazanin" pitchFamily="2" charset="-78"/>
              </a:rPr>
              <a:t> شدیدترین علائم در روز سوم و چهارم ایجاد می شود.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itchFamily="2" charset="2"/>
              <a:buChar char="Ø"/>
            </a:pPr>
            <a:r>
              <a:rPr lang="fa-IR" sz="2000" dirty="0">
                <a:solidFill>
                  <a:srgbClr val="000000"/>
                </a:solidFill>
                <a:latin typeface="Calibri" panose="020F0502020204030204" pitchFamily="34" charset="0"/>
                <a:ea typeface="Calibri" panose="020F0502020204030204" pitchFamily="34" charset="0"/>
                <a:cs typeface="B Nazanin" pitchFamily="2" charset="-78"/>
              </a:rPr>
              <a:t>در نوع دیگر </a:t>
            </a:r>
            <a:r>
              <a:rPr lang="fa-IR" sz="2000" dirty="0" err="1">
                <a:solidFill>
                  <a:srgbClr val="000000"/>
                </a:solidFill>
                <a:latin typeface="Calibri" panose="020F0502020204030204" pitchFamily="34" charset="0"/>
                <a:ea typeface="Calibri" panose="020F0502020204030204" pitchFamily="34" charset="0"/>
                <a:cs typeface="B Nazanin" pitchFamily="2" charset="-78"/>
              </a:rPr>
              <a:t>کروپ</a:t>
            </a:r>
            <a:r>
              <a:rPr lang="fa-IR" sz="2000" dirty="0">
                <a:solidFill>
                  <a:srgbClr val="000000"/>
                </a:solidFill>
                <a:latin typeface="Calibri" panose="020F0502020204030204" pitchFamily="34" charset="0"/>
                <a:ea typeface="Calibri" panose="020F0502020204030204" pitchFamily="34" charset="0"/>
                <a:cs typeface="B Nazanin" pitchFamily="2" charset="-78"/>
              </a:rPr>
              <a:t> که </a:t>
            </a:r>
            <a:r>
              <a:rPr lang="fa-IR" sz="2000" dirty="0" err="1">
                <a:solidFill>
                  <a:srgbClr val="000000"/>
                </a:solidFill>
                <a:latin typeface="Calibri" panose="020F0502020204030204" pitchFamily="34" charset="0"/>
                <a:ea typeface="Calibri" panose="020F0502020204030204" pitchFamily="34" charset="0"/>
                <a:cs typeface="B Nazanin" pitchFamily="2" charset="-78"/>
              </a:rPr>
              <a:t>کروپ</a:t>
            </a:r>
            <a:r>
              <a:rPr lang="fa-IR" sz="2000" dirty="0">
                <a:solidFill>
                  <a:srgbClr val="000000"/>
                </a:solidFill>
                <a:latin typeface="Calibri" panose="020F0502020204030204" pitchFamily="34" charset="0"/>
                <a:ea typeface="Calibri" panose="020F0502020204030204" pitchFamily="34" charset="0"/>
                <a:cs typeface="B Nazanin"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itchFamily="2" charset="-78"/>
              </a:rPr>
              <a:t>اسپاسمودیک</a:t>
            </a:r>
            <a:r>
              <a:rPr lang="fa-IR" sz="2000" dirty="0">
                <a:solidFill>
                  <a:srgbClr val="000000"/>
                </a:solidFill>
                <a:latin typeface="Calibri" panose="020F0502020204030204" pitchFamily="34" charset="0"/>
                <a:ea typeface="Calibri" panose="020F0502020204030204" pitchFamily="34" charset="0"/>
                <a:cs typeface="B Nazanin" pitchFamily="2" charset="-78"/>
              </a:rPr>
              <a:t> نامیده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می‌شود</a:t>
            </a:r>
            <a:r>
              <a:rPr lang="fa-IR" sz="2000" dirty="0">
                <a:solidFill>
                  <a:srgbClr val="000000"/>
                </a:solidFill>
                <a:latin typeface="Calibri" panose="020F0502020204030204" pitchFamily="34" charset="0"/>
                <a:ea typeface="Calibri" panose="020F0502020204030204" pitchFamily="34" charset="0"/>
                <a:cs typeface="B Nazanin" pitchFamily="2" charset="-78"/>
              </a:rPr>
              <a:t>، معمولاً علائم در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نیمه‌های</a:t>
            </a:r>
            <a:r>
              <a:rPr lang="fa-IR" sz="2000" dirty="0">
                <a:solidFill>
                  <a:srgbClr val="000000"/>
                </a:solidFill>
                <a:latin typeface="Calibri" panose="020F0502020204030204" pitchFamily="34" charset="0"/>
                <a:ea typeface="Calibri" panose="020F0502020204030204" pitchFamily="34" charset="0"/>
                <a:cs typeface="B Nazanin" pitchFamily="2" charset="-78"/>
              </a:rPr>
              <a:t> شب و بدون وجود شواهد قبلی از عفونت مجرای تنفسی فوقانی ایجاد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می‌شوند</a:t>
            </a:r>
            <a:r>
              <a:rPr lang="fa-IR" sz="2000" dirty="0">
                <a:solidFill>
                  <a:srgbClr val="000000"/>
                </a:solidFill>
                <a:latin typeface="Calibri" panose="020F0502020204030204" pitchFamily="34" charset="0"/>
                <a:ea typeface="Calibri" panose="020F0502020204030204" pitchFamily="34" charset="0"/>
                <a:cs typeface="B Nazanin" pitchFamily="2" charset="-78"/>
              </a:rPr>
              <a:t>. </a:t>
            </a:r>
            <a:endParaRPr lang="en-US" sz="2000" dirty="0">
              <a:latin typeface="Calibri" panose="020F0502020204030204" pitchFamily="34" charset="0"/>
              <a:ea typeface="Calibri" panose="020F0502020204030204" pitchFamily="34" charset="0"/>
              <a:cs typeface="B Nazanin" panose="00000400000000000000" pitchFamily="2" charset="-78"/>
            </a:endParaRPr>
          </a:p>
        </p:txBody>
      </p:sp>
      <p:sp>
        <p:nvSpPr>
          <p:cNvPr id="2" name="Rectangle 1">
            <a:extLst>
              <a:ext uri="{FF2B5EF4-FFF2-40B4-BE49-F238E27FC236}">
                <a16:creationId xmlns:a16="http://schemas.microsoft.com/office/drawing/2014/main" xmlns="" id="{2166DFAE-1706-8845-8956-3D625CCE5822}"/>
              </a:ext>
            </a:extLst>
          </p:cNvPr>
          <p:cNvSpPr/>
          <p:nvPr/>
        </p:nvSpPr>
        <p:spPr>
          <a:xfrm>
            <a:off x="3804138" y="250181"/>
            <a:ext cx="6096000" cy="1077218"/>
          </a:xfrm>
          <a:prstGeom prst="rect">
            <a:avLst/>
          </a:prstGeom>
        </p:spPr>
        <p:txBody>
          <a:bodyPr>
            <a:spAutoFit/>
          </a:bodyPr>
          <a:lstStyle/>
          <a:p>
            <a:pPr algn="r"/>
            <a:r>
              <a:rPr lang="en-US" sz="3200" dirty="0">
                <a:solidFill>
                  <a:srgbClr val="0070C0"/>
                </a:solidFill>
                <a:latin typeface="B Nazanin" pitchFamily="2" charset="-78"/>
                <a:cs typeface="B Nazanin" pitchFamily="2" charset="-78"/>
              </a:rPr>
              <a:t/>
            </a:r>
            <a:br>
              <a:rPr lang="en-US" sz="3200" dirty="0">
                <a:solidFill>
                  <a:srgbClr val="0070C0"/>
                </a:solidFill>
                <a:latin typeface="B Nazanin" pitchFamily="2" charset="-78"/>
                <a:cs typeface="B Nazanin" pitchFamily="2" charset="-78"/>
              </a:rPr>
            </a:br>
            <a:endParaRPr lang="en-US" sz="3200" dirty="0"/>
          </a:p>
        </p:txBody>
      </p:sp>
      <p:pic>
        <p:nvPicPr>
          <p:cNvPr id="5" name="Picture 4" descr="ANd9GcTLbZKyAER830WfzeudDbthn_PgDS53n5Unul5UwmMj6QdSBVJZfKES0AQGJg">
            <a:extLst>
              <a:ext uri="{FF2B5EF4-FFF2-40B4-BE49-F238E27FC236}">
                <a16:creationId xmlns:a16="http://schemas.microsoft.com/office/drawing/2014/main" xmlns="" id="{10C9A472-8E8C-114A-8DB2-FC3673B5FF6F}"/>
              </a:ext>
            </a:extLst>
          </p:cNvPr>
          <p:cNvPicPr>
            <a:picLocks noChangeAspect="1"/>
          </p:cNvPicPr>
          <p:nvPr/>
        </p:nvPicPr>
        <p:blipFill>
          <a:blip r:embed="rId2"/>
          <a:srcRect/>
          <a:stretch>
            <a:fillRect/>
          </a:stretch>
        </p:blipFill>
        <p:spPr bwMode="auto">
          <a:xfrm>
            <a:off x="166255" y="250182"/>
            <a:ext cx="3637883" cy="1772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10FAF035-1461-3547-B247-ADE4C1A93B86}"/>
              </a:ext>
            </a:extLst>
          </p:cNvPr>
          <p:cNvSpPr/>
          <p:nvPr/>
        </p:nvSpPr>
        <p:spPr>
          <a:xfrm>
            <a:off x="5802906" y="216776"/>
            <a:ext cx="1845377" cy="571695"/>
          </a:xfrm>
          <a:prstGeom prst="rect">
            <a:avLst/>
          </a:prstGeom>
        </p:spPr>
        <p:txBody>
          <a:bodyPr wrap="none">
            <a:spAutoFit/>
          </a:bodyPr>
          <a:lstStyle/>
          <a:p>
            <a:pPr algn="ctr" rtl="1">
              <a:lnSpc>
                <a:spcPct val="115000"/>
              </a:lnSpc>
              <a:spcAft>
                <a:spcPts val="1000"/>
              </a:spcAft>
            </a:pPr>
            <a:r>
              <a:rPr lang="fa-IR" sz="28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علایم </a:t>
            </a:r>
            <a:r>
              <a:rPr lang="fa-IR" sz="2800" b="1" dirty="0" err="1">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کروپ</a:t>
            </a:r>
            <a:r>
              <a:rPr lang="fa-IR" sz="28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 :</a:t>
            </a:r>
            <a:endParaRPr lang="en-US" sz="2800"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114249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DB2ABF-0560-DF4C-8533-B597C345AB3A}"/>
              </a:ext>
            </a:extLst>
          </p:cNvPr>
          <p:cNvSpPr>
            <a:spLocks noGrp="1"/>
          </p:cNvSpPr>
          <p:nvPr>
            <p:ph type="title"/>
          </p:nvPr>
        </p:nvSpPr>
        <p:spPr>
          <a:xfrm>
            <a:off x="1697242" y="381000"/>
            <a:ext cx="8596668" cy="1320800"/>
          </a:xfrm>
        </p:spPr>
        <p:txBody>
          <a:bodyPr>
            <a:normAutofit fontScale="90000"/>
          </a:bodyPr>
          <a:lstStyle/>
          <a:p>
            <a:pPr algn="r"/>
            <a:r>
              <a:rPr lang="en-US" dirty="0">
                <a:solidFill>
                  <a:schemeClr val="accent1">
                    <a:lumMod val="50000"/>
                  </a:schemeClr>
                </a:solidFill>
                <a:latin typeface="B Nazanin" pitchFamily="2" charset="-78"/>
                <a:cs typeface="B Titr" panose="00000700000000000000" pitchFamily="2" charset="-78"/>
              </a:rPr>
              <a:t/>
            </a:r>
            <a:br>
              <a:rPr lang="en-US" dirty="0">
                <a:solidFill>
                  <a:schemeClr val="accent1">
                    <a:lumMod val="50000"/>
                  </a:schemeClr>
                </a:solidFill>
                <a:latin typeface="B Nazanin" pitchFamily="2" charset="-78"/>
                <a:cs typeface="B Titr" panose="00000700000000000000" pitchFamily="2" charset="-78"/>
              </a:rPr>
            </a:br>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t>در معاینه جسمانی </a:t>
            </a:r>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sym typeface="Wingdings" pitchFamily="2" charset="2"/>
              </a:rPr>
              <a:t>(</a:t>
            </a:r>
            <a:r>
              <a:rPr lang="fa-IR" b="1" dirty="0" err="1">
                <a:solidFill>
                  <a:schemeClr val="accent1">
                    <a:lumMod val="50000"/>
                  </a:schemeClr>
                </a:solidFill>
                <a:latin typeface="B Nazanin" pitchFamily="2" charset="-78"/>
                <a:ea typeface="Calibri" panose="020F0502020204030204" pitchFamily="34" charset="0"/>
                <a:cs typeface="B Titr" panose="00000700000000000000" pitchFamily="2" charset="-78"/>
                <a:sym typeface="Wingdings" pitchFamily="2" charset="2"/>
              </a:rPr>
              <a:t>کروپ</a:t>
            </a:r>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sym typeface="Wingdings" pitchFamily="2" charset="2"/>
              </a:rPr>
              <a:t> ) :</a:t>
            </a:r>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t/>
            </a:r>
            <a:b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br>
            <a:r>
              <a:rPr lang="en-US" dirty="0">
                <a:solidFill>
                  <a:schemeClr val="accent1">
                    <a:lumMod val="50000"/>
                  </a:schemeClr>
                </a:solidFill>
                <a:latin typeface="B Nazanin" pitchFamily="2" charset="-78"/>
                <a:cs typeface="B Titr" panose="00000700000000000000" pitchFamily="2" charset="-78"/>
              </a:rPr>
              <a:t/>
            </a:r>
            <a:br>
              <a:rPr lang="en-US" dirty="0">
                <a:solidFill>
                  <a:schemeClr val="accent1">
                    <a:lumMod val="50000"/>
                  </a:schemeClr>
                </a:solidFill>
                <a:latin typeface="B Nazanin" pitchFamily="2" charset="-78"/>
                <a:cs typeface="B Titr" panose="00000700000000000000" pitchFamily="2" charset="-78"/>
              </a:rPr>
            </a:br>
            <a:endParaRPr lang="en-US" dirty="0">
              <a:solidFill>
                <a:schemeClr val="accent1">
                  <a:lumMod val="50000"/>
                </a:schemeClr>
              </a:solidFill>
              <a:latin typeface="B Nazanin" pitchFamily="2" charset="-78"/>
              <a:cs typeface="B Titr" panose="00000700000000000000" pitchFamily="2" charset="-78"/>
            </a:endParaRPr>
          </a:p>
        </p:txBody>
      </p:sp>
      <p:sp>
        <p:nvSpPr>
          <p:cNvPr id="3" name="Rectangle 2">
            <a:extLst>
              <a:ext uri="{FF2B5EF4-FFF2-40B4-BE49-F238E27FC236}">
                <a16:creationId xmlns:a16="http://schemas.microsoft.com/office/drawing/2014/main" xmlns="" id="{90E02422-89EF-1849-ACC5-E882B36F3CD2}"/>
              </a:ext>
            </a:extLst>
          </p:cNvPr>
          <p:cNvSpPr/>
          <p:nvPr/>
        </p:nvSpPr>
        <p:spPr>
          <a:xfrm>
            <a:off x="1068779" y="3277098"/>
            <a:ext cx="10862937" cy="2047740"/>
          </a:xfrm>
          <a:prstGeom prst="rect">
            <a:avLst/>
          </a:prstGeom>
        </p:spPr>
        <p:txBody>
          <a:bodyPr wrap="square">
            <a:spAutoFit/>
          </a:bodyPr>
          <a:lstStyle/>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itchFamily="2" charset="-78"/>
              </a:rPr>
              <a:t>معمولاً </a:t>
            </a:r>
            <a:r>
              <a:rPr lang="fa-IR" sz="2400" dirty="0" err="1">
                <a:solidFill>
                  <a:srgbClr val="000000"/>
                </a:solidFill>
                <a:latin typeface="Calibri" panose="020F0502020204030204" pitchFamily="34" charset="0"/>
                <a:ea typeface="Calibri" panose="020F0502020204030204" pitchFamily="34" charset="0"/>
                <a:cs typeface="B Nazanin" pitchFamily="2" charset="-78"/>
              </a:rPr>
              <a:t>استریدور</a:t>
            </a:r>
            <a:r>
              <a:rPr lang="fa-IR" sz="2400" dirty="0">
                <a:solidFill>
                  <a:srgbClr val="000000"/>
                </a:solidFill>
                <a:latin typeface="Calibri" panose="020F0502020204030204" pitchFamily="34" charset="0"/>
                <a:ea typeface="Calibri" panose="020F0502020204030204" pitchFamily="34" charset="0"/>
                <a:cs typeface="B Nazanin" pitchFamily="2" charset="-78"/>
              </a:rPr>
              <a:t> دمی وجود دارد </a:t>
            </a:r>
          </a:p>
          <a:p>
            <a:pPr marL="285750" indent="-285750" algn="just" rtl="1">
              <a:lnSpc>
                <a:spcPct val="115000"/>
              </a:lnSpc>
              <a:spcAft>
                <a:spcPts val="1000"/>
              </a:spcAft>
              <a:buFont typeface="Wingdings" pitchFamily="2" charset="2"/>
              <a:buChar char="§"/>
            </a:pPr>
            <a:r>
              <a:rPr lang="fa-IR" sz="2400" dirty="0">
                <a:solidFill>
                  <a:srgbClr val="000000"/>
                </a:solidFill>
                <a:latin typeface="Calibri" panose="020F0502020204030204" pitchFamily="34" charset="0"/>
                <a:ea typeface="Calibri" panose="020F0502020204030204" pitchFamily="34" charset="0"/>
                <a:cs typeface="B Nazanin" pitchFamily="2" charset="-78"/>
              </a:rPr>
              <a:t>ممکن است با تورم مجرای تنفسی شدید تر و حادتر شده و با بدتر شدن وضعیت و انسداد بیشتر راه هوایی شود</a:t>
            </a:r>
          </a:p>
          <a:p>
            <a:pPr marL="285750" indent="-285750" algn="just" rtl="1">
              <a:lnSpc>
                <a:spcPct val="115000"/>
              </a:lnSpc>
              <a:spcAft>
                <a:spcPts val="1000"/>
              </a:spcAft>
              <a:buFont typeface="Wingdings" pitchFamily="2" charset="2"/>
              <a:buChar char="§"/>
            </a:pPr>
            <a:r>
              <a:rPr lang="fa-IR" sz="2400" dirty="0">
                <a:solidFill>
                  <a:srgbClr val="000000"/>
                </a:solidFill>
                <a:latin typeface="Calibri" panose="020F0502020204030204" pitchFamily="34" charset="0"/>
                <a:ea typeface="Calibri" panose="020F0502020204030204" pitchFamily="34" charset="0"/>
                <a:cs typeface="B Nazanin" pitchFamily="2" charset="-78"/>
              </a:rPr>
              <a:t> علائم کلاسیک </a:t>
            </a:r>
            <a:r>
              <a:rPr lang="fa-IR" sz="2400" dirty="0" err="1">
                <a:solidFill>
                  <a:srgbClr val="000000"/>
                </a:solidFill>
                <a:latin typeface="Calibri" panose="020F0502020204030204" pitchFamily="34" charset="0"/>
                <a:ea typeface="Calibri" panose="020F0502020204030204" pitchFamily="34" charset="0"/>
                <a:cs typeface="B Nazanin" pitchFamily="2" charset="-78"/>
              </a:rPr>
              <a:t>دیسترس</a:t>
            </a:r>
            <a:r>
              <a:rPr lang="fa-IR" sz="2400" b="1" dirty="0">
                <a:solidFill>
                  <a:srgbClr val="000000"/>
                </a:solidFill>
                <a:latin typeface="Calibri" panose="020F0502020204030204" pitchFamily="34" charset="0"/>
                <a:ea typeface="Calibri" panose="020F0502020204030204" pitchFamily="34" charset="0"/>
                <a:cs typeface="B Nazanin" pitchFamily="2" charset="-78"/>
              </a:rPr>
              <a:t> </a:t>
            </a:r>
            <a:r>
              <a:rPr lang="fa-IR" sz="2400" dirty="0">
                <a:solidFill>
                  <a:srgbClr val="000000"/>
                </a:solidFill>
                <a:latin typeface="Calibri" panose="020F0502020204030204" pitchFamily="34" charset="0"/>
                <a:ea typeface="Calibri" panose="020F0502020204030204" pitchFamily="34" charset="0"/>
                <a:cs typeface="B Nazanin" pitchFamily="2" charset="-78"/>
              </a:rPr>
              <a:t>تنفسی</a:t>
            </a:r>
            <a:r>
              <a:rPr lang="fa-IR" sz="2400" b="1" dirty="0">
                <a:solidFill>
                  <a:srgbClr val="000000"/>
                </a:solidFill>
                <a:latin typeface="Calibri" panose="020F0502020204030204" pitchFamily="34" charset="0"/>
                <a:ea typeface="Calibri" panose="020F0502020204030204" pitchFamily="34" charset="0"/>
                <a:cs typeface="B Nazanin" pitchFamily="2" charset="-78"/>
              </a:rPr>
              <a:t> </a:t>
            </a:r>
            <a:r>
              <a:rPr lang="fa-IR" sz="2400" dirty="0">
                <a:solidFill>
                  <a:srgbClr val="000000"/>
                </a:solidFill>
                <a:latin typeface="Calibri" panose="020F0502020204030204" pitchFamily="34" charset="0"/>
                <a:ea typeface="Calibri" panose="020F0502020204030204" pitchFamily="34" charset="0"/>
                <a:cs typeface="B Nazanin" pitchFamily="2" charset="-78"/>
              </a:rPr>
              <a:t>نظیر:  لرزش </a:t>
            </a:r>
            <a:r>
              <a:rPr lang="fa-IR" sz="2400" dirty="0" err="1">
                <a:solidFill>
                  <a:srgbClr val="000000"/>
                </a:solidFill>
                <a:latin typeface="Calibri" panose="020F0502020204030204" pitchFamily="34" charset="0"/>
                <a:ea typeface="Calibri" panose="020F0502020204030204" pitchFamily="34" charset="0"/>
                <a:cs typeface="B Nazanin" pitchFamily="2" charset="-78"/>
              </a:rPr>
              <a:t>پره‌های</a:t>
            </a:r>
            <a:r>
              <a:rPr lang="fa-IR" sz="2400" dirty="0">
                <a:solidFill>
                  <a:srgbClr val="000000"/>
                </a:solidFill>
                <a:latin typeface="Calibri" panose="020F0502020204030204" pitchFamily="34" charset="0"/>
                <a:ea typeface="Calibri" panose="020F0502020204030204" pitchFamily="34" charset="0"/>
                <a:cs typeface="B Nazanin" pitchFamily="2" charset="-78"/>
              </a:rPr>
              <a:t> بینی، کشیده شدن تراشه، </a:t>
            </a:r>
            <a:r>
              <a:rPr lang="fa-IR" sz="2400" dirty="0" err="1">
                <a:solidFill>
                  <a:srgbClr val="000000"/>
                </a:solidFill>
                <a:latin typeface="Calibri" panose="020F0502020204030204" pitchFamily="34" charset="0"/>
                <a:ea typeface="Calibri" panose="020F0502020204030204" pitchFamily="34" charset="0"/>
                <a:cs typeface="B Nazanin" pitchFamily="2" charset="-78"/>
              </a:rPr>
              <a:t>توکشیدگی</a:t>
            </a:r>
            <a:r>
              <a:rPr lang="fa-IR" sz="2400" dirty="0">
                <a:solidFill>
                  <a:srgbClr val="000000"/>
                </a:solidFill>
                <a:latin typeface="Calibri" panose="020F0502020204030204" pitchFamily="34" charset="0"/>
                <a:ea typeface="Calibri" panose="020F0502020204030204" pitchFamily="34" charset="0"/>
                <a:cs typeface="B Nazanin" pitchFamily="2" charset="-78"/>
              </a:rPr>
              <a:t> یا </a:t>
            </a:r>
            <a:r>
              <a:rPr lang="fa-IR" sz="2400" dirty="0" err="1">
                <a:solidFill>
                  <a:srgbClr val="000000"/>
                </a:solidFill>
                <a:latin typeface="Calibri" panose="020F0502020204030204" pitchFamily="34" charset="0"/>
                <a:ea typeface="Calibri" panose="020F0502020204030204" pitchFamily="34" charset="0"/>
                <a:cs typeface="B Nazanin" pitchFamily="2" charset="-78"/>
              </a:rPr>
              <a:t>رتراکسیون</a:t>
            </a:r>
            <a:r>
              <a:rPr lang="fa-IR" sz="2400" dirty="0">
                <a:solidFill>
                  <a:srgbClr val="000000"/>
                </a:solidFill>
                <a:latin typeface="Calibri" panose="020F0502020204030204" pitchFamily="34" charset="0"/>
                <a:ea typeface="Calibri" panose="020F0502020204030204" pitchFamily="34" charset="0"/>
                <a:cs typeface="B Nazanin" pitchFamily="2" charset="-78"/>
              </a:rPr>
              <a:t> در اطراف عضلات قفسه سینه، </a:t>
            </a:r>
            <a:r>
              <a:rPr lang="fa-IR" sz="2400" dirty="0" err="1">
                <a:solidFill>
                  <a:srgbClr val="000000"/>
                </a:solidFill>
                <a:latin typeface="Calibri" panose="020F0502020204030204" pitchFamily="34" charset="0"/>
                <a:ea typeface="Calibri" panose="020F0502020204030204" pitchFamily="34" charset="0"/>
                <a:cs typeface="B Nazanin" pitchFamily="2" charset="-78"/>
              </a:rPr>
              <a:t>بی‌قراری</a:t>
            </a:r>
            <a:r>
              <a:rPr lang="fa-IR" sz="2400" dirty="0">
                <a:solidFill>
                  <a:srgbClr val="000000"/>
                </a:solidFill>
                <a:latin typeface="Calibri" panose="020F0502020204030204" pitchFamily="34" charset="0"/>
                <a:ea typeface="Calibri" panose="020F0502020204030204" pitchFamily="34" charset="0"/>
                <a:cs typeface="B Nazanin" pitchFamily="2" charset="-78"/>
              </a:rPr>
              <a:t>، تاکی کاردی، </a:t>
            </a:r>
            <a:r>
              <a:rPr lang="fa-IR" sz="2400" dirty="0" err="1">
                <a:solidFill>
                  <a:srgbClr val="000000"/>
                </a:solidFill>
                <a:latin typeface="Calibri" panose="020F0502020204030204" pitchFamily="34" charset="0"/>
                <a:ea typeface="Calibri" panose="020F0502020204030204" pitchFamily="34" charset="0"/>
                <a:cs typeface="B Nazanin" pitchFamily="2" charset="-78"/>
              </a:rPr>
              <a:t>سیانوز</a:t>
            </a:r>
            <a:r>
              <a:rPr lang="fa-IR" sz="2400" dirty="0">
                <a:solidFill>
                  <a:srgbClr val="000000"/>
                </a:solidFill>
                <a:latin typeface="Calibri" panose="020F0502020204030204" pitchFamily="34" charset="0"/>
                <a:ea typeface="Calibri" panose="020F0502020204030204" pitchFamily="34" charset="0"/>
                <a:cs typeface="B Nazanin"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itchFamily="2" charset="-78"/>
              </a:rPr>
              <a:t>استریدور</a:t>
            </a:r>
            <a:r>
              <a:rPr lang="fa-IR" sz="2400" dirty="0">
                <a:solidFill>
                  <a:srgbClr val="000000"/>
                </a:solidFill>
                <a:latin typeface="Calibri" panose="020F0502020204030204" pitchFamily="34" charset="0"/>
                <a:ea typeface="Calibri" panose="020F0502020204030204" pitchFamily="34" charset="0"/>
                <a:cs typeface="B Nazanin" pitchFamily="2" charset="-78"/>
              </a:rPr>
              <a:t> دمی</a:t>
            </a:r>
            <a:endParaRPr lang="en-US" sz="2400" dirty="0">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4" descr="pasted-image">
            <a:extLst>
              <a:ext uri="{FF2B5EF4-FFF2-40B4-BE49-F238E27FC236}">
                <a16:creationId xmlns:a16="http://schemas.microsoft.com/office/drawing/2014/main" xmlns="" id="{9778807C-208B-0144-B31B-7A1E3D8EF58C}"/>
              </a:ext>
            </a:extLst>
          </p:cNvPr>
          <p:cNvPicPr>
            <a:picLocks noChangeAspect="1"/>
          </p:cNvPicPr>
          <p:nvPr/>
        </p:nvPicPr>
        <p:blipFill>
          <a:blip r:embed="rId2"/>
          <a:srcRect/>
          <a:stretch>
            <a:fillRect/>
          </a:stretch>
        </p:blipFill>
        <p:spPr bwMode="auto">
          <a:xfrm>
            <a:off x="619432" y="381000"/>
            <a:ext cx="4167554" cy="26029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96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39DD0E-C5B6-324B-99E0-9C8F8F99DEE3}"/>
              </a:ext>
            </a:extLst>
          </p:cNvPr>
          <p:cNvSpPr>
            <a:spLocks noGrp="1"/>
          </p:cNvSpPr>
          <p:nvPr>
            <p:ph type="title"/>
          </p:nvPr>
        </p:nvSpPr>
        <p:spPr>
          <a:xfrm>
            <a:off x="1717338" y="784761"/>
            <a:ext cx="8596668" cy="1320800"/>
          </a:xfrm>
        </p:spPr>
        <p:txBody>
          <a:bodyPr>
            <a:normAutofit fontScale="90000"/>
          </a:bodyPr>
          <a:lstStyle/>
          <a:p>
            <a:pPr algn="ctr"/>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t>اقدامات پیش بیمارستانی در </a:t>
            </a:r>
            <a:r>
              <a:rPr lang="fa-IR" b="1" dirty="0" err="1">
                <a:solidFill>
                  <a:schemeClr val="accent1">
                    <a:lumMod val="50000"/>
                  </a:schemeClr>
                </a:solidFill>
                <a:latin typeface="B Nazanin" pitchFamily="2" charset="-78"/>
                <a:ea typeface="Calibri" panose="020F0502020204030204" pitchFamily="34" charset="0"/>
                <a:cs typeface="B Titr" panose="00000700000000000000" pitchFamily="2" charset="-78"/>
              </a:rPr>
              <a:t>کروپ</a:t>
            </a:r>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t> :</a:t>
            </a:r>
            <a:r>
              <a:rPr lang="en-US" dirty="0">
                <a:solidFill>
                  <a:schemeClr val="accent1">
                    <a:lumMod val="50000"/>
                  </a:schemeClr>
                </a:solidFill>
                <a:latin typeface="B Nazanin" pitchFamily="2" charset="-78"/>
                <a:ea typeface="Calibri" panose="020F0502020204030204" pitchFamily="34" charset="0"/>
                <a:cs typeface="B Titr" panose="00000700000000000000" pitchFamily="2" charset="-78"/>
              </a:rPr>
              <a:t/>
            </a:r>
            <a:br>
              <a:rPr lang="en-US" dirty="0">
                <a:solidFill>
                  <a:schemeClr val="accent1">
                    <a:lumMod val="50000"/>
                  </a:schemeClr>
                </a:solidFill>
                <a:latin typeface="B Nazanin" pitchFamily="2" charset="-78"/>
                <a:ea typeface="Calibri" panose="020F0502020204030204" pitchFamily="34" charset="0"/>
                <a:cs typeface="B Titr" panose="00000700000000000000" pitchFamily="2" charset="-78"/>
              </a:rPr>
            </a:br>
            <a:r>
              <a:rPr lang="en-US" dirty="0">
                <a:solidFill>
                  <a:schemeClr val="accent1">
                    <a:lumMod val="50000"/>
                  </a:schemeClr>
                </a:solidFill>
                <a:latin typeface="B Nazanin" pitchFamily="2" charset="-78"/>
                <a:cs typeface="B Titr" panose="00000700000000000000" pitchFamily="2" charset="-78"/>
              </a:rPr>
              <a:t/>
            </a:r>
            <a:br>
              <a:rPr lang="en-US" dirty="0">
                <a:solidFill>
                  <a:schemeClr val="accent1">
                    <a:lumMod val="50000"/>
                  </a:schemeClr>
                </a:solidFill>
                <a:latin typeface="B Nazanin" pitchFamily="2" charset="-78"/>
                <a:cs typeface="B Titr" panose="00000700000000000000" pitchFamily="2" charset="-78"/>
              </a:rPr>
            </a:br>
            <a:r>
              <a:rPr lang="en-US" dirty="0">
                <a:solidFill>
                  <a:schemeClr val="accent1">
                    <a:lumMod val="50000"/>
                  </a:schemeClr>
                </a:solidFill>
                <a:cs typeface="B Titr" panose="00000700000000000000" pitchFamily="2" charset="-78"/>
              </a:rPr>
              <a:t/>
            </a:r>
            <a:br>
              <a:rPr lang="en-US" dirty="0">
                <a:solidFill>
                  <a:schemeClr val="accent1">
                    <a:lumMod val="50000"/>
                  </a:schemeClr>
                </a:solidFill>
                <a:cs typeface="B Titr" panose="00000700000000000000" pitchFamily="2" charset="-78"/>
              </a:rPr>
            </a:br>
            <a:endParaRPr lang="en-US" dirty="0">
              <a:solidFill>
                <a:schemeClr val="accent1">
                  <a:lumMod val="50000"/>
                </a:schemeClr>
              </a:solidFill>
              <a:cs typeface="B Titr" panose="00000700000000000000" pitchFamily="2" charset="-78"/>
            </a:endParaRPr>
          </a:p>
        </p:txBody>
      </p:sp>
      <p:sp>
        <p:nvSpPr>
          <p:cNvPr id="4" name="Rectangle 3">
            <a:extLst>
              <a:ext uri="{FF2B5EF4-FFF2-40B4-BE49-F238E27FC236}">
                <a16:creationId xmlns:a16="http://schemas.microsoft.com/office/drawing/2014/main" xmlns="" id="{23C247E6-55B1-3648-8D28-4186031A9AD9}"/>
              </a:ext>
            </a:extLst>
          </p:cNvPr>
          <p:cNvSpPr/>
          <p:nvPr/>
        </p:nvSpPr>
        <p:spPr>
          <a:xfrm>
            <a:off x="296883" y="1655375"/>
            <a:ext cx="11418954" cy="2914644"/>
          </a:xfrm>
          <a:prstGeom prst="rect">
            <a:avLst/>
          </a:prstGeom>
        </p:spPr>
        <p:txBody>
          <a:bodyPr wrap="square">
            <a:spAutoFit/>
          </a:bodyPr>
          <a:lstStyle/>
          <a:p>
            <a:pPr marL="342900" indent="-342900" algn="r" rtl="1">
              <a:lnSpc>
                <a:spcPct val="115000"/>
              </a:lnSpc>
              <a:spcAft>
                <a:spcPts val="1000"/>
              </a:spcAft>
              <a:buFont typeface="Arial" panose="020B0604020202020204" pitchFamily="34" charset="0"/>
              <a:buChar char="•"/>
            </a:pPr>
            <a:r>
              <a:rPr lang="fa-IR" sz="2400" dirty="0">
                <a:solidFill>
                  <a:srgbClr val="000000"/>
                </a:solidFill>
                <a:latin typeface="B Nazanin" pitchFamily="2" charset="-78"/>
                <a:ea typeface="Calibri" panose="020F0502020204030204" pitchFamily="34" charset="0"/>
                <a:cs typeface="B Nazanin" pitchFamily="2" charset="-78"/>
              </a:rPr>
              <a:t>ارزیابی وضعیت هوشیاری و حفظ </a:t>
            </a:r>
            <a:r>
              <a:rPr lang="en-US" sz="2400" dirty="0">
                <a:solidFill>
                  <a:srgbClr val="000000"/>
                </a:solidFill>
                <a:latin typeface="Calibri" panose="020F0502020204030204" pitchFamily="34" charset="0"/>
                <a:ea typeface="Calibri" panose="020F0502020204030204" pitchFamily="34" charset="0"/>
                <a:cs typeface="B Nazanin" pitchFamily="2" charset="-78"/>
              </a:rPr>
              <a:t>ABC</a:t>
            </a:r>
            <a:r>
              <a:rPr lang="fa-IR" sz="2400" dirty="0">
                <a:solidFill>
                  <a:srgbClr val="000000"/>
                </a:solidFill>
                <a:latin typeface="B Nazanin" pitchFamily="2" charset="-78"/>
                <a:ea typeface="Calibri" panose="020F0502020204030204" pitchFamily="34" charset="0"/>
                <a:cs typeface="B Nazanin" pitchFamily="2" charset="-78"/>
              </a:rPr>
              <a:t> وی است.</a:t>
            </a:r>
          </a:p>
          <a:p>
            <a:pPr marL="342900" indent="-342900" algn="r" rtl="1">
              <a:lnSpc>
                <a:spcPct val="115000"/>
              </a:lnSpc>
              <a:spcAft>
                <a:spcPts val="1000"/>
              </a:spcAft>
              <a:buFont typeface="Wingdings" pitchFamily="2" charset="2"/>
              <a:buChar char="ü"/>
            </a:pPr>
            <a:r>
              <a:rPr lang="fa-IR" sz="2400" dirty="0">
                <a:latin typeface="B Nazanin" pitchFamily="2" charset="-78"/>
                <a:cs typeface="B Nazanin" pitchFamily="2" charset="-78"/>
              </a:rPr>
              <a:t>بیمار را با روش های غیر ضروری تحریک نکنید چون گریه کردن نیاز به اکسیژن را افزایش می دهد و ممکن است </a:t>
            </a:r>
            <a:r>
              <a:rPr lang="fa-IR" sz="2400" dirty="0" err="1">
                <a:latin typeface="B Nazanin" pitchFamily="2" charset="-78"/>
                <a:cs typeface="B Nazanin" pitchFamily="2" charset="-78"/>
              </a:rPr>
              <a:t>ادم</a:t>
            </a:r>
            <a:r>
              <a:rPr lang="fa-IR" sz="2400" dirty="0">
                <a:latin typeface="B Nazanin" pitchFamily="2" charset="-78"/>
                <a:cs typeface="B Nazanin" pitchFamily="2" charset="-78"/>
              </a:rPr>
              <a:t> را بدتر کند. </a:t>
            </a:r>
          </a:p>
          <a:p>
            <a:pPr marL="342900" indent="-342900" algn="r" rtl="1">
              <a:lnSpc>
                <a:spcPct val="115000"/>
              </a:lnSpc>
              <a:spcAft>
                <a:spcPts val="1000"/>
              </a:spcAft>
              <a:buFont typeface="Arial" panose="020B0604020202020204" pitchFamily="34" charset="0"/>
              <a:buChar char="•"/>
            </a:pPr>
            <a:r>
              <a:rPr lang="fa-IR" sz="2400" dirty="0">
                <a:latin typeface="B Nazanin" pitchFamily="2" charset="-78"/>
                <a:cs typeface="B Nazanin" pitchFamily="2" charset="-78"/>
              </a:rPr>
              <a:t>اکسیژن مرطوب برای جلوگیری از خشک شدن، تحریک پذیری و تورم بیشتر مجاری هوایی بهتر است.</a:t>
            </a:r>
            <a:r>
              <a:rPr lang="en-US" sz="2400" dirty="0">
                <a:latin typeface="B Nazanin" pitchFamily="2" charset="-78"/>
                <a:cs typeface="B Nazanin" pitchFamily="2" charset="-78"/>
              </a:rPr>
              <a:t> </a:t>
            </a:r>
          </a:p>
          <a:p>
            <a:pPr marL="342900" indent="-342900" algn="r" rtl="1">
              <a:buFont typeface="Arial" panose="020B0604020202020204" pitchFamily="34" charset="0"/>
              <a:buChar char="•"/>
            </a:pPr>
            <a:r>
              <a:rPr lang="fa-IR" sz="2400" dirty="0">
                <a:latin typeface="B Nazanin" pitchFamily="2" charset="-78"/>
                <a:cs typeface="B Nazanin" pitchFamily="2" charset="-78"/>
              </a:rPr>
              <a:t>کودک را در وضعیتی که احساس آرامش </a:t>
            </a:r>
            <a:r>
              <a:rPr lang="fa-IR" sz="2400" dirty="0" err="1">
                <a:latin typeface="B Nazanin" pitchFamily="2" charset="-78"/>
                <a:cs typeface="B Nazanin" pitchFamily="2" charset="-78"/>
              </a:rPr>
              <a:t>می‌کند</a:t>
            </a:r>
            <a:r>
              <a:rPr lang="fa-IR" sz="2400" dirty="0">
                <a:latin typeface="B Nazanin" pitchFamily="2" charset="-78"/>
                <a:cs typeface="B Nazanin" pitchFamily="2" charset="-78"/>
              </a:rPr>
              <a:t> قرار دهید.</a:t>
            </a:r>
            <a:endParaRPr lang="en-US" sz="2400" dirty="0">
              <a:latin typeface="B Nazanin" pitchFamily="2" charset="-78"/>
              <a:cs typeface="B Nazanin" pitchFamily="2" charset="-78"/>
            </a:endParaRPr>
          </a:p>
          <a:p>
            <a:pPr marL="342900" indent="-342900" algn="r" rtl="1">
              <a:buFont typeface="Arial" panose="020B0604020202020204" pitchFamily="34" charset="0"/>
              <a:buChar char="•"/>
            </a:pPr>
            <a:r>
              <a:rPr lang="fa-IR" sz="2400" dirty="0">
                <a:latin typeface="B Nazanin" pitchFamily="2" charset="-78"/>
                <a:cs typeface="B Nazanin" pitchFamily="2" charset="-78"/>
              </a:rPr>
              <a:t>انتقال کودک به یک مرکز درمانی</a:t>
            </a:r>
            <a:r>
              <a:rPr lang="en-US" sz="2400" dirty="0">
                <a:latin typeface="B Nazanin" pitchFamily="2" charset="-78"/>
                <a:cs typeface="B Nazanin" pitchFamily="2" charset="-78"/>
              </a:rPr>
              <a:t> </a:t>
            </a:r>
            <a:endParaRPr lang="en-US" sz="2400" dirty="0">
              <a:latin typeface="B Nazanin" pitchFamily="2" charset="-78"/>
              <a:ea typeface="Calibri" panose="020F0502020204030204" pitchFamily="34" charset="0"/>
              <a:cs typeface="B Nazanin" pitchFamily="2" charset="-78"/>
            </a:endParaRPr>
          </a:p>
        </p:txBody>
      </p:sp>
      <p:pic>
        <p:nvPicPr>
          <p:cNvPr id="6" name="Picture 3" descr="stridor">
            <a:extLst>
              <a:ext uri="{FF2B5EF4-FFF2-40B4-BE49-F238E27FC236}">
                <a16:creationId xmlns:a16="http://schemas.microsoft.com/office/drawing/2014/main" xmlns="" id="{044A2600-6202-124C-9FAE-F11429B6D2F6}"/>
              </a:ext>
            </a:extLst>
          </p:cNvPr>
          <p:cNvPicPr>
            <a:picLocks noChangeAspect="1"/>
          </p:cNvPicPr>
          <p:nvPr/>
        </p:nvPicPr>
        <p:blipFill>
          <a:blip r:embed="rId2"/>
          <a:srcRect/>
          <a:stretch>
            <a:fillRect/>
          </a:stretch>
        </p:blipFill>
        <p:spPr bwMode="auto">
          <a:xfrm>
            <a:off x="1315734" y="4058279"/>
            <a:ext cx="3536156" cy="236078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2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42F377-B20B-1341-89A6-AD14E1A90ECD}"/>
              </a:ext>
            </a:extLst>
          </p:cNvPr>
          <p:cNvSpPr>
            <a:spLocks noGrp="1"/>
          </p:cNvSpPr>
          <p:nvPr>
            <p:ph type="title"/>
          </p:nvPr>
        </p:nvSpPr>
        <p:spPr>
          <a:xfrm>
            <a:off x="2860339" y="145389"/>
            <a:ext cx="8596668" cy="1320800"/>
          </a:xfrm>
        </p:spPr>
        <p:txBody>
          <a:bodyPr>
            <a:normAutofit/>
          </a:bodyPr>
          <a:lstStyle/>
          <a:p>
            <a:pPr algn="ctr" rtl="1">
              <a:lnSpc>
                <a:spcPct val="115000"/>
              </a:lnSpc>
              <a:spcAft>
                <a:spcPts val="1000"/>
              </a:spcAft>
            </a:pPr>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t> </a:t>
            </a:r>
            <a:r>
              <a:rPr lang="fa-IR" b="1" dirty="0" err="1">
                <a:solidFill>
                  <a:schemeClr val="accent1">
                    <a:lumMod val="50000"/>
                  </a:schemeClr>
                </a:solidFill>
                <a:latin typeface="B Nazanin" pitchFamily="2" charset="-78"/>
                <a:ea typeface="Calibri" panose="020F0502020204030204" pitchFamily="34" charset="0"/>
                <a:cs typeface="B Titr" panose="00000700000000000000" pitchFamily="2" charset="-78"/>
              </a:rPr>
              <a:t>اپی</a:t>
            </a:r>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t> </a:t>
            </a:r>
            <a:r>
              <a:rPr lang="fa-IR" b="1" dirty="0" err="1">
                <a:solidFill>
                  <a:schemeClr val="accent1">
                    <a:lumMod val="50000"/>
                  </a:schemeClr>
                </a:solidFill>
                <a:latin typeface="B Nazanin" pitchFamily="2" charset="-78"/>
                <a:ea typeface="Calibri" panose="020F0502020204030204" pitchFamily="34" charset="0"/>
                <a:cs typeface="B Titr" panose="00000700000000000000" pitchFamily="2" charset="-78"/>
              </a:rPr>
              <a:t>گلوتیت</a:t>
            </a:r>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t> </a:t>
            </a:r>
            <a:r>
              <a:rPr lang="en-US" b="1" dirty="0" err="1">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Epiglotitis</a:t>
            </a:r>
            <a:r>
              <a:rPr lang="en-US"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 </a:t>
            </a:r>
            <a:endParaRPr lang="fa-IR"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endParaRPr>
          </a:p>
        </p:txBody>
      </p:sp>
      <p:sp>
        <p:nvSpPr>
          <p:cNvPr id="3" name="Rectangle 2">
            <a:extLst>
              <a:ext uri="{FF2B5EF4-FFF2-40B4-BE49-F238E27FC236}">
                <a16:creationId xmlns:a16="http://schemas.microsoft.com/office/drawing/2014/main" xmlns="" id="{825B5857-1123-1D49-8E16-96D6B9FB8A56}"/>
              </a:ext>
            </a:extLst>
          </p:cNvPr>
          <p:cNvSpPr/>
          <p:nvPr/>
        </p:nvSpPr>
        <p:spPr>
          <a:xfrm>
            <a:off x="3843066" y="1466189"/>
            <a:ext cx="7961876" cy="3693319"/>
          </a:xfrm>
          <a:prstGeom prst="rect">
            <a:avLst/>
          </a:prstGeom>
        </p:spPr>
        <p:txBody>
          <a:bodyPr wrap="square">
            <a:spAutoFit/>
          </a:bodyPr>
          <a:lstStyle/>
          <a:p>
            <a:pPr algn="just" rtl="1">
              <a:lnSpc>
                <a:spcPct val="115000"/>
              </a:lnSpc>
              <a:spcAft>
                <a:spcPts val="1000"/>
              </a:spcAft>
            </a:pPr>
            <a:r>
              <a:rPr lang="fa-IR" sz="2000" dirty="0">
                <a:latin typeface="B Nazanin" pitchFamily="2" charset="-78"/>
                <a:cs typeface="B Nazanin" pitchFamily="2" charset="-78"/>
              </a:rPr>
              <a:t>عمدتاً کودکان سنین 7- 1 سال را درگیر </a:t>
            </a:r>
            <a:r>
              <a:rPr lang="en-US" sz="2000" dirty="0">
                <a:latin typeface="B Nazanin" pitchFamily="2" charset="-78"/>
                <a:cs typeface="B Nazanin" pitchFamily="2" charset="-78"/>
              </a:rPr>
              <a:t> </a:t>
            </a:r>
            <a:r>
              <a:rPr lang="fa-IR" sz="2000" dirty="0" err="1">
                <a:latin typeface="B Nazanin" pitchFamily="2" charset="-78"/>
                <a:cs typeface="B Nazanin" pitchFamily="2" charset="-78"/>
              </a:rPr>
              <a:t>می‌کند</a:t>
            </a:r>
            <a:r>
              <a:rPr lang="fa-IR" sz="2000" dirty="0">
                <a:latin typeface="B Nazanin" pitchFamily="2" charset="-78"/>
                <a:cs typeface="B Nazanin" pitchFamily="2" charset="-78"/>
              </a:rPr>
              <a:t> </a:t>
            </a:r>
          </a:p>
          <a:p>
            <a:pPr marL="285750" indent="-285750" algn="just" rtl="1">
              <a:lnSpc>
                <a:spcPct val="115000"/>
              </a:lnSpc>
              <a:spcAft>
                <a:spcPts val="1000"/>
              </a:spcAft>
              <a:buFont typeface="Arial" panose="020B0604020202020204" pitchFamily="34" charset="0"/>
              <a:buChar char="•"/>
            </a:pPr>
            <a:r>
              <a:rPr lang="fa-IR" sz="2000" dirty="0">
                <a:latin typeface="B Nazanin" pitchFamily="2" charset="-78"/>
                <a:cs typeface="B Nazanin" pitchFamily="2" charset="-78"/>
              </a:rPr>
              <a:t>تب شدید</a:t>
            </a:r>
          </a:p>
          <a:p>
            <a:pPr marL="285750" indent="-285750" algn="just" rtl="1">
              <a:lnSpc>
                <a:spcPct val="115000"/>
              </a:lnSpc>
              <a:spcAft>
                <a:spcPts val="1000"/>
              </a:spcAft>
              <a:buFont typeface="Arial" panose="020B0604020202020204" pitchFamily="34" charset="0"/>
              <a:buChar char="•"/>
            </a:pPr>
            <a:r>
              <a:rPr lang="fa-IR" sz="2000" dirty="0">
                <a:latin typeface="B Nazanin" pitchFamily="2" charset="-78"/>
                <a:cs typeface="B Nazanin" pitchFamily="2" charset="-78"/>
              </a:rPr>
              <a:t> مشکل در </a:t>
            </a:r>
            <a:r>
              <a:rPr lang="fa-IR" sz="2000" dirty="0" err="1">
                <a:latin typeface="B Nazanin" pitchFamily="2" charset="-78"/>
                <a:cs typeface="B Nazanin" pitchFamily="2" charset="-78"/>
              </a:rPr>
              <a:t>بلع</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دیسفاژی</a:t>
            </a:r>
            <a:r>
              <a:rPr lang="fa-IR" sz="2000" dirty="0">
                <a:latin typeface="B Nazanin" pitchFamily="2" charset="-78"/>
                <a:cs typeface="B Nazanin" pitchFamily="2" charset="-78"/>
              </a:rPr>
              <a:t>) دارد به طوری که از </a:t>
            </a:r>
            <a:r>
              <a:rPr lang="fa-IR" sz="2000" dirty="0" err="1">
                <a:latin typeface="B Nazanin" pitchFamily="2" charset="-78"/>
                <a:cs typeface="B Nazanin" pitchFamily="2" charset="-78"/>
              </a:rPr>
              <a:t>بلع</a:t>
            </a:r>
            <a:r>
              <a:rPr lang="fa-IR" sz="2000" dirty="0">
                <a:latin typeface="B Nazanin" pitchFamily="2" charset="-78"/>
                <a:cs typeface="B Nazanin" pitchFamily="2" charset="-78"/>
              </a:rPr>
              <a:t> امتناع می کند (که منجر به آبریزش دهان شود)</a:t>
            </a:r>
          </a:p>
          <a:p>
            <a:pPr marL="285750" indent="-285750" algn="just" rtl="1">
              <a:lnSpc>
                <a:spcPct val="115000"/>
              </a:lnSpc>
              <a:spcAft>
                <a:spcPts val="1000"/>
              </a:spcAft>
              <a:buFont typeface="Arial" panose="020B0604020202020204" pitchFamily="34" charset="0"/>
              <a:buChar char="•"/>
            </a:pPr>
            <a:r>
              <a:rPr lang="fa-IR" sz="2000" dirty="0">
                <a:latin typeface="B Nazanin" pitchFamily="2" charset="-78"/>
                <a:cs typeface="B Nazanin" pitchFamily="2" charset="-78"/>
              </a:rPr>
              <a:t>ممکن است خس خس کند</a:t>
            </a:r>
          </a:p>
          <a:p>
            <a:pPr marL="285750" indent="-285750" algn="just" rtl="1">
              <a:lnSpc>
                <a:spcPct val="115000"/>
              </a:lnSpc>
              <a:spcAft>
                <a:spcPts val="1000"/>
              </a:spcAft>
              <a:buFont typeface="Arial" panose="020B0604020202020204" pitchFamily="34" charset="0"/>
              <a:buChar char="•"/>
            </a:pPr>
            <a:r>
              <a:rPr lang="fa-IR" sz="2000" dirty="0">
                <a:latin typeface="B Nazanin" pitchFamily="2" charset="-78"/>
                <a:cs typeface="B Nazanin" pitchFamily="2" charset="-78"/>
              </a:rPr>
              <a:t>وضعیت نشستن سه پایه داشته باشد و آب از دهان او جاری گردد</a:t>
            </a:r>
          </a:p>
          <a:p>
            <a:pPr algn="just" rtl="1">
              <a:lnSpc>
                <a:spcPct val="115000"/>
              </a:lnSpc>
              <a:spcAft>
                <a:spcPts val="1000"/>
              </a:spcAft>
            </a:pPr>
            <a:endParaRPr lang="fa-IR" sz="2000" dirty="0">
              <a:latin typeface="B Nazanin" pitchFamily="2" charset="-78"/>
              <a:cs typeface="B Nazanin" pitchFamily="2" charset="-78"/>
            </a:endParaRPr>
          </a:p>
          <a:p>
            <a:pPr marL="285750" indent="-285750" algn="just" rtl="1">
              <a:lnSpc>
                <a:spcPct val="115000"/>
              </a:lnSpc>
              <a:spcAft>
                <a:spcPts val="1000"/>
              </a:spcAft>
              <a:buFont typeface="Wingdings" pitchFamily="2" charset="2"/>
              <a:buChar char="v"/>
            </a:pPr>
            <a:r>
              <a:rPr lang="fa-IR" sz="2000" dirty="0">
                <a:latin typeface="B Nazanin" pitchFamily="2" charset="-78"/>
                <a:cs typeface="B Nazanin" pitchFamily="2" charset="-78"/>
              </a:rPr>
              <a:t>اگر به </a:t>
            </a:r>
            <a:r>
              <a:rPr lang="fa-IR" sz="2000" dirty="0" err="1">
                <a:latin typeface="B Nazanin" pitchFamily="2" charset="-78"/>
                <a:cs typeface="B Nazanin" pitchFamily="2" charset="-78"/>
              </a:rPr>
              <a:t>اپی</a:t>
            </a:r>
            <a:r>
              <a:rPr lang="fa-IR" sz="2000" dirty="0">
                <a:latin typeface="B Nazanin" pitchFamily="2" charset="-78"/>
                <a:cs typeface="B Nazanin" pitchFamily="2" charset="-78"/>
              </a:rPr>
              <a:t> </a:t>
            </a:r>
            <a:r>
              <a:rPr lang="fa-IR" sz="2000" dirty="0" err="1">
                <a:latin typeface="B Nazanin" pitchFamily="2" charset="-78"/>
                <a:cs typeface="B Nazanin" pitchFamily="2" charset="-78"/>
              </a:rPr>
              <a:t>گلوتیت</a:t>
            </a:r>
            <a:r>
              <a:rPr lang="fa-IR" sz="2000" dirty="0">
                <a:latin typeface="B Nazanin" pitchFamily="2" charset="-78"/>
                <a:cs typeface="B Nazanin" pitchFamily="2" charset="-78"/>
              </a:rPr>
              <a:t> شک دارید، هیچ چیز داخل دهان بیمار قرار ندهید و بیمار را تحریک نکنید</a:t>
            </a:r>
            <a:endParaRPr lang="en-US" sz="2000" dirty="0">
              <a:latin typeface="B Nazanin" pitchFamily="2" charset="-78"/>
              <a:ea typeface="Calibri" panose="020F0502020204030204" pitchFamily="34" charset="0"/>
              <a:cs typeface="B Nazanin" pitchFamily="2" charset="-78"/>
            </a:endParaRPr>
          </a:p>
        </p:txBody>
      </p:sp>
      <p:pic>
        <p:nvPicPr>
          <p:cNvPr id="5" name="Picture 3" descr="ANd9GcTg7t4lcxev5mD5xapdlmHfcXgZmm9p-VaUoPvjmf1AugjBbrUDoTI4DxgK">
            <a:extLst>
              <a:ext uri="{FF2B5EF4-FFF2-40B4-BE49-F238E27FC236}">
                <a16:creationId xmlns:a16="http://schemas.microsoft.com/office/drawing/2014/main" xmlns="" id="{225AA603-0778-5148-BFDB-0E212C210CF1}"/>
              </a:ext>
            </a:extLst>
          </p:cNvPr>
          <p:cNvPicPr>
            <a:picLocks noChangeAspect="1"/>
          </p:cNvPicPr>
          <p:nvPr/>
        </p:nvPicPr>
        <p:blipFill>
          <a:blip r:embed="rId2"/>
          <a:srcRect/>
          <a:stretch>
            <a:fillRect/>
          </a:stretch>
        </p:blipFill>
        <p:spPr bwMode="auto">
          <a:xfrm>
            <a:off x="166255" y="145389"/>
            <a:ext cx="4024745" cy="22039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pic>
        <p:nvPicPr>
          <p:cNvPr id="6" name="Picture 4" descr="20030730-epiglottitis">
            <a:extLst>
              <a:ext uri="{FF2B5EF4-FFF2-40B4-BE49-F238E27FC236}">
                <a16:creationId xmlns:a16="http://schemas.microsoft.com/office/drawing/2014/main" xmlns="" id="{07BA06B6-0421-7B4A-9BAD-485B6150BF81}"/>
              </a:ext>
            </a:extLst>
          </p:cNvPr>
          <p:cNvPicPr>
            <a:picLocks noChangeAspect="1"/>
          </p:cNvPicPr>
          <p:nvPr/>
        </p:nvPicPr>
        <p:blipFill>
          <a:blip r:embed="rId3"/>
          <a:srcRect/>
          <a:stretch>
            <a:fillRect/>
          </a:stretch>
        </p:blipFill>
        <p:spPr bwMode="auto">
          <a:xfrm>
            <a:off x="166255" y="2514600"/>
            <a:ext cx="2284845" cy="2642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7" name="Rectangle 6">
            <a:extLst>
              <a:ext uri="{FF2B5EF4-FFF2-40B4-BE49-F238E27FC236}">
                <a16:creationId xmlns:a16="http://schemas.microsoft.com/office/drawing/2014/main" xmlns="" id="{81A64046-9BE8-004E-90D8-E6F4D318C2A1}"/>
              </a:ext>
            </a:extLst>
          </p:cNvPr>
          <p:cNvSpPr/>
          <p:nvPr/>
        </p:nvSpPr>
        <p:spPr>
          <a:xfrm>
            <a:off x="2860339" y="5477035"/>
            <a:ext cx="8872942" cy="800219"/>
          </a:xfrm>
          <a:prstGeom prst="rect">
            <a:avLst/>
          </a:prstGeom>
        </p:spPr>
        <p:txBody>
          <a:bodyPr wrap="square">
            <a:spAutoFit/>
          </a:bodyPr>
          <a:lstStyle/>
          <a:p>
            <a:pPr marL="285750" indent="-285750" algn="just" rtl="1">
              <a:lnSpc>
                <a:spcPct val="115000"/>
              </a:lnSpc>
              <a:spcAft>
                <a:spcPts val="1000"/>
              </a:spcAft>
              <a:buFont typeface="Wingdings" pitchFamily="2" charset="2"/>
              <a:buChar char="v"/>
            </a:pPr>
            <a:r>
              <a:rPr lang="fa-IR" sz="2000" dirty="0">
                <a:solidFill>
                  <a:srgbClr val="000000"/>
                </a:solidFill>
                <a:latin typeface="Calibri" panose="020F0502020204030204" pitchFamily="34" charset="0"/>
                <a:ea typeface="Calibri" panose="020F0502020204030204" pitchFamily="34" charset="0"/>
                <a:cs typeface="B Nazanin" pitchFamily="2" charset="-78"/>
              </a:rPr>
              <a:t>شروع و سیر بیماری </a:t>
            </a:r>
            <a:r>
              <a:rPr lang="fa-IR" sz="2000" dirty="0" err="1">
                <a:solidFill>
                  <a:srgbClr val="000000"/>
                </a:solidFill>
                <a:latin typeface="Calibri" panose="020F0502020204030204" pitchFamily="34" charset="0"/>
                <a:ea typeface="Calibri" panose="020F0502020204030204" pitchFamily="34" charset="0"/>
                <a:cs typeface="B Nazanin" pitchFamily="2" charset="-78"/>
              </a:rPr>
              <a:t>اپی‌گلوت</a:t>
            </a:r>
            <a:r>
              <a:rPr lang="fa-IR" sz="2000" dirty="0">
                <a:solidFill>
                  <a:srgbClr val="000000"/>
                </a:solidFill>
                <a:latin typeface="Calibri" panose="020F0502020204030204" pitchFamily="34" charset="0"/>
                <a:ea typeface="Calibri" panose="020F0502020204030204" pitchFamily="34" charset="0"/>
                <a:cs typeface="B Nazanin" pitchFamily="2" charset="-78"/>
              </a:rPr>
              <a:t> بسیار سریع بوده و ظرف کمتر از چند دقیقه تا چند ساعت از یک تب و گلو درد به طرف انسداد کامل مجرای تنفسی پیش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می‌رود</a:t>
            </a:r>
            <a:r>
              <a:rPr lang="fa-IR" sz="2000" dirty="0">
                <a:solidFill>
                  <a:srgbClr val="000000"/>
                </a:solidFill>
                <a:latin typeface="Calibri" panose="020F0502020204030204" pitchFamily="34" charset="0"/>
                <a:ea typeface="Calibri" panose="020F0502020204030204" pitchFamily="34" charset="0"/>
                <a:cs typeface="B Nazanin" pitchFamily="2" charset="-78"/>
              </a:rPr>
              <a:t>.</a:t>
            </a:r>
          </a:p>
        </p:txBody>
      </p:sp>
    </p:spTree>
    <p:extLst>
      <p:ext uri="{BB962C8B-B14F-4D97-AF65-F5344CB8AC3E}">
        <p14:creationId xmlns:p14="http://schemas.microsoft.com/office/powerpoint/2010/main" val="141267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1616" y="2354562"/>
            <a:ext cx="9708078" cy="2375009"/>
          </a:xfrm>
          <a:prstGeom prst="rect">
            <a:avLst/>
          </a:prstGeom>
        </p:spPr>
        <p:txBody>
          <a:bodyPr wrap="square">
            <a:spAutoFit/>
          </a:bodyPr>
          <a:lstStyle/>
          <a:p>
            <a:pPr algn="just" rtl="1">
              <a:lnSpc>
                <a:spcPct val="115000"/>
              </a:lnSpc>
              <a:spcAft>
                <a:spcPts val="1000"/>
              </a:spcAft>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شیرخواران یا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infant</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(1ماهگی تا 1 سالگی)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Ø"/>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به سال اول زندگی، دوره شیرخواری گفته می شود</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p>
          <a:p>
            <a:pPr marL="342900" indent="-342900" algn="just" rtl="1">
              <a:lnSpc>
                <a:spcPct val="115000"/>
              </a:lnSpc>
              <a:spcAft>
                <a:spcPts val="1000"/>
              </a:spcAft>
              <a:buFont typeface="Wingdings" panose="05000000000000000000" pitchFamily="2" charset="2"/>
              <a:buChar char="Ø"/>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به طور کلی سیستم های بدن شیرخواران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نابالغ</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هستند و آن گونه که باید کار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نمی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کنند </a:t>
            </a:r>
            <a:endPar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Ø"/>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به همین دلیل بیماریها در این گروه سنی شایعتر و خطرناک تر هستند.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6" name="Picture 5" descr="IMG-20170120-WA000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768" y="2635988"/>
            <a:ext cx="2639695" cy="2726055"/>
          </a:xfrm>
          <a:prstGeom prst="rect">
            <a:avLst/>
          </a:prstGeom>
          <a:noFill/>
          <a:ln>
            <a:noFill/>
          </a:ln>
        </p:spPr>
      </p:pic>
      <p:sp>
        <p:nvSpPr>
          <p:cNvPr id="7" name="Rectangle 6"/>
          <p:cNvSpPr/>
          <p:nvPr/>
        </p:nvSpPr>
        <p:spPr>
          <a:xfrm>
            <a:off x="4437413" y="222197"/>
            <a:ext cx="3495304" cy="1261884"/>
          </a:xfrm>
          <a:prstGeom prst="rect">
            <a:avLst/>
          </a:prstGeom>
        </p:spPr>
        <p:txBody>
          <a:bodyPr wrap="square">
            <a:spAutoFit/>
          </a:bodyPr>
          <a:lstStyle/>
          <a:p>
            <a:r>
              <a:rPr lang="fa-IR" sz="29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 </a:t>
            </a:r>
            <a:r>
              <a:rPr lang="en-US" sz="29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9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r>
              <a:rPr lang="en-US" sz="2900" b="1" kern="0" dirty="0">
                <a:solidFill>
                  <a:srgbClr val="5FCBEF">
                    <a:lumMod val="50000"/>
                  </a:srgbClr>
                </a:solidFill>
                <a:effectLst>
                  <a:outerShdw blurRad="38100" dist="38100" dir="2700000" algn="tl">
                    <a:srgbClr val="000000">
                      <a:alpha val="43137"/>
                    </a:srgbClr>
                  </a:outerShdw>
                </a:effectLst>
                <a:ea typeface="+mj-ea"/>
                <a:cs typeface="B Titr" panose="00000700000000000000" pitchFamily="2" charset="-78"/>
              </a:rPr>
              <a:t/>
            </a:r>
            <a:br>
              <a:rPr lang="en-US" sz="2900" b="1" kern="0" dirty="0">
                <a:solidFill>
                  <a:srgbClr val="5FCBEF">
                    <a:lumMod val="50000"/>
                  </a:srgbClr>
                </a:solidFill>
                <a:effectLst>
                  <a:outerShdw blurRad="38100" dist="38100" dir="2700000" algn="tl">
                    <a:srgbClr val="000000">
                      <a:alpha val="43137"/>
                    </a:srgbClr>
                  </a:outerShdw>
                </a:effectLst>
                <a:ea typeface="+mj-ea"/>
                <a:cs typeface="B Titr" panose="00000700000000000000" pitchFamily="2" charset="-78"/>
              </a:rPr>
            </a:br>
            <a:endParaRPr lang="en-US" dirty="0"/>
          </a:p>
        </p:txBody>
      </p:sp>
    </p:spTree>
    <p:extLst>
      <p:ext uri="{BB962C8B-B14F-4D97-AF65-F5344CB8AC3E}">
        <p14:creationId xmlns:p14="http://schemas.microsoft.com/office/powerpoint/2010/main" val="106092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5ED144D-ACFA-FF41-91C1-477EA5E6CBDF}"/>
              </a:ext>
            </a:extLst>
          </p:cNvPr>
          <p:cNvSpPr/>
          <p:nvPr/>
        </p:nvSpPr>
        <p:spPr>
          <a:xfrm>
            <a:off x="2471915" y="1178192"/>
            <a:ext cx="8851900" cy="4529445"/>
          </a:xfrm>
          <a:prstGeom prst="rect">
            <a:avLst/>
          </a:prstGeom>
        </p:spPr>
        <p:txBody>
          <a:bodyPr wrap="square">
            <a:spAutoFit/>
          </a:bodyPr>
          <a:lstStyle/>
          <a:p>
            <a:pPr algn="just" rtl="1">
              <a:lnSpc>
                <a:spcPct val="115000"/>
              </a:lnSpc>
              <a:spcAft>
                <a:spcPts val="1000"/>
              </a:spcAft>
            </a:pP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err="1">
                <a:solidFill>
                  <a:srgbClr val="000000"/>
                </a:solidFill>
                <a:latin typeface="Calibri" panose="020F0502020204030204" pitchFamily="34" charset="0"/>
                <a:ea typeface="Calibri" panose="020F0502020204030204" pitchFamily="34" charset="0"/>
                <a:cs typeface="B Nazanin" pitchFamily="2" charset="-78"/>
              </a:rPr>
              <a:t>بلع</a:t>
            </a:r>
            <a:r>
              <a:rPr lang="fa-IR" sz="2000" dirty="0">
                <a:solidFill>
                  <a:srgbClr val="000000"/>
                </a:solidFill>
                <a:latin typeface="Calibri" panose="020F0502020204030204" pitchFamily="34" charset="0"/>
                <a:ea typeface="Calibri" panose="020F0502020204030204" pitchFamily="34" charset="0"/>
                <a:cs typeface="B Nazanin" pitchFamily="2" charset="-78"/>
              </a:rPr>
              <a:t> دردناک و گلو درد.</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15000"/>
              </a:lnSpc>
              <a:spcAft>
                <a:spcPts val="1000"/>
              </a:spcAft>
              <a:buFont typeface="Arial" panose="020B0604020202020204" pitchFamily="34" charset="0"/>
              <a:buChar char="•"/>
            </a:pPr>
            <a:r>
              <a:rPr lang="fa-IR" sz="2000" dirty="0">
                <a:solidFill>
                  <a:srgbClr val="000000"/>
                </a:solidFill>
                <a:latin typeface="Calibri" panose="020F0502020204030204" pitchFamily="34" charset="0"/>
                <a:ea typeface="Calibri" panose="020F0502020204030204" pitchFamily="34" charset="0"/>
                <a:cs typeface="B Nazanin" pitchFamily="2" charset="-78"/>
              </a:rPr>
              <a:t> تب 40-۳۸/۵</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15000"/>
              </a:lnSpc>
              <a:spcAft>
                <a:spcPts val="1000"/>
              </a:spcAft>
              <a:buFont typeface="Arial" panose="020B0604020202020204" pitchFamily="34" charset="0"/>
              <a:buChar char="•"/>
            </a:pPr>
            <a:r>
              <a:rPr lang="fa-IR" sz="2000" dirty="0">
                <a:solidFill>
                  <a:srgbClr val="000000"/>
                </a:solidFill>
                <a:latin typeface="Calibri" panose="020F0502020204030204" pitchFamily="34" charset="0"/>
                <a:ea typeface="Calibri" panose="020F0502020204030204" pitchFamily="34" charset="0"/>
                <a:cs typeface="B Nazanin" pitchFamily="2" charset="-78"/>
              </a:rPr>
              <a:t> آبریزش دهان (</a:t>
            </a:r>
            <a:r>
              <a:rPr lang="fa-IR" sz="2000" dirty="0" err="1">
                <a:solidFill>
                  <a:srgbClr val="000000"/>
                </a:solidFill>
                <a:latin typeface="Calibri" panose="020F0502020204030204" pitchFamily="34" charset="0"/>
                <a:ea typeface="Calibri" panose="020F0502020204030204" pitchFamily="34" charset="0"/>
                <a:cs typeface="B Nazanin" pitchFamily="2" charset="-78"/>
              </a:rPr>
              <a:t>بلع</a:t>
            </a:r>
            <a:r>
              <a:rPr lang="fa-IR" sz="2000" dirty="0">
                <a:solidFill>
                  <a:srgbClr val="000000"/>
                </a:solidFill>
                <a:latin typeface="Calibri" panose="020F0502020204030204" pitchFamily="34" charset="0"/>
                <a:ea typeface="Calibri" panose="020F0502020204030204" pitchFamily="34" charset="0"/>
                <a:cs typeface="B Nazanin" pitchFamily="2" charset="-78"/>
              </a:rPr>
              <a:t> دردناک است و کودک قادر به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فروبردن</a:t>
            </a:r>
            <a:r>
              <a:rPr lang="fa-IR" sz="2000" dirty="0">
                <a:solidFill>
                  <a:srgbClr val="000000"/>
                </a:solidFill>
                <a:latin typeface="Calibri" panose="020F0502020204030204" pitchFamily="34" charset="0"/>
                <a:ea typeface="Calibri" panose="020F0502020204030204" pitchFamily="34" charset="0"/>
                <a:cs typeface="B Nazanin" pitchFamily="2" charset="-78"/>
              </a:rPr>
              <a:t> آن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نمی‌باشد</a:t>
            </a:r>
            <a:r>
              <a:rPr lang="fa-IR" sz="2000" dirty="0">
                <a:solidFill>
                  <a:srgbClr val="000000"/>
                </a:solidFill>
                <a:latin typeface="Calibri" panose="020F0502020204030204" pitchFamily="34" charset="0"/>
                <a:ea typeface="Calibri" panose="020F0502020204030204" pitchFamily="34" charset="0"/>
                <a:cs typeface="B Nazanin" pitchFamily="2" charset="-78"/>
              </a:rPr>
              <a:t>).</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15000"/>
              </a:lnSpc>
              <a:spcAft>
                <a:spcPts val="1000"/>
              </a:spcAft>
              <a:buFont typeface="Arial" panose="020B0604020202020204" pitchFamily="34" charset="0"/>
              <a:buChar char="•"/>
            </a:pPr>
            <a:r>
              <a:rPr lang="fa-IR" sz="2000" dirty="0">
                <a:solidFill>
                  <a:srgbClr val="000000"/>
                </a:solidFill>
                <a:latin typeface="Calibri" panose="020F0502020204030204" pitchFamily="34" charset="0"/>
                <a:ea typeface="Calibri" panose="020F0502020204030204" pitchFamily="34" charset="0"/>
                <a:cs typeface="B Nazanin"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پوزیشن</a:t>
            </a:r>
            <a:r>
              <a:rPr lang="fa-IR" sz="2000" dirty="0">
                <a:solidFill>
                  <a:srgbClr val="000000"/>
                </a:solidFill>
                <a:latin typeface="Calibri" panose="020F0502020204030204" pitchFamily="34" charset="0"/>
                <a:ea typeface="Calibri" panose="020F0502020204030204" pitchFamily="34" charset="0"/>
                <a:cs typeface="B Nazanin" pitchFamily="2" charset="-78"/>
              </a:rPr>
              <a:t> : کودک ترجیح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می‌دهد</a:t>
            </a:r>
            <a:r>
              <a:rPr lang="fa-IR" sz="2000" dirty="0">
                <a:solidFill>
                  <a:srgbClr val="000000"/>
                </a:solidFill>
                <a:latin typeface="Calibri" panose="020F0502020204030204" pitchFamily="34" charset="0"/>
                <a:ea typeface="Calibri" panose="020F0502020204030204" pitchFamily="34" charset="0"/>
                <a:cs typeface="B Nazanin" pitchFamily="2" charset="-78"/>
              </a:rPr>
              <a:t> برای به حداقل رساندن انسداد مجاری تنفسی در حالت نشسته قرار گیرد و دهان </a:t>
            </a:r>
            <a:r>
              <a:rPr lang="fa-IR" sz="2000" dirty="0" err="1">
                <a:solidFill>
                  <a:srgbClr val="000000"/>
                </a:solidFill>
                <a:latin typeface="Calibri" panose="020F0502020204030204" pitchFamily="34" charset="0"/>
                <a:ea typeface="Calibri" panose="020F0502020204030204" pitchFamily="34" charset="0"/>
                <a:cs typeface="B Nazanin" pitchFamily="2" charset="-78"/>
              </a:rPr>
              <a:t>راباز</a:t>
            </a:r>
            <a:r>
              <a:rPr lang="fa-IR" sz="2000" dirty="0">
                <a:solidFill>
                  <a:srgbClr val="000000"/>
                </a:solidFill>
                <a:latin typeface="Calibri" panose="020F0502020204030204" pitchFamily="34" charset="0"/>
                <a:ea typeface="Calibri" panose="020F0502020204030204" pitchFamily="34" charset="0"/>
                <a:cs typeface="B Nazanin" pitchFamily="2" charset="-78"/>
              </a:rPr>
              <a:t> کند و فک تحتانی کمی به جلو و گردن کاملا کشیده و کمی به جلو و سر کمی به عقب خم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می‌شود</a:t>
            </a:r>
            <a:r>
              <a:rPr lang="fa-IR" sz="2000" dirty="0">
                <a:solidFill>
                  <a:srgbClr val="000000"/>
                </a:solidFill>
                <a:latin typeface="Calibri" panose="020F0502020204030204" pitchFamily="34" charset="0"/>
                <a:ea typeface="Calibri" panose="020F0502020204030204" pitchFamily="34" charset="0"/>
                <a:cs typeface="B Nazanin"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پوزیشن</a:t>
            </a:r>
            <a:r>
              <a:rPr lang="fa-IR" sz="2000" dirty="0">
                <a:solidFill>
                  <a:srgbClr val="000000"/>
                </a:solidFill>
                <a:latin typeface="Calibri" panose="020F0502020204030204" pitchFamily="34" charset="0"/>
                <a:ea typeface="Calibri" panose="020F0502020204030204" pitchFamily="34" charset="0"/>
                <a:cs typeface="B Nazanin" pitchFamily="2" charset="-78"/>
              </a:rPr>
              <a:t> </a:t>
            </a:r>
            <a:r>
              <a:rPr lang="en-US" sz="2000" dirty="0">
                <a:solidFill>
                  <a:srgbClr val="000000"/>
                </a:solidFill>
                <a:latin typeface="Calibri" panose="020F0502020204030204" pitchFamily="34" charset="0"/>
                <a:ea typeface="Calibri" panose="020F0502020204030204" pitchFamily="34" charset="0"/>
                <a:cs typeface="B Nazanin" pitchFamily="2" charset="-78"/>
              </a:rPr>
              <a:t>Sniffing</a:t>
            </a:r>
            <a:r>
              <a:rPr lang="fa-IR" sz="2000" dirty="0">
                <a:solidFill>
                  <a:srgbClr val="000000"/>
                </a:solidFill>
                <a:latin typeface="Calibri" panose="020F0502020204030204" pitchFamily="34" charset="0"/>
                <a:ea typeface="Calibri" panose="020F0502020204030204" pitchFamily="34" charset="0"/>
                <a:cs typeface="B Nazanin" pitchFamily="2" charset="-78"/>
              </a:rPr>
              <a:t>(بو کشیدن).- </a:t>
            </a:r>
            <a:r>
              <a:rPr lang="fa-IR" sz="2000" dirty="0" err="1">
                <a:solidFill>
                  <a:srgbClr val="000000"/>
                </a:solidFill>
                <a:latin typeface="Calibri" panose="020F0502020204030204" pitchFamily="34" charset="0"/>
                <a:ea typeface="Calibri" panose="020F0502020204030204" pitchFamily="34" charset="0"/>
                <a:cs typeface="B Nazanin" pitchFamily="2" charset="-78"/>
              </a:rPr>
              <a:t>دیسترس</a:t>
            </a:r>
            <a:r>
              <a:rPr lang="fa-IR" sz="2000" dirty="0">
                <a:solidFill>
                  <a:srgbClr val="000000"/>
                </a:solidFill>
                <a:latin typeface="Calibri" panose="020F0502020204030204" pitchFamily="34" charset="0"/>
                <a:ea typeface="Calibri" panose="020F0502020204030204" pitchFamily="34" charset="0"/>
                <a:cs typeface="B Nazanin" pitchFamily="2" charset="-78"/>
              </a:rPr>
              <a:t> تنفسی (تنگی نفس، تاکی پنه، </a:t>
            </a:r>
            <a:r>
              <a:rPr lang="fa-IR" sz="2000" dirty="0" err="1">
                <a:solidFill>
                  <a:srgbClr val="000000"/>
                </a:solidFill>
                <a:latin typeface="Calibri" panose="020F0502020204030204" pitchFamily="34" charset="0"/>
                <a:ea typeface="Calibri" panose="020F0502020204030204" pitchFamily="34" charset="0"/>
                <a:cs typeface="B Nazanin" pitchFamily="2" charset="-78"/>
              </a:rPr>
              <a:t>سیانوز</a:t>
            </a:r>
            <a:r>
              <a:rPr lang="fa-IR" sz="2000" dirty="0">
                <a:solidFill>
                  <a:srgbClr val="000000"/>
                </a:solidFill>
                <a:latin typeface="Calibri" panose="020F0502020204030204" pitchFamily="34" charset="0"/>
                <a:ea typeface="Calibri" panose="020F0502020204030204" pitchFamily="34" charset="0"/>
                <a:cs typeface="B Nazanin"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itchFamily="2" charset="-78"/>
              </a:rPr>
              <a:t>استریدور</a:t>
            </a:r>
            <a:r>
              <a:rPr lang="fa-IR" sz="2000" dirty="0">
                <a:solidFill>
                  <a:srgbClr val="000000"/>
                </a:solidFill>
                <a:latin typeface="Calibri" panose="020F0502020204030204" pitchFamily="34" charset="0"/>
                <a:ea typeface="Calibri" panose="020F0502020204030204" pitchFamily="34" charset="0"/>
                <a:cs typeface="B Nazanin" pitchFamily="2" charset="-78"/>
              </a:rPr>
              <a:t> دمی).</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15000"/>
              </a:lnSpc>
              <a:spcAft>
                <a:spcPts val="1000"/>
              </a:spcAft>
              <a:buFont typeface="Arial" panose="020B0604020202020204" pitchFamily="34" charset="0"/>
              <a:buChar char="•"/>
            </a:pPr>
            <a:r>
              <a:rPr lang="fa-IR" sz="2000" dirty="0">
                <a:solidFill>
                  <a:srgbClr val="000000"/>
                </a:solidFill>
                <a:latin typeface="Calibri" panose="020F0502020204030204" pitchFamily="34" charset="0"/>
                <a:ea typeface="Calibri" panose="020F0502020204030204" pitchFamily="34" charset="0"/>
                <a:cs typeface="B Nazanin" pitchFamily="2" charset="-78"/>
              </a:rPr>
              <a:t> با مسدود شدن راه هوایی، کودک دچار لرزش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پره‌های</a:t>
            </a:r>
            <a:r>
              <a:rPr lang="fa-IR" sz="2000" dirty="0">
                <a:solidFill>
                  <a:srgbClr val="000000"/>
                </a:solidFill>
                <a:latin typeface="Calibri" panose="020F0502020204030204" pitchFamily="34" charset="0"/>
                <a:ea typeface="Calibri" panose="020F0502020204030204" pitchFamily="34" charset="0"/>
                <a:cs typeface="B Nazanin" pitchFamily="2" charset="-78"/>
              </a:rPr>
              <a:t> بینی، و پر شدن بیش از حد ریه </a:t>
            </a:r>
            <a:r>
              <a:rPr lang="fa-IR" sz="2000" dirty="0" err="1">
                <a:solidFill>
                  <a:srgbClr val="000000"/>
                </a:solidFill>
                <a:latin typeface="Calibri" panose="020F0502020204030204" pitchFamily="34" charset="0"/>
                <a:ea typeface="Calibri" panose="020F0502020204030204" pitchFamily="34" charset="0"/>
                <a:cs typeface="B Nazanin" pitchFamily="2" charset="-78"/>
              </a:rPr>
              <a:t>می‌شود</a:t>
            </a:r>
            <a:r>
              <a:rPr lang="fa-IR" sz="2000" dirty="0">
                <a:solidFill>
                  <a:srgbClr val="000000"/>
                </a:solidFill>
                <a:latin typeface="Calibri" panose="020F0502020204030204" pitchFamily="34" charset="0"/>
                <a:ea typeface="Calibri" panose="020F0502020204030204" pitchFamily="34" charset="0"/>
                <a:cs typeface="B Nazanin" pitchFamily="2" charset="-78"/>
              </a:rPr>
              <a:t>.</a:t>
            </a:r>
          </a:p>
          <a:p>
            <a:pPr algn="just" rtl="1">
              <a:lnSpc>
                <a:spcPct val="115000"/>
              </a:lnSpc>
              <a:spcAft>
                <a:spcPts val="1000"/>
              </a:spcAft>
            </a:pPr>
            <a:endParaRPr lang="en-US" sz="2000" dirty="0">
              <a:latin typeface="Calibri" panose="020F0502020204030204" pitchFamily="34" charset="0"/>
              <a:ea typeface="Calibri" panose="020F0502020204030204" pitchFamily="34" charset="0"/>
              <a:cs typeface="B Nazanin" panose="00000400000000000000" pitchFamily="2" charset="-78"/>
            </a:endParaRPr>
          </a:p>
          <a:p>
            <a:pPr marL="285750" indent="-285750" algn="just" rtl="1">
              <a:lnSpc>
                <a:spcPct val="115000"/>
              </a:lnSpc>
              <a:spcAft>
                <a:spcPts val="1000"/>
              </a:spcAft>
              <a:buFont typeface="Wingdings" pitchFamily="2" charset="2"/>
              <a:buChar char="v"/>
            </a:pPr>
            <a:r>
              <a:rPr lang="fa-IR" sz="2000" b="1" dirty="0">
                <a:solidFill>
                  <a:srgbClr val="000000"/>
                </a:solidFill>
                <a:latin typeface="Calibri" panose="020F0502020204030204" pitchFamily="34" charset="0"/>
                <a:ea typeface="Calibri" panose="020F0502020204030204" pitchFamily="34" charset="0"/>
                <a:cs typeface="B Nazanin" pitchFamily="2" charset="-78"/>
              </a:rPr>
              <a:t>نکته :</a:t>
            </a:r>
            <a:r>
              <a:rPr lang="fa-IR" sz="2000" dirty="0">
                <a:solidFill>
                  <a:srgbClr val="000000"/>
                </a:solidFill>
                <a:latin typeface="Calibri" panose="020F0502020204030204" pitchFamily="34" charset="0"/>
                <a:ea typeface="Calibri" panose="020F0502020204030204" pitchFamily="34" charset="0"/>
                <a:cs typeface="B Nazanin" pitchFamily="2" charset="-78"/>
              </a:rPr>
              <a:t> بیماران مبتلا به </a:t>
            </a:r>
            <a:r>
              <a:rPr lang="fa-IR" sz="2000" dirty="0" err="1">
                <a:solidFill>
                  <a:srgbClr val="000000"/>
                </a:solidFill>
                <a:latin typeface="Calibri" panose="020F0502020204030204" pitchFamily="34" charset="0"/>
                <a:ea typeface="Calibri" panose="020F0502020204030204" pitchFamily="34" charset="0"/>
                <a:cs typeface="B Nazanin" pitchFamily="2" charset="-78"/>
              </a:rPr>
              <a:t>اپی</a:t>
            </a:r>
            <a:r>
              <a:rPr lang="fa-IR" sz="2000" dirty="0">
                <a:solidFill>
                  <a:srgbClr val="000000"/>
                </a:solidFill>
                <a:latin typeface="Calibri" panose="020F0502020204030204" pitchFamily="34" charset="0"/>
                <a:ea typeface="Calibri" panose="020F0502020204030204" pitchFamily="34" charset="0"/>
                <a:cs typeface="B Nazanin"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itchFamily="2" charset="-78"/>
              </a:rPr>
              <a:t>کلوتیت</a:t>
            </a:r>
            <a:r>
              <a:rPr lang="fa-IR" sz="2000" dirty="0">
                <a:solidFill>
                  <a:srgbClr val="000000"/>
                </a:solidFill>
                <a:latin typeface="Calibri" panose="020F0502020204030204" pitchFamily="34" charset="0"/>
                <a:ea typeface="Calibri" panose="020F0502020204030204" pitchFamily="34" charset="0"/>
                <a:cs typeface="B Nazanin" pitchFamily="2" charset="-78"/>
              </a:rPr>
              <a:t> سرفه ندارند. </a:t>
            </a:r>
            <a:endParaRPr lang="en-US" sz="2000" dirty="0">
              <a:latin typeface="Calibri" panose="020F0502020204030204" pitchFamily="34" charset="0"/>
              <a:ea typeface="Calibri" panose="020F0502020204030204" pitchFamily="34" charset="0"/>
              <a:cs typeface="B Nazanin" panose="00000400000000000000" pitchFamily="2" charset="-78"/>
            </a:endParaRPr>
          </a:p>
        </p:txBody>
      </p:sp>
      <p:sp>
        <p:nvSpPr>
          <p:cNvPr id="4" name="Rectangle 3">
            <a:extLst>
              <a:ext uri="{FF2B5EF4-FFF2-40B4-BE49-F238E27FC236}">
                <a16:creationId xmlns:a16="http://schemas.microsoft.com/office/drawing/2014/main" xmlns="" id="{90ECE7BC-3376-744C-A063-11ECD3E5005B}"/>
              </a:ext>
            </a:extLst>
          </p:cNvPr>
          <p:cNvSpPr/>
          <p:nvPr/>
        </p:nvSpPr>
        <p:spPr>
          <a:xfrm>
            <a:off x="6959600" y="352078"/>
            <a:ext cx="3327400" cy="1384995"/>
          </a:xfrm>
          <a:prstGeom prst="rect">
            <a:avLst/>
          </a:prstGeom>
        </p:spPr>
        <p:txBody>
          <a:bodyPr wrap="square">
            <a:spAutoFit/>
          </a:bodyPr>
          <a:lstStyle/>
          <a:p>
            <a:pPr algn="r"/>
            <a:r>
              <a:rPr lang="en-US" sz="2800" dirty="0">
                <a:solidFill>
                  <a:srgbClr val="0070C0"/>
                </a:solidFill>
                <a:latin typeface="B Nazanin" pitchFamily="2" charset="-78"/>
                <a:cs typeface="B Nazanin" pitchFamily="2" charset="-78"/>
              </a:rPr>
              <a:t/>
            </a:r>
            <a:br>
              <a:rPr lang="en-US" sz="2800" dirty="0">
                <a:solidFill>
                  <a:srgbClr val="0070C0"/>
                </a:solidFill>
                <a:latin typeface="B Nazanin" pitchFamily="2" charset="-78"/>
                <a:cs typeface="B Nazanin" pitchFamily="2" charset="-78"/>
              </a:rPr>
            </a:br>
            <a:r>
              <a:rPr lang="en-US" sz="2800" dirty="0"/>
              <a:t/>
            </a:r>
            <a:br>
              <a:rPr lang="en-US" sz="2800" dirty="0"/>
            </a:br>
            <a:endParaRPr lang="en-US" sz="2800" dirty="0"/>
          </a:p>
        </p:txBody>
      </p:sp>
      <p:pic>
        <p:nvPicPr>
          <p:cNvPr id="5" name="Picture 3" descr="23438038">
            <a:extLst>
              <a:ext uri="{FF2B5EF4-FFF2-40B4-BE49-F238E27FC236}">
                <a16:creationId xmlns:a16="http://schemas.microsoft.com/office/drawing/2014/main" xmlns="" id="{0C7BB926-7D88-364B-9E77-05F5DDA3B561}"/>
              </a:ext>
            </a:extLst>
          </p:cNvPr>
          <p:cNvPicPr>
            <a:picLocks noChangeAspect="1"/>
          </p:cNvPicPr>
          <p:nvPr/>
        </p:nvPicPr>
        <p:blipFill>
          <a:blip r:embed="rId2"/>
          <a:srcRect t="27600"/>
          <a:stretch>
            <a:fillRect/>
          </a:stretch>
        </p:blipFill>
        <p:spPr bwMode="auto">
          <a:xfrm>
            <a:off x="1057631" y="352078"/>
            <a:ext cx="2828569" cy="188803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8EA28BD0-FBE7-7F4D-9545-907BB01DDE29}"/>
              </a:ext>
            </a:extLst>
          </p:cNvPr>
          <p:cNvPicPr>
            <a:picLocks noChangeAspect="1"/>
          </p:cNvPicPr>
          <p:nvPr/>
        </p:nvPicPr>
        <p:blipFill>
          <a:blip r:embed="rId3"/>
          <a:stretch>
            <a:fillRect/>
          </a:stretch>
        </p:blipFill>
        <p:spPr>
          <a:xfrm>
            <a:off x="570245" y="4747357"/>
            <a:ext cx="2813538" cy="1612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xmlns="" id="{D681D00F-1F50-284A-8767-C5BD1391B8CA}"/>
              </a:ext>
            </a:extLst>
          </p:cNvPr>
          <p:cNvSpPr/>
          <p:nvPr/>
        </p:nvSpPr>
        <p:spPr>
          <a:xfrm>
            <a:off x="7179635" y="347024"/>
            <a:ext cx="2887330" cy="658642"/>
          </a:xfrm>
          <a:prstGeom prst="rect">
            <a:avLst/>
          </a:prstGeom>
        </p:spPr>
        <p:txBody>
          <a:bodyPr wrap="none">
            <a:spAutoFit/>
          </a:bodyPr>
          <a:lstStyle/>
          <a:p>
            <a:pPr algn="just" rtl="1">
              <a:lnSpc>
                <a:spcPct val="115000"/>
              </a:lnSpc>
              <a:spcAft>
                <a:spcPts val="1000"/>
              </a:spcAft>
            </a:pPr>
            <a:r>
              <a:rPr lang="fa-IR" sz="32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علائم  </a:t>
            </a:r>
            <a:r>
              <a:rPr lang="fa-IR" sz="3200" b="1" dirty="0" err="1">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اپی</a:t>
            </a:r>
            <a:r>
              <a:rPr lang="fa-IR" sz="32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 </a:t>
            </a:r>
            <a:r>
              <a:rPr lang="fa-IR" sz="3200" b="1" dirty="0" err="1">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گلوتیت</a:t>
            </a:r>
            <a:r>
              <a:rPr lang="fa-IR" sz="32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 :</a:t>
            </a:r>
            <a:endParaRPr lang="en-US" sz="32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4511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A15F92-D891-0D45-A5CF-FD267A60E772}"/>
              </a:ext>
            </a:extLst>
          </p:cNvPr>
          <p:cNvSpPr>
            <a:spLocks noGrp="1"/>
          </p:cNvSpPr>
          <p:nvPr>
            <p:ph type="title"/>
          </p:nvPr>
        </p:nvSpPr>
        <p:spPr>
          <a:xfrm>
            <a:off x="1244711" y="1084813"/>
            <a:ext cx="8596668" cy="1320800"/>
          </a:xfrm>
        </p:spPr>
        <p:txBody>
          <a:bodyPr>
            <a:normAutofit fontScale="90000"/>
          </a:bodyPr>
          <a:lstStyle/>
          <a:p>
            <a:pPr algn="r"/>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t>اقدامات پیش بیمارستانی </a:t>
            </a:r>
            <a:r>
              <a:rPr lang="fa-IR" b="1" dirty="0" err="1">
                <a:solidFill>
                  <a:schemeClr val="accent1">
                    <a:lumMod val="50000"/>
                  </a:schemeClr>
                </a:solidFill>
                <a:latin typeface="B Nazanin" pitchFamily="2" charset="-78"/>
                <a:ea typeface="Calibri" panose="020F0502020204030204" pitchFamily="34" charset="0"/>
                <a:cs typeface="B Titr" panose="00000700000000000000" pitchFamily="2" charset="-78"/>
              </a:rPr>
              <a:t>دراپی</a:t>
            </a:r>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t> </a:t>
            </a:r>
            <a:r>
              <a:rPr lang="fa-IR" b="1" dirty="0" err="1">
                <a:solidFill>
                  <a:schemeClr val="accent1">
                    <a:lumMod val="50000"/>
                  </a:schemeClr>
                </a:solidFill>
                <a:latin typeface="B Nazanin" pitchFamily="2" charset="-78"/>
                <a:ea typeface="Calibri" panose="020F0502020204030204" pitchFamily="34" charset="0"/>
                <a:cs typeface="B Titr" panose="00000700000000000000" pitchFamily="2" charset="-78"/>
              </a:rPr>
              <a:t>گلوتیت</a:t>
            </a:r>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t> حاد:</a:t>
            </a:r>
            <a:r>
              <a:rPr lang="en-US" b="1" dirty="0">
                <a:solidFill>
                  <a:schemeClr val="accent1">
                    <a:lumMod val="50000"/>
                  </a:schemeClr>
                </a:solidFill>
                <a:latin typeface="B Nazanin" pitchFamily="2" charset="-78"/>
                <a:ea typeface="Calibri" panose="020F0502020204030204" pitchFamily="34" charset="0"/>
                <a:cs typeface="B Titr" panose="00000700000000000000" pitchFamily="2" charset="-78"/>
              </a:rPr>
              <a:t/>
            </a:r>
            <a:br>
              <a:rPr lang="en-US" b="1" dirty="0">
                <a:solidFill>
                  <a:schemeClr val="accent1">
                    <a:lumMod val="50000"/>
                  </a:schemeClr>
                </a:solidFill>
                <a:latin typeface="B Nazanin" pitchFamily="2" charset="-78"/>
                <a:ea typeface="Calibri" panose="020F0502020204030204" pitchFamily="34" charset="0"/>
                <a:cs typeface="B Titr" panose="00000700000000000000" pitchFamily="2" charset="-78"/>
              </a:rPr>
            </a:br>
            <a:r>
              <a:rPr lang="en-US" b="1" dirty="0">
                <a:solidFill>
                  <a:schemeClr val="accent1">
                    <a:lumMod val="50000"/>
                  </a:schemeClr>
                </a:solidFill>
                <a:latin typeface="B Nazanin" pitchFamily="2" charset="-78"/>
                <a:cs typeface="B Titr" panose="00000700000000000000" pitchFamily="2" charset="-78"/>
              </a:rPr>
              <a:t/>
            </a:r>
            <a:br>
              <a:rPr lang="en-US" b="1" dirty="0">
                <a:solidFill>
                  <a:schemeClr val="accent1">
                    <a:lumMod val="50000"/>
                  </a:schemeClr>
                </a:solidFill>
                <a:latin typeface="B Nazanin" pitchFamily="2" charset="-78"/>
                <a:cs typeface="B Titr" panose="00000700000000000000" pitchFamily="2" charset="-78"/>
              </a:rPr>
            </a:br>
            <a:r>
              <a:rPr lang="en-US" b="1" dirty="0">
                <a:solidFill>
                  <a:schemeClr val="accent1">
                    <a:lumMod val="50000"/>
                  </a:schemeClr>
                </a:solidFill>
                <a:cs typeface="B Titr" panose="00000700000000000000" pitchFamily="2" charset="-78"/>
              </a:rPr>
              <a:t/>
            </a:r>
            <a:br>
              <a:rPr lang="en-US" b="1" dirty="0">
                <a:solidFill>
                  <a:schemeClr val="accent1">
                    <a:lumMod val="50000"/>
                  </a:schemeClr>
                </a:solidFill>
                <a:cs typeface="B Titr" panose="00000700000000000000" pitchFamily="2" charset="-78"/>
              </a:rPr>
            </a:br>
            <a:r>
              <a:rPr lang="en-US" b="1" dirty="0">
                <a:solidFill>
                  <a:schemeClr val="accent1">
                    <a:lumMod val="50000"/>
                  </a:schemeClr>
                </a:solidFill>
                <a:cs typeface="B Titr" panose="00000700000000000000" pitchFamily="2" charset="-78"/>
              </a:rPr>
              <a:t/>
            </a:r>
            <a:br>
              <a:rPr lang="en-US" b="1" dirty="0">
                <a:solidFill>
                  <a:schemeClr val="accent1">
                    <a:lumMod val="50000"/>
                  </a:schemeClr>
                </a:solidFill>
                <a:cs typeface="B Titr" panose="00000700000000000000" pitchFamily="2" charset="-78"/>
              </a:rPr>
            </a:br>
            <a:endParaRPr lang="en-US" b="1" dirty="0">
              <a:solidFill>
                <a:schemeClr val="accent1">
                  <a:lumMod val="50000"/>
                </a:schemeClr>
              </a:solidFill>
              <a:cs typeface="B Titr" panose="00000700000000000000" pitchFamily="2" charset="-78"/>
            </a:endParaRPr>
          </a:p>
        </p:txBody>
      </p:sp>
      <p:sp>
        <p:nvSpPr>
          <p:cNvPr id="3" name="Rectangle 2">
            <a:extLst>
              <a:ext uri="{FF2B5EF4-FFF2-40B4-BE49-F238E27FC236}">
                <a16:creationId xmlns:a16="http://schemas.microsoft.com/office/drawing/2014/main" xmlns="" id="{53E9B3D4-8C36-EE40-9E3B-640A70C7A80C}"/>
              </a:ext>
            </a:extLst>
          </p:cNvPr>
          <p:cNvSpPr/>
          <p:nvPr/>
        </p:nvSpPr>
        <p:spPr>
          <a:xfrm>
            <a:off x="878774" y="1104475"/>
            <a:ext cx="10350698" cy="3785652"/>
          </a:xfrm>
          <a:prstGeom prst="rect">
            <a:avLst/>
          </a:prstGeom>
        </p:spPr>
        <p:txBody>
          <a:bodyPr wrap="square">
            <a:spAutoFit/>
          </a:bodyPr>
          <a:lstStyle/>
          <a:p>
            <a:pPr marL="285750" indent="-285750" algn="r" rtl="1">
              <a:buFont typeface="Wingdings" pitchFamily="2" charset="2"/>
              <a:buChar char="§"/>
            </a:pPr>
            <a:r>
              <a:rPr lang="fa-IR" sz="2400" dirty="0">
                <a:solidFill>
                  <a:srgbClr val="000000"/>
                </a:solidFill>
                <a:latin typeface="B Nazanin" pitchFamily="2" charset="-78"/>
                <a:ea typeface="Calibri" panose="020F0502020204030204" pitchFamily="34" charset="0"/>
                <a:cs typeface="B Nazanin" pitchFamily="2" charset="-78"/>
              </a:rPr>
              <a:t>اقدامات درمانی پیش بیمارستانی در </a:t>
            </a:r>
            <a:r>
              <a:rPr lang="fa-IR" sz="2400" dirty="0" err="1">
                <a:solidFill>
                  <a:srgbClr val="000000"/>
                </a:solidFill>
                <a:latin typeface="B Nazanin" pitchFamily="2" charset="-78"/>
                <a:ea typeface="Calibri" panose="020F0502020204030204" pitchFamily="34" charset="0"/>
                <a:cs typeface="B Nazanin" pitchFamily="2" charset="-78"/>
              </a:rPr>
              <a:t>اپی</a:t>
            </a:r>
            <a:r>
              <a:rPr lang="fa-IR" sz="2400" dirty="0">
                <a:solidFill>
                  <a:srgbClr val="000000"/>
                </a:solidFill>
                <a:latin typeface="B Nazanin" pitchFamily="2" charset="-78"/>
                <a:ea typeface="Calibri" panose="020F0502020204030204" pitchFamily="34" charset="0"/>
                <a:cs typeface="B Nazanin" pitchFamily="2" charset="-78"/>
              </a:rPr>
              <a:t> </a:t>
            </a:r>
            <a:r>
              <a:rPr lang="fa-IR" sz="2400" dirty="0" err="1">
                <a:solidFill>
                  <a:srgbClr val="000000"/>
                </a:solidFill>
                <a:latin typeface="B Nazanin" pitchFamily="2" charset="-78"/>
                <a:ea typeface="Calibri" panose="020F0502020204030204" pitchFamily="34" charset="0"/>
                <a:cs typeface="B Nazanin" pitchFamily="2" charset="-78"/>
              </a:rPr>
              <a:t>گلوتیت</a:t>
            </a:r>
            <a:r>
              <a:rPr lang="fa-IR" sz="2400" dirty="0">
                <a:solidFill>
                  <a:srgbClr val="000000"/>
                </a:solidFill>
                <a:latin typeface="B Nazanin" pitchFamily="2" charset="-78"/>
                <a:ea typeface="Calibri" panose="020F0502020204030204" pitchFamily="34" charset="0"/>
                <a:cs typeface="B Nazanin" pitchFamily="2" charset="-78"/>
              </a:rPr>
              <a:t> حاد شامل ارزیابی وضعیت هوشیاری و حفظ </a:t>
            </a:r>
            <a:r>
              <a:rPr lang="en-US" sz="2400" dirty="0">
                <a:solidFill>
                  <a:srgbClr val="000000"/>
                </a:solidFill>
                <a:latin typeface="Calibri" panose="020F0502020204030204" pitchFamily="34" charset="0"/>
                <a:ea typeface="Calibri" panose="020F0502020204030204" pitchFamily="34" charset="0"/>
                <a:cs typeface="B Nazanin" pitchFamily="2" charset="-78"/>
              </a:rPr>
              <a:t>ABC</a:t>
            </a:r>
            <a:r>
              <a:rPr lang="fa-IR" sz="2400" dirty="0">
                <a:solidFill>
                  <a:srgbClr val="000000"/>
                </a:solidFill>
                <a:latin typeface="Calibri" panose="020F0502020204030204" pitchFamily="34" charset="0"/>
                <a:ea typeface="Calibri" panose="020F0502020204030204" pitchFamily="34" charset="0"/>
                <a:cs typeface="B Nazanin" pitchFamily="2" charset="-78"/>
              </a:rPr>
              <a:t> </a:t>
            </a:r>
            <a:r>
              <a:rPr lang="fa-IR" sz="2400" dirty="0">
                <a:solidFill>
                  <a:srgbClr val="000000"/>
                </a:solidFill>
                <a:latin typeface="B Nazanin" pitchFamily="2" charset="-78"/>
                <a:ea typeface="Calibri" panose="020F0502020204030204" pitchFamily="34" charset="0"/>
                <a:cs typeface="B Nazanin" pitchFamily="2" charset="-78"/>
              </a:rPr>
              <a:t>وی است</a:t>
            </a:r>
          </a:p>
          <a:p>
            <a:pPr marL="285750" indent="-285750" algn="r" rtl="1">
              <a:buFont typeface="Wingdings" pitchFamily="2" charset="2"/>
              <a:buChar char="§"/>
            </a:pPr>
            <a:r>
              <a:rPr lang="fa-IR" sz="2400" dirty="0">
                <a:latin typeface="B Nazanin" pitchFamily="2" charset="-78"/>
                <a:cs typeface="B Nazanin" pitchFamily="2" charset="-78"/>
              </a:rPr>
              <a:t> سعی نکنید چیزی را داخل دهان بیمار قرار دهید</a:t>
            </a:r>
          </a:p>
          <a:p>
            <a:pPr marL="285750" indent="-285750" algn="r" rtl="1">
              <a:buFont typeface="Wingdings" pitchFamily="2" charset="2"/>
              <a:buChar char="§"/>
            </a:pPr>
            <a:r>
              <a:rPr lang="fa-IR" sz="2400" dirty="0">
                <a:latin typeface="B Nazanin" pitchFamily="2" charset="-78"/>
                <a:cs typeface="B Nazanin" pitchFamily="2" charset="-78"/>
              </a:rPr>
              <a:t>اجازه دهید کودک یک وضعیت راحت به خود بگیرد که نشسته را ترجیح </a:t>
            </a:r>
            <a:r>
              <a:rPr lang="fa-IR" sz="2400" dirty="0" err="1">
                <a:latin typeface="B Nazanin" pitchFamily="2" charset="-78"/>
                <a:cs typeface="B Nazanin" pitchFamily="2" charset="-78"/>
              </a:rPr>
              <a:t>می‌دهد</a:t>
            </a:r>
            <a:r>
              <a:rPr lang="fa-IR" sz="2400" dirty="0">
                <a:latin typeface="B Nazanin" pitchFamily="2" charset="-78"/>
                <a:cs typeface="B Nazanin" pitchFamily="2" charset="-78"/>
              </a:rPr>
              <a:t>.</a:t>
            </a:r>
          </a:p>
          <a:p>
            <a:pPr marL="285750" indent="-285750" algn="r" rtl="1">
              <a:buFont typeface="Wingdings" pitchFamily="2" charset="2"/>
              <a:buChar char="§"/>
            </a:pPr>
            <a:r>
              <a:rPr lang="fa-IR" sz="2400" dirty="0">
                <a:latin typeface="B Nazanin" pitchFamily="2" charset="-78"/>
                <a:cs typeface="B Nazanin" pitchFamily="2" charset="-78"/>
              </a:rPr>
              <a:t>اگر به سمت عقب خم شود یا بخوابد </a:t>
            </a:r>
            <a:r>
              <a:rPr lang="fa-IR" sz="2400" dirty="0" err="1">
                <a:latin typeface="B Nazanin" pitchFamily="2" charset="-78"/>
                <a:cs typeface="B Nazanin" pitchFamily="2" charset="-78"/>
              </a:rPr>
              <a:t>اپی‌گلوت</a:t>
            </a:r>
            <a:r>
              <a:rPr lang="fa-IR" sz="2400" dirty="0">
                <a:latin typeface="B Nazanin" pitchFamily="2" charset="-78"/>
                <a:cs typeface="B Nazanin" pitchFamily="2" charset="-78"/>
              </a:rPr>
              <a:t> به سمت عقب متمایل </a:t>
            </a:r>
            <a:r>
              <a:rPr lang="fa-IR" sz="2400" dirty="0" err="1">
                <a:latin typeface="B Nazanin" pitchFamily="2" charset="-78"/>
                <a:cs typeface="B Nazanin" pitchFamily="2" charset="-78"/>
              </a:rPr>
              <a:t>می‌شود</a:t>
            </a:r>
            <a:r>
              <a:rPr lang="fa-IR" sz="2400" dirty="0">
                <a:latin typeface="B Nazanin" pitchFamily="2" charset="-78"/>
                <a:cs typeface="B Nazanin" pitchFamily="2" charset="-78"/>
              </a:rPr>
              <a:t> و راه هوایی را کاملاً مسدود </a:t>
            </a:r>
            <a:r>
              <a:rPr lang="fa-IR" sz="2400" dirty="0" err="1">
                <a:latin typeface="B Nazanin" pitchFamily="2" charset="-78"/>
                <a:cs typeface="B Nazanin" pitchFamily="2" charset="-78"/>
              </a:rPr>
              <a:t>می‌کند</a:t>
            </a:r>
            <a:r>
              <a:rPr lang="fa-IR" sz="2400" dirty="0">
                <a:latin typeface="B Nazanin" pitchFamily="2" charset="-78"/>
                <a:cs typeface="B Nazanin" pitchFamily="2" charset="-78"/>
              </a:rPr>
              <a:t>.</a:t>
            </a:r>
            <a:endParaRPr lang="en-US" sz="2400" dirty="0">
              <a:latin typeface="B Nazanin" pitchFamily="2" charset="-78"/>
              <a:cs typeface="B Nazanin" pitchFamily="2" charset="-78"/>
            </a:endParaRPr>
          </a:p>
          <a:p>
            <a:pPr marL="285750" indent="-285750" algn="r" rtl="1">
              <a:buFont typeface="Wingdings" pitchFamily="2" charset="2"/>
              <a:buChar char="§"/>
            </a:pPr>
            <a:r>
              <a:rPr lang="fa-IR" sz="2400" dirty="0">
                <a:latin typeface="B Nazanin" pitchFamily="2" charset="-78"/>
                <a:cs typeface="B Nazanin" pitchFamily="2" charset="-78"/>
              </a:rPr>
              <a:t>وسایل لازم جهت </a:t>
            </a:r>
            <a:r>
              <a:rPr lang="fa-IR" sz="2400" dirty="0" err="1">
                <a:latin typeface="B Nazanin" pitchFamily="2" charset="-78"/>
                <a:cs typeface="B Nazanin" pitchFamily="2" charset="-78"/>
              </a:rPr>
              <a:t>اینتوباسیون</a:t>
            </a:r>
            <a:r>
              <a:rPr lang="fa-IR" sz="2400" dirty="0">
                <a:latin typeface="B Nazanin" pitchFamily="2" charset="-78"/>
                <a:cs typeface="B Nazanin" pitchFamily="2" charset="-78"/>
              </a:rPr>
              <a:t> در دسترس باشد</a:t>
            </a:r>
          </a:p>
          <a:p>
            <a:pPr marL="285750" indent="-285750" algn="r" rtl="1">
              <a:buFont typeface="Wingdings" pitchFamily="2" charset="2"/>
              <a:buChar char="§"/>
            </a:pPr>
            <a:r>
              <a:rPr lang="fa-IR" sz="2400" dirty="0">
                <a:latin typeface="B Nazanin" pitchFamily="2" charset="-78"/>
                <a:cs typeface="B Nazanin" pitchFamily="2" charset="-78"/>
              </a:rPr>
              <a:t>انتقال کودک به یک مرکز درمانی</a:t>
            </a:r>
            <a:r>
              <a:rPr lang="en-US" sz="2400" dirty="0">
                <a:latin typeface="B Nazanin" pitchFamily="2" charset="-78"/>
                <a:cs typeface="B Nazanin" pitchFamily="2" charset="-78"/>
              </a:rPr>
              <a:t> </a:t>
            </a:r>
            <a:endParaRPr lang="fa-IR" sz="2400" dirty="0">
              <a:latin typeface="B Nazanin" pitchFamily="2" charset="-78"/>
              <a:cs typeface="B Nazanin" pitchFamily="2" charset="-78"/>
            </a:endParaRPr>
          </a:p>
          <a:p>
            <a:pPr marL="285750" indent="-285750" algn="r" rtl="1">
              <a:buFont typeface="Wingdings" pitchFamily="2" charset="2"/>
              <a:buChar char="§"/>
            </a:pPr>
            <a:r>
              <a:rPr lang="fa-IR" sz="2400" dirty="0">
                <a:latin typeface="B Nazanin" pitchFamily="2" charset="-78"/>
                <a:cs typeface="B Nazanin" pitchFamily="2" charset="-78"/>
              </a:rPr>
              <a:t>. با کودک به آرامی رفتار کنید تا دچار استرس نشود زیرا استرس سبب اسپاسم حنجره و انسداد کامل راه هوایی </a:t>
            </a:r>
            <a:r>
              <a:rPr lang="fa-IR" sz="2400" dirty="0" err="1">
                <a:latin typeface="B Nazanin" pitchFamily="2" charset="-78"/>
                <a:cs typeface="B Nazanin" pitchFamily="2" charset="-78"/>
              </a:rPr>
              <a:t>می‌شود</a:t>
            </a:r>
            <a:r>
              <a:rPr lang="en-US" sz="2400" dirty="0">
                <a:latin typeface="B Nazanin" pitchFamily="2" charset="-78"/>
                <a:cs typeface="B Nazanin" pitchFamily="2" charset="-78"/>
              </a:rPr>
              <a:t> </a:t>
            </a:r>
          </a:p>
        </p:txBody>
      </p:sp>
      <p:pic>
        <p:nvPicPr>
          <p:cNvPr id="4" name="Picture 3" descr="sick-boy-croup-diptych-blog">
            <a:extLst>
              <a:ext uri="{FF2B5EF4-FFF2-40B4-BE49-F238E27FC236}">
                <a16:creationId xmlns:a16="http://schemas.microsoft.com/office/drawing/2014/main" xmlns="" id="{F8F84A20-3D38-E14C-B98D-C0A613304045}"/>
              </a:ext>
            </a:extLst>
          </p:cNvPr>
          <p:cNvPicPr>
            <a:picLocks noChangeAspect="1"/>
          </p:cNvPicPr>
          <p:nvPr/>
        </p:nvPicPr>
        <p:blipFill>
          <a:blip r:embed="rId2"/>
          <a:srcRect r="51251"/>
          <a:stretch>
            <a:fillRect/>
          </a:stretch>
        </p:blipFill>
        <p:spPr bwMode="auto">
          <a:xfrm>
            <a:off x="878774" y="4696033"/>
            <a:ext cx="4092674" cy="1948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Tree>
    <p:extLst>
      <p:ext uri="{BB962C8B-B14F-4D97-AF65-F5344CB8AC3E}">
        <p14:creationId xmlns:p14="http://schemas.microsoft.com/office/powerpoint/2010/main" val="208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9241" y="609601"/>
            <a:ext cx="8596668" cy="1320800"/>
          </a:xfrm>
        </p:spPr>
        <p:txBody>
          <a:bodyPr>
            <a:normAutofit fontScale="90000"/>
          </a:bodyPr>
          <a:lstStyle/>
          <a:p>
            <a:pPr algn="ctr">
              <a:lnSpc>
                <a:spcPct val="115000"/>
              </a:lnSpc>
              <a:spcBef>
                <a:spcPts val="0"/>
              </a:spcBef>
              <a:spcAft>
                <a:spcPts val="1000"/>
              </a:spcAft>
            </a:pPr>
            <a:r>
              <a:rPr lang="fa-IR" b="1" dirty="0">
                <a:solidFill>
                  <a:srgbClr val="0F7698"/>
                </a:solidFill>
                <a:latin typeface="Calibri" panose="020F0502020204030204" pitchFamily="34" charset="0"/>
                <a:ea typeface="Calibri" panose="020F0502020204030204" pitchFamily="34" charset="0"/>
                <a:cs typeface="B Titr" panose="00000700000000000000" pitchFamily="2" charset="-78"/>
              </a:rPr>
              <a:t>اسپاسم راه هوایی فوقانی در </a:t>
            </a:r>
            <a:r>
              <a:rPr lang="fa-IR" b="1" dirty="0" err="1">
                <a:solidFill>
                  <a:srgbClr val="0F7698"/>
                </a:solidFill>
                <a:latin typeface="Calibri" panose="020F0502020204030204" pitchFamily="34" charset="0"/>
                <a:ea typeface="Calibri" panose="020F0502020204030204" pitchFamily="34" charset="0"/>
                <a:cs typeface="B Titr" panose="00000700000000000000" pitchFamily="2" charset="-78"/>
              </a:rPr>
              <a:t>کروپ</a:t>
            </a:r>
            <a:r>
              <a:rPr lang="fa-IR" b="1" dirty="0">
                <a:solidFill>
                  <a:srgbClr val="0F7698"/>
                </a:solidFill>
                <a:latin typeface="Calibri" panose="020F0502020204030204" pitchFamily="34" charset="0"/>
                <a:ea typeface="Calibri" panose="020F0502020204030204" pitchFamily="34" charset="0"/>
                <a:cs typeface="B Titr" panose="00000700000000000000" pitchFamily="2" charset="-78"/>
              </a:rPr>
              <a:t> و </a:t>
            </a:r>
            <a:r>
              <a:rPr lang="fa-IR" b="1" dirty="0" err="1">
                <a:solidFill>
                  <a:srgbClr val="0F7698"/>
                </a:solidFill>
                <a:latin typeface="Calibri" panose="020F0502020204030204" pitchFamily="34" charset="0"/>
                <a:ea typeface="Calibri" panose="020F0502020204030204" pitchFamily="34" charset="0"/>
                <a:cs typeface="B Titr" panose="00000700000000000000" pitchFamily="2" charset="-78"/>
              </a:rPr>
              <a:t>اپی</a:t>
            </a:r>
            <a:r>
              <a:rPr lang="fa-IR" b="1" dirty="0">
                <a:solidFill>
                  <a:srgbClr val="0F7698"/>
                </a:solidFill>
                <a:latin typeface="Calibri" panose="020F0502020204030204" pitchFamily="34" charset="0"/>
                <a:ea typeface="Calibri" panose="020F0502020204030204" pitchFamily="34" charset="0"/>
                <a:cs typeface="B Titr" panose="00000700000000000000" pitchFamily="2" charset="-78"/>
              </a:rPr>
              <a:t> </a:t>
            </a:r>
            <a:r>
              <a:rPr lang="fa-IR" b="1" dirty="0" err="1">
                <a:solidFill>
                  <a:srgbClr val="0F7698"/>
                </a:solidFill>
                <a:latin typeface="Calibri" panose="020F0502020204030204" pitchFamily="34" charset="0"/>
                <a:ea typeface="Calibri" panose="020F0502020204030204" pitchFamily="34" charset="0"/>
                <a:cs typeface="B Titr" panose="00000700000000000000" pitchFamily="2" charset="-78"/>
              </a:rPr>
              <a:t>گلوتیت</a:t>
            </a:r>
            <a:r>
              <a:rPr lang="fa-IR" b="1" dirty="0">
                <a:solidFill>
                  <a:srgbClr val="0F7698"/>
                </a:solidFill>
                <a:latin typeface="Calibri" panose="020F0502020204030204" pitchFamily="34" charset="0"/>
                <a:ea typeface="Calibri" panose="020F0502020204030204" pitchFamily="34" charset="0"/>
                <a:cs typeface="B Titr" panose="00000700000000000000" pitchFamily="2" charset="-78"/>
              </a:rPr>
              <a:t> </a:t>
            </a:r>
            <a:r>
              <a:rPr lang="en-US" sz="5400" dirty="0">
                <a:solidFill>
                  <a:srgbClr val="0F7698"/>
                </a:solidFill>
                <a:latin typeface="Calibri" panose="020F0502020204030204" pitchFamily="34" charset="0"/>
                <a:ea typeface="Calibri" panose="020F0502020204030204" pitchFamily="34" charset="0"/>
                <a:cs typeface="B Titr" panose="00000700000000000000" pitchFamily="2" charset="-78"/>
              </a:rPr>
              <a:t/>
            </a:r>
            <a:br>
              <a:rPr lang="en-US" sz="5400" dirty="0">
                <a:solidFill>
                  <a:srgbClr val="0F7698"/>
                </a:solidFill>
                <a:latin typeface="Calibri" panose="020F0502020204030204" pitchFamily="34" charset="0"/>
                <a:ea typeface="Calibri" panose="020F0502020204030204" pitchFamily="34" charset="0"/>
                <a:cs typeface="B Titr" panose="00000700000000000000" pitchFamily="2" charset="-78"/>
              </a:rPr>
            </a:br>
            <a:endParaRPr lang="en-US" dirty="0">
              <a:solidFill>
                <a:srgbClr val="0F7698"/>
              </a:solidFill>
              <a:cs typeface="B Titr" panose="00000700000000000000" pitchFamily="2" charset="-78"/>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743107" y="2155565"/>
            <a:ext cx="6768935" cy="3402087"/>
          </a:xfrm>
          <a:prstGeom prst="rect">
            <a:avLst/>
          </a:prstGeom>
          <a:noFill/>
          <a:ln>
            <a:noFill/>
          </a:ln>
        </p:spPr>
      </p:pic>
    </p:spTree>
    <p:extLst>
      <p:ext uri="{BB962C8B-B14F-4D97-AF65-F5344CB8AC3E}">
        <p14:creationId xmlns:p14="http://schemas.microsoft.com/office/powerpoint/2010/main" val="34035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496" y="225631"/>
            <a:ext cx="8596668" cy="1320800"/>
          </a:xfrm>
        </p:spPr>
        <p:txBody>
          <a:bodyPr>
            <a:normAutofit fontScale="90000"/>
          </a:bodyPr>
          <a:lstStyle/>
          <a:p>
            <a:pPr algn="ctr">
              <a:lnSpc>
                <a:spcPct val="115000"/>
              </a:lnSpc>
              <a:spcBef>
                <a:spcPts val="0"/>
              </a:spcBef>
              <a:spcAft>
                <a:spcPts val="1000"/>
              </a:spcAft>
            </a:pPr>
            <a:r>
              <a:rPr lang="fa-IR"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پنومونی</a:t>
            </a:r>
            <a:r>
              <a:rPr lang="en-US"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solidFill>
                <a:schemeClr val="accent1">
                  <a:lumMod val="50000"/>
                </a:schemeClr>
              </a:solidFill>
              <a:effectLst>
                <a:outerShdw blurRad="38100" dist="38100" dir="2700000" algn="tl">
                  <a:srgbClr val="000000">
                    <a:alpha val="43137"/>
                  </a:srgbClr>
                </a:outerShdw>
              </a:effectLst>
              <a:cs typeface="B Titr" panose="00000700000000000000" pitchFamily="2" charset="-78"/>
            </a:endParaRPr>
          </a:p>
        </p:txBody>
      </p:sp>
      <p:sp>
        <p:nvSpPr>
          <p:cNvPr id="3" name="Rectangle 2"/>
          <p:cNvSpPr/>
          <p:nvPr/>
        </p:nvSpPr>
        <p:spPr>
          <a:xfrm>
            <a:off x="1710047" y="1840016"/>
            <a:ext cx="9571952" cy="1892826"/>
          </a:xfrm>
          <a:prstGeom prst="rect">
            <a:avLst/>
          </a:prstGeom>
        </p:spPr>
        <p:txBody>
          <a:bodyPr wrap="square">
            <a:spAutoFit/>
          </a:bodyPr>
          <a:lstStyle/>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بیشتر موارد پنومونی در کودکان از نوع ویروسی و خود محدود است. </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هر چه کودک بزرگتر می شود شانس ابتلا به پنومونی باکتریایی در وی افزایش می یابد. </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معمولا عامل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پنومنومی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باکتریال در نوع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تیپیک</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پنوموکوک</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نوع آتیپیک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مایکوپلاسما</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یا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کلامیدوفیلا</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پنومونیه</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هستند.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9191984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013" y="1251837"/>
            <a:ext cx="11376560" cy="4812600"/>
          </a:xfrm>
          <a:prstGeom prst="rect">
            <a:avLst/>
          </a:prstGeom>
        </p:spPr>
        <p:txBody>
          <a:bodyPr wrap="square">
            <a:spAutoFit/>
          </a:bodyPr>
          <a:lstStyle/>
          <a:p>
            <a:pPr lvl="0" algn="just" rtl="1">
              <a:lnSpc>
                <a:spcPct val="115000"/>
              </a:lnSpc>
              <a:spcAft>
                <a:spcPts val="1000"/>
              </a:spcAft>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علائم و نشانه های پنومونی در کودکان عبارتند از : </a:t>
            </a:r>
            <a:endParaRPr lang="en-US" sz="2400" b="1"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mj-lt"/>
              <a:buAutoNum type="arabicPeriod"/>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پنومونی </a:t>
            </a:r>
            <a:r>
              <a:rPr lang="fa-IR" sz="24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تیپیک</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تب بالا، لرز، در سینه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پلورتیک</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سرفه و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پروداکتیو</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 </a:t>
            </a:r>
          </a:p>
          <a:p>
            <a:pPr marL="342900" lvl="0" indent="-342900" algn="just" rtl="1">
              <a:lnSpc>
                <a:spcPct val="115000"/>
              </a:lnSpc>
              <a:spcAft>
                <a:spcPts val="1000"/>
              </a:spcAft>
              <a:buFont typeface="+mj-lt"/>
              <a:buAutoNum type="arabicPeriod"/>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پنومونی آتیپیک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شروع آهسته طی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جند</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روز تا چند هفته، تب پایین، سرفه خشک و ضعف </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342900" lvl="0" indent="-342900" algn="just" rtl="1">
              <a:lnSpc>
                <a:spcPct val="115000"/>
              </a:lnSpc>
              <a:spcAft>
                <a:spcPts val="1000"/>
              </a:spcAft>
              <a:buFont typeface="+mj-lt"/>
              <a:buAutoNum type="arabicPeriod"/>
            </a:pP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پنومونی شدید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تعداد تنفس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RR</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بالا و تاکی پنه که ممکن است در نوزادان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RR&gt;70</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در کودکان بزرگتر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RR&gt;50</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باشد. </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تب بالای 38/5 درجه </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علائم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دیسترس</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تنفسی شدید نظیر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سیانوز</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توکشیدگی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بین دنده ای یا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اینتراکوستال</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شکمی و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Nasal Flaring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a:p>
            <a:pPr marL="285750" lvl="0" indent="-28575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وجود صدای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ویزینگ</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موضعی و همچنین کاهش صداهای تنفسی ممکن در سمع ریه ها شنیده شوند. گاهی هم ممکن است صدای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کراکل</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سمع شود اما همیشه به گوش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نمی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رسد. </a:t>
            </a:r>
            <a:endParaRPr lang="en-US" sz="2400" dirty="0">
              <a:solidFill>
                <a:prstClr val="black"/>
              </a:solidFill>
              <a:latin typeface="Calibri" panose="020F0502020204030204" pitchFamily="34" charset="0"/>
              <a:ea typeface="Calibri" panose="020F0502020204030204" pitchFamily="34" charset="0"/>
              <a:cs typeface="B Nazanin" panose="00000400000000000000" pitchFamily="2" charset="-78"/>
            </a:endParaRPr>
          </a:p>
        </p:txBody>
      </p:sp>
      <p:sp>
        <p:nvSpPr>
          <p:cNvPr id="3" name="Rectangle 2"/>
          <p:cNvSpPr/>
          <p:nvPr/>
        </p:nvSpPr>
        <p:spPr>
          <a:xfrm>
            <a:off x="684810" y="331981"/>
            <a:ext cx="6096000" cy="923330"/>
          </a:xfrm>
          <a:prstGeom prst="rect">
            <a:avLst/>
          </a:prstGeom>
        </p:spPr>
        <p:txBody>
          <a:bodyPr>
            <a:spAutoFit/>
          </a:bodyPr>
          <a:lstStyle/>
          <a:p>
            <a:pPr algn="r"/>
            <a:r>
              <a:rPr lang="fa-IR" sz="36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پنومونی</a:t>
            </a:r>
            <a:r>
              <a:rPr lang="en-US" sz="36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3600" b="1"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b="1" dirty="0"/>
          </a:p>
        </p:txBody>
      </p:sp>
    </p:spTree>
    <p:extLst>
      <p:ext uri="{BB962C8B-B14F-4D97-AF65-F5344CB8AC3E}">
        <p14:creationId xmlns:p14="http://schemas.microsoft.com/office/powerpoint/2010/main" val="34513940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پنومونی</a:t>
            </a:r>
            <a:r>
              <a:rPr lang="en-US"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dirty="0"/>
          </a:p>
        </p:txBody>
      </p:sp>
      <p:sp>
        <p:nvSpPr>
          <p:cNvPr id="3" name="Rectangle 2"/>
          <p:cNvSpPr/>
          <p:nvPr/>
        </p:nvSpPr>
        <p:spPr>
          <a:xfrm>
            <a:off x="522515" y="2400135"/>
            <a:ext cx="11126554" cy="1938992"/>
          </a:xfrm>
          <a:prstGeom prst="rect">
            <a:avLst/>
          </a:prstGeom>
        </p:spPr>
        <p:txBody>
          <a:bodyPr wrap="square">
            <a:spAutoFit/>
          </a:bodyPr>
          <a:lstStyle/>
          <a:p>
            <a:pPr marL="342900" indent="-342900" algn="r" rtl="1">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اقدامات درمانی اغلب حمایتی است </a:t>
            </a:r>
          </a:p>
          <a:p>
            <a:pPr marL="342900" indent="-342900" algn="r" rtl="1">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قرار دادن کودک در وضعیت راحت(نشسته و نیمه نشسته) </a:t>
            </a:r>
          </a:p>
          <a:p>
            <a:pPr marL="342900" indent="-342900" algn="r" rtl="1">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حفظ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ABC</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marL="342900" indent="-342900" algn="r" rtl="1">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باید از باز بودن راه هوایی اطمینان حاصل کرد</a:t>
            </a:r>
          </a:p>
          <a:p>
            <a:pPr marL="342900" indent="-342900" algn="r" rtl="1">
              <a:buFont typeface="Arial" panose="020B0604020202020204" pitchFamily="34" charset="0"/>
              <a:buChar char="•"/>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تجویز اکسیژن مکمل برای حفظ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spo2</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در سطح 95 درصد و بالاتر ضروری است. </a:t>
            </a:r>
            <a:endParaRPr lang="en-US" sz="2400" dirty="0"/>
          </a:p>
        </p:txBody>
      </p:sp>
    </p:spTree>
    <p:extLst>
      <p:ext uri="{BB962C8B-B14F-4D97-AF65-F5344CB8AC3E}">
        <p14:creationId xmlns:p14="http://schemas.microsoft.com/office/powerpoint/2010/main" val="39238685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649517B-4AA1-3E4B-8C73-6A53CAD63199}"/>
              </a:ext>
            </a:extLst>
          </p:cNvPr>
          <p:cNvSpPr/>
          <p:nvPr/>
        </p:nvSpPr>
        <p:spPr>
          <a:xfrm>
            <a:off x="683745" y="1784213"/>
            <a:ext cx="11201401" cy="3025444"/>
          </a:xfrm>
          <a:prstGeom prst="rect">
            <a:avLst/>
          </a:prstGeom>
        </p:spPr>
        <p:txBody>
          <a:bodyPr wrap="square">
            <a:spAutoFit/>
          </a:bodyPr>
          <a:lstStyle/>
          <a:p>
            <a:pPr algn="just" rtl="1">
              <a:lnSpc>
                <a:spcPct val="115000"/>
              </a:lnSpc>
              <a:spcAft>
                <a:spcPts val="1000"/>
              </a:spcAft>
            </a:pPr>
            <a:r>
              <a:rPr lang="fa-IR" sz="2400" dirty="0">
                <a:latin typeface="B Nazanin" pitchFamily="2" charset="-78"/>
                <a:cs typeface="B Nazanin" pitchFamily="2" charset="-78"/>
              </a:rPr>
              <a:t>به واکنش حاد حساسیتی بعد از تماس با یک پروتئین خارجی که بیمار قبلا به آن حساس شده است، آنافیلاکسی می گویند.</a:t>
            </a:r>
          </a:p>
          <a:p>
            <a:pPr algn="just" rtl="1">
              <a:lnSpc>
                <a:spcPct val="115000"/>
              </a:lnSpc>
              <a:spcAft>
                <a:spcPts val="1000"/>
              </a:spcAft>
            </a:pPr>
            <a:r>
              <a:rPr lang="fa-IR" sz="2400" dirty="0" err="1">
                <a:latin typeface="B Nazanin" pitchFamily="2" charset="-78"/>
                <a:cs typeface="B Nazanin" pitchFamily="2" charset="-78"/>
              </a:rPr>
              <a:t>دیسترس</a:t>
            </a:r>
            <a:r>
              <a:rPr lang="fa-IR" sz="2400" dirty="0">
                <a:latin typeface="B Nazanin" pitchFamily="2" charset="-78"/>
                <a:cs typeface="B Nazanin" pitchFamily="2" charset="-78"/>
              </a:rPr>
              <a:t> تنفسی و یا </a:t>
            </a:r>
            <a:r>
              <a:rPr lang="fa-IR" sz="2400" dirty="0" err="1">
                <a:latin typeface="B Nazanin" pitchFamily="2" charset="-78"/>
                <a:cs typeface="B Nazanin" pitchFamily="2" charset="-78"/>
              </a:rPr>
              <a:t>ناپایداری</a:t>
            </a:r>
            <a:r>
              <a:rPr lang="fa-IR" sz="2400" dirty="0">
                <a:latin typeface="B Nazanin" pitchFamily="2" charset="-78"/>
                <a:cs typeface="B Nazanin" pitchFamily="2" charset="-78"/>
              </a:rPr>
              <a:t> </a:t>
            </a:r>
            <a:r>
              <a:rPr lang="fa-IR" sz="2400" dirty="0" err="1">
                <a:latin typeface="B Nazanin" pitchFamily="2" charset="-78"/>
                <a:cs typeface="B Nazanin" pitchFamily="2" charset="-78"/>
              </a:rPr>
              <a:t>همودینامیک</a:t>
            </a:r>
            <a:r>
              <a:rPr lang="fa-IR" sz="2400" dirty="0">
                <a:latin typeface="B Nazanin" pitchFamily="2" charset="-78"/>
                <a:cs typeface="B Nazanin" pitchFamily="2" charset="-78"/>
              </a:rPr>
              <a:t> (افت فشار خون، اختلال هوشیاری، </a:t>
            </a:r>
            <a:r>
              <a:rPr lang="fa-IR" sz="2400" dirty="0" err="1">
                <a:latin typeface="B Nazanin" pitchFamily="2" charset="-78"/>
                <a:cs typeface="B Nazanin" pitchFamily="2" charset="-78"/>
              </a:rPr>
              <a:t>تاکیکاردی</a:t>
            </a:r>
            <a:r>
              <a:rPr lang="fa-IR" sz="2400" dirty="0">
                <a:latin typeface="B Nazanin" pitchFamily="2" charset="-78"/>
                <a:cs typeface="B Nazanin" pitchFamily="2" charset="-78"/>
              </a:rPr>
              <a:t> و...) مشخص می شود. </a:t>
            </a:r>
          </a:p>
          <a:p>
            <a:pPr algn="just" rtl="1">
              <a:lnSpc>
                <a:spcPct val="115000"/>
              </a:lnSpc>
              <a:spcAft>
                <a:spcPts val="1000"/>
              </a:spcAft>
            </a:pPr>
            <a:r>
              <a:rPr lang="fa-IR" sz="2400" dirty="0">
                <a:latin typeface="B Nazanin" pitchFamily="2" charset="-78"/>
                <a:cs typeface="B Nazanin" pitchFamily="2" charset="-78"/>
              </a:rPr>
              <a:t>این اختلال در کودکان می تواند به شکل یک فوریت تنفسی همراه با علائم انسداد مجاری هوایی فوقانی و تحتانی مثل </a:t>
            </a:r>
            <a:r>
              <a:rPr lang="fa-IR" sz="2400" dirty="0" err="1">
                <a:latin typeface="B Nazanin" pitchFamily="2" charset="-78"/>
                <a:cs typeface="B Nazanin" pitchFamily="2" charset="-78"/>
              </a:rPr>
              <a:t>دیسپنه</a:t>
            </a:r>
            <a:r>
              <a:rPr lang="fa-IR" sz="2400" dirty="0">
                <a:latin typeface="B Nazanin" pitchFamily="2" charset="-78"/>
                <a:cs typeface="B Nazanin" pitchFamily="2" charset="-78"/>
              </a:rPr>
              <a:t>، </a:t>
            </a:r>
            <a:r>
              <a:rPr lang="fa-IR" sz="2400" dirty="0" err="1">
                <a:latin typeface="B Nazanin" pitchFamily="2" charset="-78"/>
                <a:cs typeface="B Nazanin" pitchFamily="2" charset="-78"/>
              </a:rPr>
              <a:t>ویزینگ</a:t>
            </a:r>
            <a:r>
              <a:rPr lang="fa-IR" sz="2400" dirty="0">
                <a:latin typeface="B Nazanin" pitchFamily="2" charset="-78"/>
                <a:cs typeface="B Nazanin" pitchFamily="2" charset="-78"/>
              </a:rPr>
              <a:t>، </a:t>
            </a:r>
            <a:r>
              <a:rPr lang="fa-IR" sz="2400" dirty="0" err="1">
                <a:latin typeface="B Nazanin" pitchFamily="2" charset="-78"/>
                <a:cs typeface="B Nazanin" pitchFamily="2" charset="-78"/>
              </a:rPr>
              <a:t>استریدور</a:t>
            </a:r>
            <a:r>
              <a:rPr lang="fa-IR" sz="2400" dirty="0">
                <a:latin typeface="B Nazanin" pitchFamily="2" charset="-78"/>
                <a:cs typeface="B Nazanin" pitchFamily="2" charset="-78"/>
              </a:rPr>
              <a:t> و سایر نشانه های </a:t>
            </a:r>
            <a:r>
              <a:rPr lang="fa-IR" sz="2400" dirty="0" err="1">
                <a:latin typeface="B Nazanin" pitchFamily="2" charset="-78"/>
                <a:cs typeface="B Nazanin" pitchFamily="2" charset="-78"/>
              </a:rPr>
              <a:t>دیسترس</a:t>
            </a:r>
            <a:r>
              <a:rPr lang="fa-IR" sz="2400" dirty="0">
                <a:latin typeface="B Nazanin" pitchFamily="2" charset="-78"/>
                <a:cs typeface="B Nazanin" pitchFamily="2" charset="-78"/>
              </a:rPr>
              <a:t> تنفسی همراه باشد. </a:t>
            </a:r>
            <a:endParaRPr lang="en-US" sz="2400" dirty="0">
              <a:latin typeface="B Nazanin" pitchFamily="2" charset="-78"/>
              <a:cs typeface="B Nazanin" pitchFamily="2" charset="-78"/>
            </a:endParaRPr>
          </a:p>
          <a:p>
            <a:pPr algn="just" rtl="1">
              <a:lnSpc>
                <a:spcPct val="115000"/>
              </a:lnSpc>
              <a:spcAft>
                <a:spcPts val="1000"/>
              </a:spcAft>
            </a:pPr>
            <a:endParaRPr lang="en-US" sz="2400" dirty="0">
              <a:latin typeface="B Nazanin" pitchFamily="2" charset="-78"/>
              <a:ea typeface="Calibri" panose="020F0502020204030204" pitchFamily="34" charset="0"/>
              <a:cs typeface="B Nazanin" pitchFamily="2" charset="-78"/>
            </a:endParaRPr>
          </a:p>
        </p:txBody>
      </p:sp>
      <p:sp>
        <p:nvSpPr>
          <p:cNvPr id="5" name="Rectangle 4">
            <a:extLst>
              <a:ext uri="{FF2B5EF4-FFF2-40B4-BE49-F238E27FC236}">
                <a16:creationId xmlns:a16="http://schemas.microsoft.com/office/drawing/2014/main" xmlns="" id="{A4CF7F07-981E-8D44-839E-819B7D1C7A34}"/>
              </a:ext>
            </a:extLst>
          </p:cNvPr>
          <p:cNvSpPr/>
          <p:nvPr/>
        </p:nvSpPr>
        <p:spPr>
          <a:xfrm>
            <a:off x="4964685" y="283046"/>
            <a:ext cx="2045753" cy="658642"/>
          </a:xfrm>
          <a:prstGeom prst="rect">
            <a:avLst/>
          </a:prstGeom>
        </p:spPr>
        <p:txBody>
          <a:bodyPr wrap="none">
            <a:spAutoFit/>
          </a:bodyPr>
          <a:lstStyle/>
          <a:p>
            <a:pPr algn="just" rtl="1">
              <a:lnSpc>
                <a:spcPct val="115000"/>
              </a:lnSpc>
              <a:spcAft>
                <a:spcPts val="1000"/>
              </a:spcAft>
            </a:pPr>
            <a:r>
              <a:rPr lang="fa-IR" sz="3200" b="1" dirty="0">
                <a:solidFill>
                  <a:schemeClr val="accent1">
                    <a:lumMod val="50000"/>
                  </a:schemeClr>
                </a:solidFill>
                <a:latin typeface="B Nazanin" pitchFamily="2" charset="-78"/>
                <a:ea typeface="Calibri" panose="020F0502020204030204" pitchFamily="34" charset="0"/>
                <a:cs typeface="B Titr" panose="00000700000000000000" pitchFamily="2" charset="-78"/>
              </a:rPr>
              <a:t>آنافیلاکسی :</a:t>
            </a:r>
          </a:p>
        </p:txBody>
      </p:sp>
    </p:spTree>
    <p:extLst>
      <p:ext uri="{BB962C8B-B14F-4D97-AF65-F5344CB8AC3E}">
        <p14:creationId xmlns:p14="http://schemas.microsoft.com/office/powerpoint/2010/main" val="30612120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1ADA3B-B9F8-EF44-BDCD-4B14811B7ACD}"/>
              </a:ext>
            </a:extLst>
          </p:cNvPr>
          <p:cNvSpPr>
            <a:spLocks noGrp="1"/>
          </p:cNvSpPr>
          <p:nvPr>
            <p:ph type="title"/>
          </p:nvPr>
        </p:nvSpPr>
        <p:spPr>
          <a:xfrm>
            <a:off x="1826182" y="399956"/>
            <a:ext cx="8596668" cy="1320800"/>
          </a:xfrm>
        </p:spPr>
        <p:txBody>
          <a:bodyPr>
            <a:normAutofit/>
          </a:bodyPr>
          <a:lstStyle/>
          <a:p>
            <a:pPr algn="ctr" rtl="0"/>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t>اقدامات درمانی آنافیلاکسی :</a:t>
            </a:r>
            <a:b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br>
            <a:endParaRPr lang="en-US" dirty="0">
              <a:solidFill>
                <a:schemeClr val="accent1">
                  <a:lumMod val="50000"/>
                </a:schemeClr>
              </a:solidFill>
              <a:cs typeface="B Titr" panose="00000700000000000000" pitchFamily="2" charset="-78"/>
            </a:endParaRPr>
          </a:p>
        </p:txBody>
      </p:sp>
      <p:sp>
        <p:nvSpPr>
          <p:cNvPr id="3" name="Rectangle 2">
            <a:extLst>
              <a:ext uri="{FF2B5EF4-FFF2-40B4-BE49-F238E27FC236}">
                <a16:creationId xmlns:a16="http://schemas.microsoft.com/office/drawing/2014/main" xmlns="" id="{5CE064F8-9CFF-B749-9ED8-DDB23AE1D6CE}"/>
              </a:ext>
            </a:extLst>
          </p:cNvPr>
          <p:cNvSpPr/>
          <p:nvPr/>
        </p:nvSpPr>
        <p:spPr>
          <a:xfrm>
            <a:off x="558141" y="1631964"/>
            <a:ext cx="11132750" cy="2308324"/>
          </a:xfrm>
          <a:prstGeom prst="rect">
            <a:avLst/>
          </a:prstGeom>
        </p:spPr>
        <p:txBody>
          <a:bodyPr wrap="square">
            <a:spAutoFit/>
          </a:bodyPr>
          <a:lstStyle/>
          <a:p>
            <a:pPr algn="r" rtl="1"/>
            <a:endParaRPr lang="fa-IR" sz="2400" b="1" dirty="0">
              <a:solidFill>
                <a:srgbClr val="000000"/>
              </a:solidFill>
              <a:latin typeface="B Nazanin" pitchFamily="2" charset="-78"/>
              <a:ea typeface="Calibri" panose="020F0502020204030204" pitchFamily="34" charset="0"/>
              <a:cs typeface="B Nazanin" pitchFamily="2" charset="-78"/>
            </a:endParaRP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 در کودکان همانند بزرگسالان در  پیش بیمارستانی شامل ارزیابی وضعیت هوشیاری و حفظ </a:t>
            </a:r>
            <a:r>
              <a:rPr lang="en-US" sz="2400" dirty="0">
                <a:solidFill>
                  <a:srgbClr val="000000"/>
                </a:solidFill>
                <a:latin typeface="Calibri" panose="020F0502020204030204" pitchFamily="34" charset="0"/>
                <a:ea typeface="Calibri" panose="020F0502020204030204" pitchFamily="34" charset="0"/>
                <a:cs typeface="B Nazanin" pitchFamily="2" charset="-78"/>
              </a:rPr>
              <a:t>ABC</a:t>
            </a:r>
            <a:r>
              <a:rPr lang="fa-IR" sz="2400" dirty="0">
                <a:solidFill>
                  <a:srgbClr val="000000"/>
                </a:solidFill>
                <a:latin typeface="B Nazanin" pitchFamily="2" charset="-78"/>
                <a:ea typeface="Calibri" panose="020F0502020204030204" pitchFamily="34" charset="0"/>
                <a:cs typeface="B Nazanin" pitchFamily="2" charset="-78"/>
              </a:rPr>
              <a:t> وی است.</a:t>
            </a: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تجویز اکسیژن مکمل با استفاده از ماسک اکسیژن ضروری است.</a:t>
            </a: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.در مورد کودکانی که سابقه آنافیلاکسی داشته </a:t>
            </a:r>
            <a:r>
              <a:rPr lang="fa-IR" sz="2400" dirty="0" err="1">
                <a:solidFill>
                  <a:srgbClr val="000000"/>
                </a:solidFill>
                <a:latin typeface="B Nazanin" pitchFamily="2" charset="-78"/>
                <a:ea typeface="Calibri" panose="020F0502020204030204" pitchFamily="34" charset="0"/>
                <a:cs typeface="B Nazanin" pitchFamily="2" charset="-78"/>
              </a:rPr>
              <a:t>اند</a:t>
            </a:r>
            <a:r>
              <a:rPr lang="fa-IR" sz="2400" dirty="0">
                <a:solidFill>
                  <a:srgbClr val="000000"/>
                </a:solidFill>
                <a:latin typeface="B Nazanin" pitchFamily="2" charset="-78"/>
                <a:ea typeface="Calibri" panose="020F0502020204030204" pitchFamily="34" charset="0"/>
                <a:cs typeface="B Nazanin" pitchFamily="2" charset="-78"/>
              </a:rPr>
              <a:t>، می توان از تزریق </a:t>
            </a:r>
            <a:r>
              <a:rPr lang="fa-IR" sz="2400" dirty="0" err="1">
                <a:solidFill>
                  <a:srgbClr val="000000"/>
                </a:solidFill>
                <a:latin typeface="B Nazanin" pitchFamily="2" charset="-78"/>
                <a:ea typeface="Calibri" panose="020F0502020204030204" pitchFamily="34" charset="0"/>
                <a:cs typeface="B Nazanin" pitchFamily="2" charset="-78"/>
              </a:rPr>
              <a:t>اپی</a:t>
            </a:r>
            <a:r>
              <a:rPr lang="fa-IR" sz="2400" dirty="0">
                <a:solidFill>
                  <a:srgbClr val="000000"/>
                </a:solidFill>
                <a:latin typeface="B Nazanin" pitchFamily="2" charset="-78"/>
                <a:ea typeface="Calibri" panose="020F0502020204030204" pitchFamily="34" charset="0"/>
                <a:cs typeface="B Nazanin" pitchFamily="2" charset="-78"/>
              </a:rPr>
              <a:t> نفرین استفاده کرد.</a:t>
            </a:r>
          </a:p>
          <a:p>
            <a:pPr marL="342900" indent="-342900" algn="r" rtl="1">
              <a:buFont typeface="Courier New" panose="02070309020205020404" pitchFamily="49" charset="0"/>
              <a:buChar char="o"/>
            </a:pPr>
            <a:r>
              <a:rPr lang="fa-IR" sz="2400" dirty="0">
                <a:solidFill>
                  <a:srgbClr val="000000"/>
                </a:solidFill>
                <a:latin typeface="B Nazanin" pitchFamily="2" charset="-78"/>
                <a:ea typeface="Calibri" panose="020F0502020204030204" pitchFamily="34" charset="0"/>
                <a:cs typeface="B Nazanin" pitchFamily="2" charset="-78"/>
              </a:rPr>
              <a:t>برای درمان افت گردش خون، </a:t>
            </a:r>
            <a:r>
              <a:rPr lang="fa-IR" sz="2400" dirty="0" err="1">
                <a:solidFill>
                  <a:srgbClr val="000000"/>
                </a:solidFill>
                <a:latin typeface="B Nazanin" pitchFamily="2" charset="-78"/>
                <a:ea typeface="Calibri" panose="020F0502020204030204" pitchFamily="34" charset="0"/>
                <a:cs typeface="B Nazanin" pitchFamily="2" charset="-78"/>
              </a:rPr>
              <a:t>استریدور</a:t>
            </a:r>
            <a:r>
              <a:rPr lang="fa-IR" sz="2400" dirty="0">
                <a:solidFill>
                  <a:srgbClr val="000000"/>
                </a:solidFill>
                <a:latin typeface="B Nazanin" pitchFamily="2" charset="-78"/>
                <a:ea typeface="Calibri" panose="020F0502020204030204" pitchFamily="34" charset="0"/>
                <a:cs typeface="B Nazanin" pitchFamily="2" charset="-78"/>
              </a:rPr>
              <a:t> و </a:t>
            </a:r>
            <a:r>
              <a:rPr lang="fa-IR" sz="2400" dirty="0" err="1">
                <a:solidFill>
                  <a:srgbClr val="000000"/>
                </a:solidFill>
                <a:latin typeface="B Nazanin" pitchFamily="2" charset="-78"/>
                <a:ea typeface="Calibri" panose="020F0502020204030204" pitchFamily="34" charset="0"/>
                <a:cs typeface="B Nazanin" pitchFamily="2" charset="-78"/>
              </a:rPr>
              <a:t>ویزینگ</a:t>
            </a:r>
            <a:r>
              <a:rPr lang="fa-IR" sz="2400" dirty="0">
                <a:solidFill>
                  <a:srgbClr val="000000"/>
                </a:solidFill>
                <a:latin typeface="B Nazanin" pitchFamily="2" charset="-78"/>
                <a:ea typeface="Calibri" panose="020F0502020204030204" pitchFamily="34" charset="0"/>
                <a:cs typeface="B Nazanin" pitchFamily="2" charset="-78"/>
              </a:rPr>
              <a:t> که به </a:t>
            </a:r>
            <a:r>
              <a:rPr lang="fa-IR" sz="2400" dirty="0" err="1">
                <a:solidFill>
                  <a:srgbClr val="000000"/>
                </a:solidFill>
                <a:latin typeface="B Nazanin" pitchFamily="2" charset="-78"/>
                <a:ea typeface="Calibri" panose="020F0502020204030204" pitchFamily="34" charset="0"/>
                <a:cs typeface="B Nazanin" pitchFamily="2" charset="-78"/>
              </a:rPr>
              <a:t>آگونیست</a:t>
            </a:r>
            <a:r>
              <a:rPr lang="fa-IR" sz="2400" dirty="0">
                <a:solidFill>
                  <a:srgbClr val="000000"/>
                </a:solidFill>
                <a:latin typeface="B Nazanin" pitchFamily="2" charset="-78"/>
                <a:ea typeface="Calibri" panose="020F0502020204030204" pitchFamily="34" charset="0"/>
                <a:cs typeface="B Nazanin" pitchFamily="2" charset="-78"/>
              </a:rPr>
              <a:t> بتا 2 استنشاقی پاسخ نداده است، از </a:t>
            </a:r>
            <a:r>
              <a:rPr lang="fa-IR" sz="2400" dirty="0" err="1">
                <a:solidFill>
                  <a:srgbClr val="000000"/>
                </a:solidFill>
                <a:latin typeface="B Nazanin" pitchFamily="2" charset="-78"/>
                <a:ea typeface="Calibri" panose="020F0502020204030204" pitchFamily="34" charset="0"/>
                <a:cs typeface="B Nazanin" pitchFamily="2" charset="-78"/>
              </a:rPr>
              <a:t>اپی</a:t>
            </a:r>
            <a:r>
              <a:rPr lang="fa-IR" sz="2400" dirty="0">
                <a:solidFill>
                  <a:srgbClr val="000000"/>
                </a:solidFill>
                <a:latin typeface="B Nazanin" pitchFamily="2" charset="-78"/>
                <a:ea typeface="Calibri" panose="020F0502020204030204" pitchFamily="34" charset="0"/>
                <a:cs typeface="B Nazanin" pitchFamily="2" charset="-78"/>
              </a:rPr>
              <a:t> نفرین زیر جلدی یا داخل عضلانی با نسبت 1 به 1000 با دوز </a:t>
            </a:r>
            <a:r>
              <a:rPr lang="en-US" sz="2400" dirty="0">
                <a:solidFill>
                  <a:srgbClr val="000000"/>
                </a:solidFill>
                <a:ea typeface="Calibri" panose="020F0502020204030204" pitchFamily="34" charset="0"/>
                <a:cs typeface="B Nazanin" pitchFamily="2" charset="-78"/>
              </a:rPr>
              <a:t>mg/kg</a:t>
            </a:r>
            <a:r>
              <a:rPr lang="fa-IR" sz="2400" dirty="0">
                <a:solidFill>
                  <a:srgbClr val="000000"/>
                </a:solidFill>
                <a:latin typeface="B Nazanin" pitchFamily="2" charset="-78"/>
                <a:ea typeface="Calibri" panose="020F0502020204030204" pitchFamily="34" charset="0"/>
                <a:cs typeface="B Nazanin" pitchFamily="2" charset="-78"/>
              </a:rPr>
              <a:t> 0.01 بر اساس پروتکل استفاده کنید.</a:t>
            </a:r>
            <a:r>
              <a:rPr lang="en-US" sz="2400" dirty="0">
                <a:latin typeface="B Nazanin" pitchFamily="2" charset="-78"/>
                <a:cs typeface="B Nazanin" pitchFamily="2" charset="-78"/>
              </a:rPr>
              <a:t> </a:t>
            </a:r>
          </a:p>
        </p:txBody>
      </p:sp>
    </p:spTree>
    <p:extLst>
      <p:ext uri="{BB962C8B-B14F-4D97-AF65-F5344CB8AC3E}">
        <p14:creationId xmlns:p14="http://schemas.microsoft.com/office/powerpoint/2010/main" val="16757553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B1BF844-212B-F54A-AC19-35A17A15279D}"/>
              </a:ext>
            </a:extLst>
          </p:cNvPr>
          <p:cNvSpPr/>
          <p:nvPr/>
        </p:nvSpPr>
        <p:spPr>
          <a:xfrm>
            <a:off x="403761" y="1468881"/>
            <a:ext cx="11001346" cy="4812600"/>
          </a:xfrm>
          <a:prstGeom prst="rect">
            <a:avLst/>
          </a:prstGeom>
        </p:spPr>
        <p:txBody>
          <a:bodyPr wrap="square">
            <a:spAutoFit/>
          </a:bodyPr>
          <a:lstStyle/>
          <a:p>
            <a:pPr marL="285750" indent="-285750" algn="just" rtl="1">
              <a:lnSpc>
                <a:spcPct val="115000"/>
              </a:lnSpc>
              <a:spcAft>
                <a:spcPts val="1000"/>
              </a:spcAft>
              <a:buFont typeface="Wingdings" pitchFamily="2" charset="2"/>
              <a:buChar char="§"/>
            </a:pPr>
            <a:r>
              <a:rPr lang="fa-IR" sz="2400" dirty="0">
                <a:latin typeface="B Nazanin" pitchFamily="2" charset="-78"/>
                <a:cs typeface="B Nazanin" pitchFamily="2" charset="-78"/>
              </a:rPr>
              <a:t>مننژیت به عفونت و التهاب پرده های مغز (مننژ) اطلاق می شود.</a:t>
            </a:r>
          </a:p>
          <a:p>
            <a:pPr marL="285750" indent="-285750" algn="just" rtl="1">
              <a:lnSpc>
                <a:spcPct val="115000"/>
              </a:lnSpc>
              <a:spcAft>
                <a:spcPts val="1000"/>
              </a:spcAft>
              <a:buFont typeface="Wingdings" pitchFamily="2" charset="2"/>
              <a:buChar char="§"/>
            </a:pPr>
            <a:r>
              <a:rPr lang="fa-IR" sz="2400" dirty="0">
                <a:latin typeface="B Nazanin" pitchFamily="2" charset="-78"/>
                <a:cs typeface="B Nazanin" pitchFamily="2" charset="-78"/>
              </a:rPr>
              <a:t> عامل بیماری ممکن است ویروس یا باکتریال باشد.</a:t>
            </a:r>
          </a:p>
          <a:p>
            <a:pPr marL="285750" indent="-285750" algn="just" rtl="1">
              <a:lnSpc>
                <a:spcPct val="115000"/>
              </a:lnSpc>
              <a:spcAft>
                <a:spcPts val="1000"/>
              </a:spcAft>
              <a:buFont typeface="Wingdings" pitchFamily="2" charset="2"/>
              <a:buChar char="§"/>
            </a:pPr>
            <a:r>
              <a:rPr lang="fa-IR" sz="2400" dirty="0">
                <a:latin typeface="B Nazanin" pitchFamily="2" charset="-78"/>
                <a:cs typeface="B Nazanin" pitchFamily="2" charset="-78"/>
              </a:rPr>
              <a:t> مننژیت ویروسی شدت کمتری دارد اما مننژیت باکتریایی می تواند مرگبار باشد .</a:t>
            </a:r>
          </a:p>
          <a:p>
            <a:pPr marL="285750" indent="-285750" algn="just" rtl="1">
              <a:lnSpc>
                <a:spcPct val="115000"/>
              </a:lnSpc>
              <a:spcAft>
                <a:spcPts val="1000"/>
              </a:spcAft>
              <a:buFont typeface="Wingdings" pitchFamily="2" charset="2"/>
              <a:buChar char="§"/>
            </a:pPr>
            <a:r>
              <a:rPr lang="fa-IR" sz="2400" dirty="0">
                <a:latin typeface="B Nazanin" pitchFamily="2" charset="-78"/>
                <a:cs typeface="B Nazanin" pitchFamily="2" charset="-78"/>
              </a:rPr>
              <a:t>باکتری مننگوکوک از غالبا در مسیرهای بینی زندگی می کند، اما به ندرت بیماری ایجاد میکند</a:t>
            </a:r>
          </a:p>
          <a:p>
            <a:pPr marL="285750" indent="-285750" algn="just" rtl="1">
              <a:lnSpc>
                <a:spcPct val="115000"/>
              </a:lnSpc>
              <a:spcAft>
                <a:spcPts val="1000"/>
              </a:spcAft>
              <a:buFont typeface="Wingdings" pitchFamily="2" charset="2"/>
              <a:buChar char="§"/>
            </a:pPr>
            <a:r>
              <a:rPr lang="fa-IR" sz="2400" dirty="0">
                <a:latin typeface="B Nazanin" pitchFamily="2" charset="-78"/>
                <a:cs typeface="B Nazanin" pitchFamily="2" charset="-78"/>
              </a:rPr>
              <a:t> در بعضی شرایط، به ویژه در فصل زمستان، این باکتری به مایع مغزی-نخاعی (</a:t>
            </a:r>
            <a:r>
              <a:rPr lang="en-US" sz="2400" dirty="0">
                <a:latin typeface="Calibri" panose="020F0502020204030204" pitchFamily="34" charset="0"/>
                <a:cs typeface="B Nazanin" pitchFamily="2" charset="-78"/>
              </a:rPr>
              <a:t>CSF</a:t>
            </a:r>
            <a:r>
              <a:rPr lang="fa-IR" sz="2400" dirty="0">
                <a:latin typeface="B Nazanin" pitchFamily="2" charset="-78"/>
                <a:cs typeface="B Nazanin" pitchFamily="2" charset="-78"/>
              </a:rPr>
              <a:t>) رسیده و باعث ایجاد مننژیت می شود. </a:t>
            </a:r>
          </a:p>
          <a:p>
            <a:pPr marL="285750" indent="-285750" algn="just" rtl="1">
              <a:lnSpc>
                <a:spcPct val="115000"/>
              </a:lnSpc>
              <a:spcAft>
                <a:spcPts val="1000"/>
              </a:spcAft>
              <a:buFont typeface="Wingdings" pitchFamily="2" charset="2"/>
              <a:buChar char="§"/>
            </a:pPr>
            <a:r>
              <a:rPr lang="fa-IR" sz="2400" dirty="0">
                <a:latin typeface="B Nazanin" pitchFamily="2" charset="-78"/>
                <a:cs typeface="B Nazanin" pitchFamily="2" charset="-78"/>
              </a:rPr>
              <a:t>مننژیت ویروسی بیشتر در فصل تابستان و پاییز دیده می شود.</a:t>
            </a:r>
          </a:p>
          <a:p>
            <a:pPr marL="285750" indent="-285750" algn="just" rtl="1">
              <a:lnSpc>
                <a:spcPct val="115000"/>
              </a:lnSpc>
              <a:spcAft>
                <a:spcPts val="1000"/>
              </a:spcAft>
              <a:buFont typeface="Wingdings" pitchFamily="2" charset="2"/>
              <a:buChar char="§"/>
            </a:pPr>
            <a:r>
              <a:rPr lang="fa-IR" sz="2400" dirty="0">
                <a:latin typeface="B Nazanin" pitchFamily="2" charset="-78"/>
                <a:cs typeface="B Nazanin" pitchFamily="2" charset="-78"/>
              </a:rPr>
              <a:t> علائم اولیه مننژیت ویروسی و باکتریایی مشابه است </a:t>
            </a:r>
          </a:p>
          <a:p>
            <a:pPr marL="285750" indent="-285750" algn="just" rtl="1">
              <a:lnSpc>
                <a:spcPct val="115000"/>
              </a:lnSpc>
              <a:spcAft>
                <a:spcPts val="1000"/>
              </a:spcAft>
              <a:buFont typeface="Wingdings" pitchFamily="2" charset="2"/>
              <a:buChar char="§"/>
            </a:pPr>
            <a:r>
              <a:rPr lang="fa-IR" sz="2400" dirty="0">
                <a:latin typeface="B Nazanin" pitchFamily="2" charset="-78"/>
                <a:cs typeface="B Nazanin" pitchFamily="2" charset="-78"/>
              </a:rPr>
              <a:t>مننژیت باکتریایی با شروع تدریجی یا تظاهر برق </a:t>
            </a:r>
            <a:r>
              <a:rPr lang="fa-IR" sz="2400" dirty="0" err="1">
                <a:latin typeface="B Nazanin" pitchFamily="2" charset="-78"/>
                <a:cs typeface="B Nazanin" pitchFamily="2" charset="-78"/>
              </a:rPr>
              <a:t>آسا</a:t>
            </a:r>
            <a:r>
              <a:rPr lang="fa-IR" sz="2400" dirty="0">
                <a:latin typeface="B Nazanin" pitchFamily="2" charset="-78"/>
                <a:cs typeface="B Nazanin" pitchFamily="2" charset="-78"/>
              </a:rPr>
              <a:t> (ناگهانی، شدید، تهاجمی) دیده می شود. </a:t>
            </a:r>
            <a:endParaRPr lang="en-US" sz="2400" dirty="0">
              <a:latin typeface="B Nazanin" pitchFamily="2" charset="-78"/>
              <a:ea typeface="Calibri" panose="020F0502020204030204" pitchFamily="34" charset="0"/>
              <a:cs typeface="B Nazanin" pitchFamily="2" charset="-78"/>
            </a:endParaRPr>
          </a:p>
        </p:txBody>
      </p:sp>
      <p:sp>
        <p:nvSpPr>
          <p:cNvPr id="5" name="Rectangle 4">
            <a:extLst>
              <a:ext uri="{FF2B5EF4-FFF2-40B4-BE49-F238E27FC236}">
                <a16:creationId xmlns:a16="http://schemas.microsoft.com/office/drawing/2014/main" xmlns="" id="{02C32A03-8B6B-234F-8997-C04F17853CE8}"/>
              </a:ext>
            </a:extLst>
          </p:cNvPr>
          <p:cNvSpPr/>
          <p:nvPr/>
        </p:nvSpPr>
        <p:spPr>
          <a:xfrm>
            <a:off x="5157680" y="144425"/>
            <a:ext cx="1414170" cy="658642"/>
          </a:xfrm>
          <a:prstGeom prst="rect">
            <a:avLst/>
          </a:prstGeom>
        </p:spPr>
        <p:txBody>
          <a:bodyPr wrap="none">
            <a:spAutoFit/>
          </a:bodyPr>
          <a:lstStyle/>
          <a:p>
            <a:pPr algn="just" rtl="1">
              <a:lnSpc>
                <a:spcPct val="115000"/>
              </a:lnSpc>
              <a:spcAft>
                <a:spcPts val="1000"/>
              </a:spcAft>
            </a:pPr>
            <a:r>
              <a:rPr lang="fa-IR" sz="3200" b="1" dirty="0">
                <a:solidFill>
                  <a:schemeClr val="accent1">
                    <a:lumMod val="50000"/>
                  </a:schemeClr>
                </a:solidFill>
                <a:latin typeface="B Nazanin" pitchFamily="2" charset="-78"/>
                <a:ea typeface="Calibri" panose="020F0502020204030204" pitchFamily="34" charset="0"/>
                <a:cs typeface="B Titr" panose="00000700000000000000" pitchFamily="2" charset="-78"/>
              </a:rPr>
              <a:t>مننژیت :</a:t>
            </a:r>
          </a:p>
        </p:txBody>
      </p:sp>
    </p:spTree>
    <p:extLst>
      <p:ext uri="{BB962C8B-B14F-4D97-AF65-F5344CB8AC3E}">
        <p14:creationId xmlns:p14="http://schemas.microsoft.com/office/powerpoint/2010/main" val="38885228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54DCD-9BB0-E44F-9086-64C05E4040D9}"/>
              </a:ext>
            </a:extLst>
          </p:cNvPr>
          <p:cNvSpPr>
            <a:spLocks noGrp="1"/>
          </p:cNvSpPr>
          <p:nvPr>
            <p:ph type="title"/>
          </p:nvPr>
        </p:nvSpPr>
        <p:spPr>
          <a:xfrm>
            <a:off x="1574149" y="192567"/>
            <a:ext cx="8596668" cy="1320800"/>
          </a:xfrm>
        </p:spPr>
        <p:txBody>
          <a:bodyPr/>
          <a:lstStyle/>
          <a:p>
            <a:pPr algn="ctr" rtl="1"/>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t>علائم و نشانه ای مننژیت</a:t>
            </a:r>
            <a:r>
              <a:rPr lang="en-US" b="1" dirty="0">
                <a:solidFill>
                  <a:schemeClr val="accent1">
                    <a:lumMod val="50000"/>
                  </a:schemeClr>
                </a:solidFill>
                <a:latin typeface="B Nazanin" pitchFamily="2" charset="-78"/>
                <a:ea typeface="Calibri" panose="020F0502020204030204" pitchFamily="34" charset="0"/>
                <a:cs typeface="B Titr" panose="00000700000000000000" pitchFamily="2" charset="-78"/>
              </a:rPr>
              <a:t>:</a:t>
            </a:r>
            <a: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t/>
            </a:r>
            <a:br>
              <a:rPr lang="fa-IR" b="1" dirty="0">
                <a:solidFill>
                  <a:schemeClr val="accent1">
                    <a:lumMod val="50000"/>
                  </a:schemeClr>
                </a:solidFill>
                <a:latin typeface="B Nazanin" pitchFamily="2" charset="-78"/>
                <a:ea typeface="Calibri" panose="020F0502020204030204" pitchFamily="34" charset="0"/>
                <a:cs typeface="B Titr" panose="00000700000000000000" pitchFamily="2" charset="-78"/>
              </a:rPr>
            </a:br>
            <a:endParaRPr lang="en-US" b="1" dirty="0">
              <a:solidFill>
                <a:schemeClr val="accent1">
                  <a:lumMod val="50000"/>
                </a:schemeClr>
              </a:solidFill>
              <a:latin typeface="B Nazanin" pitchFamily="2" charset="-78"/>
              <a:cs typeface="B Titr" panose="00000700000000000000" pitchFamily="2" charset="-78"/>
            </a:endParaRPr>
          </a:p>
        </p:txBody>
      </p:sp>
      <p:sp>
        <p:nvSpPr>
          <p:cNvPr id="3" name="Rectangle 2">
            <a:extLst>
              <a:ext uri="{FF2B5EF4-FFF2-40B4-BE49-F238E27FC236}">
                <a16:creationId xmlns:a16="http://schemas.microsoft.com/office/drawing/2014/main" xmlns="" id="{941357EB-8AA0-CB44-A057-B5C0B77C01F1}"/>
              </a:ext>
            </a:extLst>
          </p:cNvPr>
          <p:cNvSpPr/>
          <p:nvPr/>
        </p:nvSpPr>
        <p:spPr>
          <a:xfrm>
            <a:off x="3728852" y="1141513"/>
            <a:ext cx="7575831" cy="2677656"/>
          </a:xfrm>
          <a:prstGeom prst="rect">
            <a:avLst/>
          </a:prstGeom>
        </p:spPr>
        <p:txBody>
          <a:bodyPr wrap="square">
            <a:spAutoFit/>
          </a:bodyPr>
          <a:lstStyle/>
          <a:p>
            <a:pPr algn="r" rtl="1"/>
            <a:r>
              <a:rPr lang="fa-IR" sz="2800" dirty="0" err="1">
                <a:solidFill>
                  <a:srgbClr val="000000"/>
                </a:solidFill>
                <a:latin typeface="Calibri" panose="020F0502020204030204" pitchFamily="34" charset="0"/>
                <a:ea typeface="Calibri" panose="020F0502020204030204" pitchFamily="34" charset="0"/>
                <a:cs typeface="B Nazanin" pitchFamily="2" charset="-78"/>
              </a:rPr>
              <a:t>فتوفوبی</a:t>
            </a:r>
            <a:r>
              <a:rPr lang="fa-IR" sz="2800" dirty="0">
                <a:solidFill>
                  <a:srgbClr val="000000"/>
                </a:solidFill>
                <a:latin typeface="Calibri" panose="020F0502020204030204" pitchFamily="34" charset="0"/>
                <a:ea typeface="Calibri" panose="020F0502020204030204" pitchFamily="34" charset="0"/>
                <a:cs typeface="B Nazanin" pitchFamily="2" charset="-78"/>
              </a:rPr>
              <a:t>(</a:t>
            </a:r>
            <a:r>
              <a:rPr lang="fa-IR" sz="2800" dirty="0" err="1">
                <a:solidFill>
                  <a:srgbClr val="000000"/>
                </a:solidFill>
                <a:latin typeface="Calibri" panose="020F0502020204030204" pitchFamily="34" charset="0"/>
                <a:ea typeface="Calibri" panose="020F0502020204030204" pitchFamily="34" charset="0"/>
                <a:cs typeface="B Nazanin" pitchFamily="2" charset="-78"/>
              </a:rPr>
              <a:t>نورهراسی</a:t>
            </a:r>
            <a:r>
              <a:rPr lang="fa-IR" sz="2800" dirty="0">
                <a:solidFill>
                  <a:srgbClr val="000000"/>
                </a:solidFill>
                <a:latin typeface="Calibri" panose="020F0502020204030204" pitchFamily="34" charset="0"/>
                <a:ea typeface="Calibri" panose="020F0502020204030204" pitchFamily="34" charset="0"/>
                <a:cs typeface="B Nazanin" pitchFamily="2" charset="-78"/>
              </a:rPr>
              <a:t>)</a:t>
            </a:r>
          </a:p>
          <a:p>
            <a:pPr marL="285750" indent="-285750" algn="r" rtl="1">
              <a:buFont typeface="Arial" panose="020B0604020202020204" pitchFamily="34" charset="0"/>
              <a:buChar char="•"/>
            </a:pPr>
            <a:r>
              <a:rPr lang="fa-IR" sz="2800" dirty="0">
                <a:solidFill>
                  <a:srgbClr val="000000"/>
                </a:solidFill>
                <a:latin typeface="Calibri" panose="020F0502020204030204" pitchFamily="34" charset="0"/>
                <a:ea typeface="Calibri" panose="020F0502020204030204" pitchFamily="34" charset="0"/>
                <a:cs typeface="B Nazanin" pitchFamily="2" charset="-78"/>
              </a:rPr>
              <a:t>سفتی گردن</a:t>
            </a:r>
          </a:p>
          <a:p>
            <a:pPr marL="285750" indent="-285750" algn="r" rtl="1">
              <a:buFont typeface="Arial" panose="020B0604020202020204" pitchFamily="34" charset="0"/>
              <a:buChar char="•"/>
            </a:pPr>
            <a:r>
              <a:rPr lang="fa-IR" sz="2800" dirty="0">
                <a:solidFill>
                  <a:srgbClr val="000000"/>
                </a:solidFill>
                <a:latin typeface="Calibri" panose="020F0502020204030204" pitchFamily="34" charset="0"/>
                <a:ea typeface="Calibri" panose="020F0502020204030204" pitchFamily="34" charset="0"/>
                <a:cs typeface="B Nazanin" pitchFamily="2" charset="-78"/>
              </a:rPr>
              <a:t>سردرد</a:t>
            </a:r>
          </a:p>
          <a:p>
            <a:pPr marL="285750" indent="-285750" algn="r" rtl="1">
              <a:buFont typeface="Arial" panose="020B0604020202020204" pitchFamily="34" charset="0"/>
              <a:buChar char="•"/>
            </a:pPr>
            <a:r>
              <a:rPr lang="fa-IR" sz="2800" dirty="0">
                <a:solidFill>
                  <a:srgbClr val="000000"/>
                </a:solidFill>
                <a:latin typeface="Calibri" panose="020F0502020204030204" pitchFamily="34" charset="0"/>
                <a:ea typeface="Calibri" panose="020F0502020204030204" pitchFamily="34" charset="0"/>
                <a:cs typeface="B Nazanin" pitchFamily="2" charset="-78"/>
              </a:rPr>
              <a:t>تب </a:t>
            </a:r>
          </a:p>
          <a:p>
            <a:pPr marL="285750" indent="-285750" algn="r" rtl="1">
              <a:buFont typeface="Arial" panose="020B0604020202020204" pitchFamily="34" charset="0"/>
              <a:buChar char="•"/>
            </a:pPr>
            <a:r>
              <a:rPr lang="fa-IR" sz="2800" dirty="0">
                <a:solidFill>
                  <a:srgbClr val="000000"/>
                </a:solidFill>
                <a:latin typeface="Calibri" panose="020F0502020204030204" pitchFamily="34" charset="0"/>
                <a:ea typeface="Calibri" panose="020F0502020204030204" pitchFamily="34" charset="0"/>
                <a:cs typeface="B Nazanin" pitchFamily="2" charset="-78"/>
              </a:rPr>
              <a:t> اختلال وضعیت روانی </a:t>
            </a:r>
          </a:p>
          <a:p>
            <a:pPr marL="285750" indent="-285750" algn="r" rtl="1">
              <a:buFont typeface="Arial" panose="020B0604020202020204" pitchFamily="34" charset="0"/>
              <a:buChar char="•"/>
            </a:pPr>
            <a:r>
              <a:rPr lang="fa-IR" sz="2800" dirty="0">
                <a:solidFill>
                  <a:srgbClr val="000000"/>
                </a:solidFill>
                <a:latin typeface="Calibri" panose="020F0502020204030204" pitchFamily="34" charset="0"/>
                <a:ea typeface="Calibri" panose="020F0502020204030204" pitchFamily="34" charset="0"/>
                <a:cs typeface="B Nazanin" pitchFamily="2" charset="-78"/>
              </a:rPr>
              <a:t>گاه حملات تشنج </a:t>
            </a:r>
          </a:p>
        </p:txBody>
      </p:sp>
      <p:sp>
        <p:nvSpPr>
          <p:cNvPr id="4" name="Rectangle 3">
            <a:extLst>
              <a:ext uri="{FF2B5EF4-FFF2-40B4-BE49-F238E27FC236}">
                <a16:creationId xmlns:a16="http://schemas.microsoft.com/office/drawing/2014/main" xmlns="" id="{2EDEB845-7BE0-6B44-B403-49C8C0FF19EB}"/>
              </a:ext>
            </a:extLst>
          </p:cNvPr>
          <p:cNvSpPr/>
          <p:nvPr/>
        </p:nvSpPr>
        <p:spPr>
          <a:xfrm>
            <a:off x="225631" y="3997299"/>
            <a:ext cx="11506563" cy="2600712"/>
          </a:xfrm>
          <a:prstGeom prst="rect">
            <a:avLst/>
          </a:prstGeom>
        </p:spPr>
        <p:txBody>
          <a:bodyPr wrap="square">
            <a:spAutoFit/>
          </a:bodyPr>
          <a:lstStyle/>
          <a:p>
            <a:pPr marL="285750" indent="-285750" algn="just" rtl="1">
              <a:lnSpc>
                <a:spcPct val="115000"/>
              </a:lnSpc>
              <a:spcAft>
                <a:spcPts val="1000"/>
              </a:spcAft>
              <a:buFont typeface="Wingdings" pitchFamily="2" charset="2"/>
              <a:buChar char="ü"/>
            </a:pPr>
            <a:r>
              <a:rPr lang="fa-IR" sz="2000" dirty="0">
                <a:solidFill>
                  <a:srgbClr val="000000"/>
                </a:solidFill>
                <a:latin typeface="B Nazanin" pitchFamily="2" charset="-78"/>
                <a:ea typeface="Calibri" panose="020F0502020204030204" pitchFamily="34" charset="0"/>
                <a:cs typeface="B Nazanin" pitchFamily="2" charset="-78"/>
              </a:rPr>
              <a:t>مننژیت </a:t>
            </a:r>
            <a:r>
              <a:rPr lang="fa-IR" sz="2000" dirty="0" err="1">
                <a:solidFill>
                  <a:srgbClr val="000000"/>
                </a:solidFill>
                <a:latin typeface="B Nazanin" pitchFamily="2" charset="-78"/>
                <a:ea typeface="Calibri" panose="020F0502020204030204" pitchFamily="34" charset="0"/>
                <a:cs typeface="B Nazanin" pitchFamily="2" charset="-78"/>
              </a:rPr>
              <a:t>مننگوگوکال</a:t>
            </a:r>
            <a:r>
              <a:rPr lang="fa-IR" sz="2000" dirty="0">
                <a:solidFill>
                  <a:srgbClr val="000000"/>
                </a:solidFill>
                <a:latin typeface="B Nazanin" pitchFamily="2" charset="-78"/>
                <a:ea typeface="Calibri" panose="020F0502020204030204" pitchFamily="34" charset="0"/>
                <a:cs typeface="B Nazanin" pitchFamily="2" charset="-78"/>
              </a:rPr>
              <a:t> حاد ممکن است با </a:t>
            </a:r>
            <a:r>
              <a:rPr lang="fa-IR" sz="2000" dirty="0" err="1">
                <a:solidFill>
                  <a:srgbClr val="000000"/>
                </a:solidFill>
                <a:latin typeface="B Nazanin" pitchFamily="2" charset="-78"/>
                <a:ea typeface="Calibri" panose="020F0502020204030204" pitchFamily="34" charset="0"/>
                <a:cs typeface="B Nazanin" pitchFamily="2" charset="-78"/>
              </a:rPr>
              <a:t>بثورات</a:t>
            </a:r>
            <a:r>
              <a:rPr lang="fa-IR" sz="2000" dirty="0">
                <a:solidFill>
                  <a:srgbClr val="000000"/>
                </a:solidFill>
                <a:latin typeface="B Nazanin" pitchFamily="2" charset="-78"/>
                <a:ea typeface="Calibri" panose="020F0502020204030204" pitchFamily="34" charset="0"/>
                <a:cs typeface="B Nazanin" pitchFamily="2" charset="-78"/>
              </a:rPr>
              <a:t> پوستی </a:t>
            </a:r>
            <a:r>
              <a:rPr lang="fa-IR" sz="2000" dirty="0" err="1">
                <a:solidFill>
                  <a:srgbClr val="000000"/>
                </a:solidFill>
                <a:latin typeface="B Nazanin" pitchFamily="2" charset="-78"/>
                <a:ea typeface="Calibri" panose="020F0502020204030204" pitchFamily="34" charset="0"/>
                <a:cs typeface="B Nazanin" pitchFamily="2" charset="-78"/>
              </a:rPr>
              <a:t>هموراِیک</a:t>
            </a:r>
            <a:r>
              <a:rPr lang="fa-IR" sz="2000" dirty="0">
                <a:solidFill>
                  <a:srgbClr val="000000"/>
                </a:solidFill>
                <a:latin typeface="B Nazanin" pitchFamily="2" charset="-78"/>
                <a:ea typeface="Calibri" panose="020F0502020204030204" pitchFamily="34" charset="0"/>
                <a:cs typeface="B Nazanin" pitchFamily="2" charset="-78"/>
              </a:rPr>
              <a:t> (</a:t>
            </a:r>
            <a:r>
              <a:rPr lang="fa-IR" sz="2000" dirty="0" err="1">
                <a:solidFill>
                  <a:srgbClr val="000000"/>
                </a:solidFill>
                <a:latin typeface="B Nazanin" pitchFamily="2" charset="-78"/>
                <a:ea typeface="Calibri" panose="020F0502020204030204" pitchFamily="34" charset="0"/>
                <a:cs typeface="B Nazanin" pitchFamily="2" charset="-78"/>
              </a:rPr>
              <a:t>پورپورا</a:t>
            </a:r>
            <a:r>
              <a:rPr lang="fa-IR" sz="2000" dirty="0">
                <a:solidFill>
                  <a:srgbClr val="000000"/>
                </a:solidFill>
                <a:latin typeface="B Nazanin" pitchFamily="2" charset="-78"/>
                <a:ea typeface="Calibri" panose="020F0502020204030204" pitchFamily="34" charset="0"/>
                <a:cs typeface="B Nazanin" pitchFamily="2" charset="-78"/>
              </a:rPr>
              <a:t>) همراه باشد و بیمار در حالت شوک دیده شود.</a:t>
            </a:r>
          </a:p>
          <a:p>
            <a:pPr marL="285750" indent="-285750" algn="just" rtl="1">
              <a:lnSpc>
                <a:spcPct val="115000"/>
              </a:lnSpc>
              <a:spcAft>
                <a:spcPts val="1000"/>
              </a:spcAft>
              <a:buFont typeface="Wingdings" pitchFamily="2" charset="2"/>
              <a:buChar char="ü"/>
            </a:pPr>
            <a:r>
              <a:rPr lang="fa-IR" sz="2000" dirty="0">
                <a:solidFill>
                  <a:srgbClr val="000000"/>
                </a:solidFill>
                <a:latin typeface="B Nazanin" pitchFamily="2" charset="-78"/>
                <a:ea typeface="Calibri" panose="020F0502020204030204" pitchFamily="34" charset="0"/>
                <a:cs typeface="B Nazanin" pitchFamily="2" charset="-78"/>
              </a:rPr>
              <a:t> یکی از نشانه های کلاسیک مننژیت نشانه </a:t>
            </a:r>
            <a:r>
              <a:rPr lang="fa-IR" sz="2000" dirty="0" err="1">
                <a:solidFill>
                  <a:srgbClr val="000000"/>
                </a:solidFill>
                <a:latin typeface="B Nazanin" pitchFamily="2" charset="-78"/>
                <a:ea typeface="Calibri" panose="020F0502020204030204" pitchFamily="34" charset="0"/>
                <a:cs typeface="B Nazanin" pitchFamily="2" charset="-78"/>
              </a:rPr>
              <a:t>برودزینسکی</a:t>
            </a:r>
            <a:r>
              <a:rPr lang="fa-IR" sz="2000" dirty="0">
                <a:solidFill>
                  <a:srgbClr val="000000"/>
                </a:solidFill>
                <a:latin typeface="B Nazanin" pitchFamily="2" charset="-78"/>
                <a:ea typeface="Calibri" panose="020F0502020204030204" pitchFamily="34" charset="0"/>
                <a:cs typeface="B Nazanin" pitchFamily="2" charset="-78"/>
              </a:rPr>
              <a:t> (</a:t>
            </a:r>
            <a:r>
              <a:rPr lang="en-US" sz="2000" dirty="0" err="1">
                <a:solidFill>
                  <a:srgbClr val="000000"/>
                </a:solidFill>
                <a:latin typeface="Calibri" panose="020F0502020204030204" pitchFamily="34" charset="0"/>
                <a:ea typeface="Calibri" panose="020F0502020204030204" pitchFamily="34" charset="0"/>
                <a:cs typeface="B Nazanin" pitchFamily="2" charset="-78"/>
              </a:rPr>
              <a:t>Brudzinski</a:t>
            </a:r>
            <a:r>
              <a:rPr lang="fa-IR" sz="2000" dirty="0">
                <a:solidFill>
                  <a:srgbClr val="000000"/>
                </a:solidFill>
                <a:latin typeface="B Nazanin" pitchFamily="2" charset="-78"/>
                <a:ea typeface="Calibri" panose="020F0502020204030204" pitchFamily="34" charset="0"/>
                <a:cs typeface="B Nazanin" pitchFamily="2" charset="-78"/>
              </a:rPr>
              <a:t>) است. در این حالت؛ وقتی که گردن بیمار با حرکت چانه به طرف قفسه سینه خم می شود، </a:t>
            </a:r>
            <a:r>
              <a:rPr lang="fa-IR" sz="2000" dirty="0" err="1">
                <a:solidFill>
                  <a:srgbClr val="000000"/>
                </a:solidFill>
                <a:latin typeface="B Nazanin" pitchFamily="2" charset="-78"/>
                <a:ea typeface="Calibri" panose="020F0502020204030204" pitchFamily="34" charset="0"/>
                <a:cs typeface="B Nazanin" pitchFamily="2" charset="-78"/>
              </a:rPr>
              <a:t>زانوها</a:t>
            </a:r>
            <a:r>
              <a:rPr lang="fa-IR" sz="2000" dirty="0">
                <a:solidFill>
                  <a:srgbClr val="000000"/>
                </a:solidFill>
                <a:latin typeface="B Nazanin" pitchFamily="2" charset="-78"/>
                <a:ea typeface="Calibri" panose="020F0502020204030204" pitchFamily="34" charset="0"/>
                <a:cs typeface="B Nazanin" pitchFamily="2" charset="-78"/>
              </a:rPr>
              <a:t> در پاسخ خم می شوند. </a:t>
            </a:r>
          </a:p>
          <a:p>
            <a:pPr marL="285750" indent="-285750" algn="just" rtl="1">
              <a:lnSpc>
                <a:spcPct val="115000"/>
              </a:lnSpc>
              <a:spcAft>
                <a:spcPts val="1000"/>
              </a:spcAft>
              <a:buFont typeface="Wingdings" pitchFamily="2" charset="2"/>
              <a:buChar char="ü"/>
            </a:pPr>
            <a:r>
              <a:rPr lang="fa-IR" sz="2000" dirty="0">
                <a:latin typeface="B Nazanin" pitchFamily="2" charset="-78"/>
                <a:cs typeface="B Nazanin" pitchFamily="2" charset="-78"/>
              </a:rPr>
              <a:t>باکتری مننگوکوک می تواند وارد خون شود و ایجاد </a:t>
            </a:r>
            <a:r>
              <a:rPr lang="fa-IR" sz="2000" dirty="0" err="1">
                <a:latin typeface="B Nazanin" pitchFamily="2" charset="-78"/>
                <a:cs typeface="B Nazanin" pitchFamily="2" charset="-78"/>
              </a:rPr>
              <a:t>مننگوکوکسمی</a:t>
            </a:r>
            <a:r>
              <a:rPr lang="fa-IR" sz="2000" dirty="0">
                <a:latin typeface="B Nazanin" pitchFamily="2" charset="-78"/>
                <a:cs typeface="B Nazanin" pitchFamily="2" charset="-78"/>
              </a:rPr>
              <a:t> کند.  همچنین می تواند به عروق خونی آسیب وارد کرده و در ارگان ها و پوست، خونریزی ایجاد کند (</a:t>
            </a:r>
            <a:r>
              <a:rPr lang="fa-IR" sz="2000" dirty="0" err="1">
                <a:latin typeface="B Nazanin" pitchFamily="2" charset="-78"/>
                <a:cs typeface="B Nazanin" pitchFamily="2" charset="-78"/>
              </a:rPr>
              <a:t>پورپورا</a:t>
            </a:r>
            <a:r>
              <a:rPr lang="fa-IR" sz="2000" dirty="0">
                <a:latin typeface="B Nazanin" pitchFamily="2" charset="-78"/>
                <a:cs typeface="B Nazanin" pitchFamily="2" charset="-78"/>
              </a:rPr>
              <a:t>). </a:t>
            </a:r>
            <a:endParaRPr lang="en-US" sz="2000" dirty="0">
              <a:latin typeface="B Nazanin" pitchFamily="2" charset="-78"/>
              <a:cs typeface="B Nazanin" pitchFamily="2" charset="-78"/>
            </a:endParaRPr>
          </a:p>
          <a:p>
            <a:pPr marL="285750" indent="-285750" algn="just" rtl="1">
              <a:lnSpc>
                <a:spcPct val="115000"/>
              </a:lnSpc>
              <a:spcAft>
                <a:spcPts val="1000"/>
              </a:spcAft>
              <a:buFont typeface="Wingdings" pitchFamily="2" charset="2"/>
              <a:buChar char="ü"/>
            </a:pPr>
            <a:endParaRPr lang="en-US" sz="2000" dirty="0">
              <a:latin typeface="B Nazanin" pitchFamily="2" charset="-78"/>
              <a:ea typeface="Calibri" panose="020F0502020204030204" pitchFamily="34" charset="0"/>
              <a:cs typeface="B Nazanin" pitchFamily="2" charset="-78"/>
            </a:endParaRPr>
          </a:p>
        </p:txBody>
      </p:sp>
    </p:spTree>
    <p:extLst>
      <p:ext uri="{BB962C8B-B14F-4D97-AF65-F5344CB8AC3E}">
        <p14:creationId xmlns:p14="http://schemas.microsoft.com/office/powerpoint/2010/main" val="220029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ctr" rtl="0">
              <a:spcBef>
                <a:spcPts val="0"/>
              </a:spcBef>
            </a:pPr>
            <a:r>
              <a:rPr lang="fa-IR" sz="29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روند رشد و تکامل اطفال </a:t>
            </a:r>
            <a:r>
              <a:rPr lang="en-US" sz="29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900" b="1" kern="0" dirty="0">
                <a:solidFill>
                  <a:srgbClr val="5FCBEF">
                    <a:lumMod val="50000"/>
                  </a:srgb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r>
              <a:rPr lang="en-US" sz="2900" b="1" kern="0" dirty="0">
                <a:solidFill>
                  <a:srgbClr val="5FCBEF">
                    <a:lumMod val="50000"/>
                  </a:srgbClr>
                </a:solidFill>
                <a:effectLst>
                  <a:outerShdw blurRad="38100" dist="38100" dir="2700000" algn="tl">
                    <a:srgbClr val="000000">
                      <a:alpha val="43137"/>
                    </a:srgbClr>
                  </a:outerShdw>
                </a:effectLst>
                <a:ea typeface="+mn-ea"/>
                <a:cs typeface="B Titr" panose="00000700000000000000" pitchFamily="2" charset="-78"/>
              </a:rPr>
              <a:t/>
            </a:r>
            <a:br>
              <a:rPr lang="en-US" sz="2900" b="1" kern="0" dirty="0">
                <a:solidFill>
                  <a:srgbClr val="5FCBEF">
                    <a:lumMod val="50000"/>
                  </a:srgbClr>
                </a:solidFill>
                <a:effectLst>
                  <a:outerShdw blurRad="38100" dist="38100" dir="2700000" algn="tl">
                    <a:srgbClr val="000000">
                      <a:alpha val="43137"/>
                    </a:srgbClr>
                  </a:outerShdw>
                </a:effectLst>
                <a:ea typeface="+mn-ea"/>
                <a:cs typeface="B Titr" panose="00000700000000000000" pitchFamily="2" charset="-78"/>
              </a:rPr>
            </a:br>
            <a:r>
              <a:rPr lang="en-US" sz="1800" dirty="0">
                <a:solidFill>
                  <a:prstClr val="black"/>
                </a:solidFill>
                <a:ea typeface="+mn-ea"/>
                <a:cs typeface="+mn-cs"/>
              </a:rPr>
              <a:t/>
            </a:r>
            <a:br>
              <a:rPr lang="en-US" sz="1800" dirty="0">
                <a:solidFill>
                  <a:prstClr val="black"/>
                </a:solidFill>
                <a:ea typeface="+mn-ea"/>
                <a:cs typeface="+mn-cs"/>
              </a:rPr>
            </a:br>
            <a:endParaRPr lang="en-US" dirty="0"/>
          </a:p>
        </p:txBody>
      </p:sp>
      <p:sp>
        <p:nvSpPr>
          <p:cNvPr id="3" name="Rectangle 2"/>
          <p:cNvSpPr/>
          <p:nvPr/>
        </p:nvSpPr>
        <p:spPr>
          <a:xfrm>
            <a:off x="961902" y="1514764"/>
            <a:ext cx="10735200" cy="3706656"/>
          </a:xfrm>
          <a:prstGeom prst="rect">
            <a:avLst/>
          </a:prstGeom>
        </p:spPr>
        <p:txBody>
          <a:bodyPr wrap="square">
            <a:spAutoFit/>
          </a:bodyPr>
          <a:lstStyle/>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نمونه ای از بیماریها و آسیب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هایی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که به علت تفاوت های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آناتومیکی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فیزیولوژیکی در شیرخواران شایع است شامل موارد زیر است :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خطر انسداد راه هوایی به دلیل بزرگتر بودن زبان و همچنین باریک بودن مجرای راه هوایی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نارسایی تنفسی و ایست تنفسی سریع  به دنبال یک اختلال تنفسی به علت تعداد کم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آلوئل</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های ریه و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نابالغ</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بودن ماهیچه های تنفسی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دهیدراتاسیون و شوک به دلیل حجم خون کم و به دنبال از دست  دادن تنها چند میلی لیتر مایع ناشی از اسهال ، استفراغ و تب.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خطر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هایپوترمی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به دلیل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نابالغ</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بودن سیستم تنظیم کننده گرمای بدن و همچنین نسبت بیشتر سطح به اندازه بدن</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marR="0" lvl="0" indent="-342900" algn="just" rtl="1">
              <a:lnSpc>
                <a:spcPct val="115000"/>
              </a:lnSpc>
              <a:spcBef>
                <a:spcPts val="0"/>
              </a:spcBef>
              <a:spcAft>
                <a:spcPts val="1000"/>
              </a:spcAft>
              <a:buFont typeface="Symbol" panose="05050102010706020507" pitchFamily="18" charset="2"/>
              <a:buChar char=""/>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عفونت های مختلف به دلیل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نابالغ</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بودن سیستم ایمنی بدن شیرخوار،</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121335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E8C5B3-63FA-224F-A17D-048239940FCD}"/>
              </a:ext>
            </a:extLst>
          </p:cNvPr>
          <p:cNvSpPr>
            <a:spLocks noGrp="1"/>
          </p:cNvSpPr>
          <p:nvPr>
            <p:ph type="title"/>
          </p:nvPr>
        </p:nvSpPr>
        <p:spPr/>
        <p:txBody>
          <a:bodyPr/>
          <a:lstStyle/>
          <a:p>
            <a:pPr algn="ctr" rtl="1"/>
            <a:r>
              <a:rPr lang="fa-IR" b="1" dirty="0">
                <a:solidFill>
                  <a:srgbClr val="5FCBEF">
                    <a:lumMod val="50000"/>
                  </a:srgbClr>
                </a:solidFill>
                <a:latin typeface="B Nazanin" pitchFamily="2" charset="-78"/>
                <a:ea typeface="Calibri" panose="020F0502020204030204" pitchFamily="34" charset="0"/>
                <a:cs typeface="B Titr" panose="00000700000000000000" pitchFamily="2" charset="-78"/>
              </a:rPr>
              <a:t>مننژیت</a:t>
            </a:r>
            <a:r>
              <a:rPr lang="en-US" b="1" dirty="0">
                <a:solidFill>
                  <a:srgbClr val="5FCBEF">
                    <a:lumMod val="50000"/>
                  </a:srgbClr>
                </a:solidFill>
                <a:latin typeface="B Nazanin" pitchFamily="2" charset="-78"/>
                <a:ea typeface="Calibri" panose="020F0502020204030204" pitchFamily="34" charset="0"/>
                <a:cs typeface="B Titr" panose="00000700000000000000" pitchFamily="2" charset="-78"/>
              </a:rPr>
              <a:t> :</a:t>
            </a:r>
            <a:endParaRPr lang="en-US" dirty="0">
              <a:latin typeface="B Nazanin" pitchFamily="2" charset="-78"/>
              <a:cs typeface="B Nazanin" pitchFamily="2" charset="-78"/>
            </a:endParaRPr>
          </a:p>
        </p:txBody>
      </p:sp>
      <p:sp>
        <p:nvSpPr>
          <p:cNvPr id="3" name="Rectangle 2">
            <a:extLst>
              <a:ext uri="{FF2B5EF4-FFF2-40B4-BE49-F238E27FC236}">
                <a16:creationId xmlns:a16="http://schemas.microsoft.com/office/drawing/2014/main" xmlns="" id="{93801F0A-B68F-7A42-86DE-A1BF675ACCCB}"/>
              </a:ext>
            </a:extLst>
          </p:cNvPr>
          <p:cNvSpPr/>
          <p:nvPr/>
        </p:nvSpPr>
        <p:spPr>
          <a:xfrm>
            <a:off x="641269" y="2179781"/>
            <a:ext cx="10712532" cy="1578894"/>
          </a:xfrm>
          <a:prstGeom prst="rect">
            <a:avLst/>
          </a:prstGeom>
        </p:spPr>
        <p:txBody>
          <a:bodyPr wrap="square">
            <a:spAutoFit/>
          </a:bodyPr>
          <a:lstStyle/>
          <a:p>
            <a:pPr marL="342900" indent="-342900" algn="just" rtl="1">
              <a:lnSpc>
                <a:spcPct val="115000"/>
              </a:lnSpc>
              <a:spcAft>
                <a:spcPts val="1000"/>
              </a:spcAft>
              <a:buFont typeface="Wingdings" pitchFamily="2" charset="2"/>
              <a:buChar char="v"/>
            </a:pPr>
            <a:r>
              <a:rPr lang="fa-IR" sz="2800" dirty="0">
                <a:solidFill>
                  <a:srgbClr val="000000"/>
                </a:solidFill>
                <a:latin typeface="Calibri" panose="020F0502020204030204" pitchFamily="34" charset="0"/>
                <a:ea typeface="Calibri" panose="020F0502020204030204" pitchFamily="34" charset="0"/>
                <a:cs typeface="B Nazanin" pitchFamily="2" charset="-78"/>
              </a:rPr>
              <a:t>توجه داشته باشید که مننژیت باکتریایی ممکن است از طریق تراوش های بینی انتشار یابد، پس در برخورد با بیمار مشکوک به مننژیت، باید علاوه بر وسایل دیگر مشخص شده در احتیاطات استاندارد، ماسک صورت هم بپوشید.</a:t>
            </a:r>
            <a:r>
              <a:rPr lang="fa-IR" sz="2800" b="1" dirty="0">
                <a:solidFill>
                  <a:srgbClr val="000000"/>
                </a:solidFill>
                <a:latin typeface="Calibri" panose="020F0502020204030204" pitchFamily="34" charset="0"/>
                <a:ea typeface="Calibri" panose="020F0502020204030204" pitchFamily="34" charset="0"/>
                <a:cs typeface="B Nazanin" pitchFamily="2" charset="-78"/>
              </a:rPr>
              <a:t>   </a:t>
            </a:r>
            <a:endParaRPr lang="en-US" sz="28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3362538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lnSpc>
                <a:spcPct val="115000"/>
              </a:lnSpc>
              <a:spcBef>
                <a:spcPts val="0"/>
              </a:spcBef>
              <a:spcAft>
                <a:spcPts val="1000"/>
              </a:spcAft>
            </a:pPr>
            <a:r>
              <a:rPr lang="en-US" dirty="0">
                <a:solidFill>
                  <a:schemeClr val="accent1">
                    <a:lumMod val="50000"/>
                  </a:schemeClr>
                </a:solidFill>
                <a:latin typeface="B Nazanin" panose="00000400000000000000" pitchFamily="2" charset="-78"/>
                <a:ea typeface="Calibri" panose="020F0502020204030204" pitchFamily="34" charset="0"/>
                <a:cs typeface="B Titr" panose="00000700000000000000" pitchFamily="2" charset="-78"/>
              </a:rPr>
              <a:t> </a:t>
            </a:r>
            <a:r>
              <a:rPr lang="fa-IR" b="1" dirty="0">
                <a:solidFill>
                  <a:schemeClr val="accent1">
                    <a:lumMod val="50000"/>
                  </a:schemeClr>
                </a:solidFill>
                <a:latin typeface="B Nazanin" panose="00000400000000000000" pitchFamily="2" charset="-78"/>
                <a:ea typeface="Calibri" panose="020F0502020204030204" pitchFamily="34" charset="0"/>
                <a:cs typeface="B Titr" panose="00000700000000000000" pitchFamily="2" charset="-78"/>
              </a:rPr>
              <a:t>اختلالات قلبی-عروقی در اطفال</a:t>
            </a:r>
            <a:r>
              <a:rPr lang="en-US"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
            </a:r>
            <a:br>
              <a:rPr lang="en-US"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br>
            <a:endParaRPr lang="en-US" dirty="0">
              <a:solidFill>
                <a:schemeClr val="accent1">
                  <a:lumMod val="50000"/>
                </a:schemeClr>
              </a:solidFill>
              <a:cs typeface="B Titr" panose="00000700000000000000" pitchFamily="2" charset="-78"/>
            </a:endParaRPr>
          </a:p>
        </p:txBody>
      </p:sp>
      <p:sp>
        <p:nvSpPr>
          <p:cNvPr id="3" name="Rectangle 2"/>
          <p:cNvSpPr/>
          <p:nvPr/>
        </p:nvSpPr>
        <p:spPr>
          <a:xfrm>
            <a:off x="1080656" y="1478140"/>
            <a:ext cx="10368036" cy="3821559"/>
          </a:xfrm>
          <a:prstGeom prst="rect">
            <a:avLst/>
          </a:prstGeom>
        </p:spPr>
        <p:txBody>
          <a:bodyPr wrap="square">
            <a:spAutoFit/>
          </a:bodyPr>
          <a:lstStyle/>
          <a:p>
            <a:pPr algn="just" rtl="1">
              <a:lnSpc>
                <a:spcPct val="115000"/>
              </a:lnSpc>
              <a:spcAft>
                <a:spcPts val="1000"/>
              </a:spcAft>
            </a:pP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تترالوژی</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فالوت</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TOF</a:t>
            </a: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marL="342900" indent="-342900" algn="just" rtl="1">
              <a:lnSpc>
                <a:spcPct val="115000"/>
              </a:lnSpc>
              <a:spcAft>
                <a:spcPts val="1000"/>
              </a:spcAft>
              <a:buFont typeface="Wingdings" panose="05000000000000000000" pitchFamily="2" charset="2"/>
              <a:buChar char="q"/>
            </a:pPr>
            <a:r>
              <a:rPr lang="fa-IR" sz="20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این بیماری شایعترین بیماری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سیانوتیک</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مادرزادی قلب است که بعد از دوره شیرخواری تظاهر می کند. </a:t>
            </a:r>
          </a:p>
          <a:p>
            <a:pPr marL="342900" indent="-342900" algn="just" rtl="1">
              <a:lnSpc>
                <a:spcPct val="115000"/>
              </a:lnSpc>
              <a:spcAft>
                <a:spcPts val="1000"/>
              </a:spcAft>
              <a:buFont typeface="Wingdings" panose="05000000000000000000" pitchFamily="2" charset="2"/>
              <a:buChar char="q"/>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چهار جز عمده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تترالوژی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فالوت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1-  یک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VSD</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بزرگ</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2-  انسداد خروجی بطن راست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استنوز</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دریچه ای و فوق دریچه ای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پولمونر</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3-  برجسته شدن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آئورت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Overriding aorta</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4-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هایپرتورفی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بطن راست.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419873278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 </a:t>
            </a:r>
            <a:r>
              <a:rPr lang="fa-IR" b="1"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اختلالات قلبی-عروقی در اطفال</a:t>
            </a:r>
            <a:r>
              <a:rPr lang="en-US" dirty="0">
                <a:solidFill>
                  <a:srgbClr val="5FCBEF">
                    <a:lumMod val="50000"/>
                  </a:srgbClr>
                </a:solidFill>
                <a:latin typeface="Calibri" panose="020F0502020204030204" pitchFamily="34" charset="0"/>
                <a:ea typeface="Calibri" panose="020F0502020204030204" pitchFamily="34" charset="0"/>
                <a:cs typeface="B Titr" panose="00000700000000000000" pitchFamily="2" charset="-78"/>
              </a:rPr>
              <a:t/>
            </a:r>
            <a:br>
              <a:rPr lang="en-US" dirty="0">
                <a:solidFill>
                  <a:srgbClr val="5FCBEF">
                    <a:lumMod val="50000"/>
                  </a:srgbClr>
                </a:solidFill>
                <a:latin typeface="Calibri" panose="020F0502020204030204" pitchFamily="34" charset="0"/>
                <a:ea typeface="Calibri" panose="020F0502020204030204" pitchFamily="34" charset="0"/>
                <a:cs typeface="B Titr" panose="00000700000000000000" pitchFamily="2" charset="-78"/>
              </a:rPr>
            </a:br>
            <a:endParaRPr lang="en-US" dirty="0"/>
          </a:p>
        </p:txBody>
      </p:sp>
      <p:sp>
        <p:nvSpPr>
          <p:cNvPr id="3" name="Rectangle 2"/>
          <p:cNvSpPr/>
          <p:nvPr/>
        </p:nvSpPr>
        <p:spPr>
          <a:xfrm>
            <a:off x="2757132" y="1835791"/>
            <a:ext cx="8596668" cy="3821559"/>
          </a:xfrm>
          <a:prstGeom prst="rect">
            <a:avLst/>
          </a:prstGeom>
        </p:spPr>
        <p:txBody>
          <a:bodyPr wrap="square">
            <a:spAutoFit/>
          </a:bodyPr>
          <a:lstStyle/>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علائم و نشانه های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تترالوژی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فالوت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شامل موارد زیر است :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Tx/>
              <a:buChar char="-"/>
            </a:pP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سیانوز</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 جز تعیین کننده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سیانوز</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در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تترالوژی</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فالوت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شدت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استنوزیس</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پولمونر</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اگر خفیف باشد غیر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سیانوتیک</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اگر شدید باشد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شانت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راست به چپ از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VSD</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عبور کرده) فرم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سیانوتیک</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ایجاد می شود</a:t>
            </a: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تریل</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سوفل</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سیستولیک</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بلند در سمت چپ استرنوم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صدای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S2</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واحد و بلند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کلیک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سیستولیک</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آئورت</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000" dirty="0">
              <a:latin typeface="Calibri" panose="020F0502020204030204" pitchFamily="34" charset="0"/>
              <a:ea typeface="Calibri" panose="020F0502020204030204" pitchFamily="34" charset="0"/>
              <a:cs typeface="B Nazanin" panose="00000400000000000000" pitchFamily="2" charset="-78"/>
            </a:endParaRPr>
          </a:p>
          <a:p>
            <a:pPr algn="just" rtl="1">
              <a:lnSpc>
                <a:spcPct val="115000"/>
              </a:lnSpc>
              <a:spcAft>
                <a:spcPts val="1000"/>
              </a:spcAft>
            </a:pP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0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سوفل</a:t>
            </a:r>
            <a:r>
              <a:rPr lang="fa-IR" sz="2000" dirty="0">
                <a:solidFill>
                  <a:srgbClr val="000000"/>
                </a:solidFill>
                <a:latin typeface="Calibri" panose="020F0502020204030204" pitchFamily="34" charset="0"/>
                <a:ea typeface="Calibri" panose="020F0502020204030204" pitchFamily="34" charset="0"/>
                <a:cs typeface="B Nazanin" panose="00000400000000000000" pitchFamily="2" charset="-78"/>
              </a:rPr>
              <a:t> پیوسته حاصل از </a:t>
            </a:r>
            <a:r>
              <a:rPr lang="en-US" sz="2000" dirty="0">
                <a:solidFill>
                  <a:srgbClr val="000000"/>
                </a:solidFill>
                <a:latin typeface="Calibri" panose="020F0502020204030204" pitchFamily="34" charset="0"/>
                <a:ea typeface="Calibri" panose="020F0502020204030204" pitchFamily="34" charset="0"/>
                <a:cs typeface="B Nazanin" panose="00000400000000000000" pitchFamily="2" charset="-78"/>
              </a:rPr>
              <a:t>PDA</a:t>
            </a:r>
            <a:r>
              <a:rPr lang="en-US" sz="2000" dirty="0">
                <a:solidFill>
                  <a:srgbClr val="000000"/>
                </a:solidFill>
                <a:latin typeface="B Nazanin" panose="00000400000000000000" pitchFamily="2" charset="-78"/>
                <a:ea typeface="Calibri" panose="020F0502020204030204" pitchFamily="34" charset="0"/>
                <a:cs typeface="B Nazanin" panose="00000400000000000000" pitchFamily="2" charset="-78"/>
              </a:rPr>
              <a:t> </a:t>
            </a:r>
            <a:endParaRPr lang="en-US" sz="2000" dirty="0">
              <a:effectLst/>
              <a:latin typeface="Calibri" panose="020F0502020204030204" pitchFamily="34" charset="0"/>
              <a:ea typeface="Calibri" panose="020F0502020204030204" pitchFamily="34" charset="0"/>
              <a:cs typeface="B Nazanin" panose="00000400000000000000" pitchFamily="2" charset="-78"/>
            </a:endParaRPr>
          </a:p>
        </p:txBody>
      </p:sp>
      <p:sp>
        <p:nvSpPr>
          <p:cNvPr id="4" name="Right Brace 3"/>
          <p:cNvSpPr/>
          <p:nvPr/>
        </p:nvSpPr>
        <p:spPr>
          <a:xfrm>
            <a:off x="11276076" y="2899832"/>
            <a:ext cx="155448" cy="914400"/>
          </a:xfrm>
          <a:prstGeom prst="righ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39855565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 </a:t>
            </a:r>
            <a:r>
              <a:rPr lang="fa-IR" b="1"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اختلالات قلبی-عروقی در اطفال</a:t>
            </a:r>
            <a:r>
              <a:rPr lang="en-US" dirty="0">
                <a:solidFill>
                  <a:srgbClr val="5FCBEF">
                    <a:lumMod val="50000"/>
                  </a:srgbClr>
                </a:solidFill>
                <a:latin typeface="Calibri" panose="020F0502020204030204" pitchFamily="34" charset="0"/>
                <a:ea typeface="Calibri" panose="020F0502020204030204" pitchFamily="34" charset="0"/>
                <a:cs typeface="B Titr" panose="00000700000000000000" pitchFamily="2" charset="-78"/>
              </a:rPr>
              <a:t/>
            </a:r>
            <a:br>
              <a:rPr lang="en-US" dirty="0">
                <a:solidFill>
                  <a:srgbClr val="5FCBEF">
                    <a:lumMod val="50000"/>
                  </a:srgbClr>
                </a:solidFill>
                <a:latin typeface="Calibri" panose="020F0502020204030204" pitchFamily="34" charset="0"/>
                <a:ea typeface="Calibri" panose="020F0502020204030204" pitchFamily="34" charset="0"/>
                <a:cs typeface="B Titr" panose="00000700000000000000" pitchFamily="2" charset="-78"/>
              </a:rPr>
            </a:br>
            <a:endParaRPr lang="en-US" dirty="0"/>
          </a:p>
        </p:txBody>
      </p:sp>
      <p:sp>
        <p:nvSpPr>
          <p:cNvPr id="3" name="Rectangle 2"/>
          <p:cNvSpPr/>
          <p:nvPr/>
        </p:nvSpPr>
        <p:spPr>
          <a:xfrm>
            <a:off x="629392" y="1697285"/>
            <a:ext cx="10829671" cy="4825937"/>
          </a:xfrm>
          <a:prstGeom prst="rect">
            <a:avLst/>
          </a:prstGeom>
        </p:spPr>
        <p:txBody>
          <a:bodyPr wrap="square">
            <a:spAutoFit/>
          </a:bodyPr>
          <a:lstStyle/>
          <a:p>
            <a:pPr algn="just" rtl="1">
              <a:lnSpc>
                <a:spcPct val="115000"/>
              </a:lnSpc>
              <a:spcAft>
                <a:spcPts val="1000"/>
              </a:spcAft>
            </a:pPr>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 جابجایی عروق بزرگ (</a:t>
            </a:r>
            <a:r>
              <a:rPr lang="en-US"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TGA</a:t>
            </a:r>
            <a:r>
              <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a:t>
            </a:r>
            <a:r>
              <a:rPr lang="fa-IR" sz="2800" dirty="0">
                <a:latin typeface="Calibri" panose="020F0502020204030204" pitchFamily="34" charset="0"/>
                <a:ea typeface="Calibri" panose="020F0502020204030204" pitchFamily="34" charset="0"/>
                <a:cs typeface="B Nazanin" panose="00000400000000000000" pitchFamily="2" charset="-78"/>
              </a:rPr>
              <a:t> :</a:t>
            </a:r>
          </a:p>
          <a:p>
            <a:pPr algn="just" rtl="1">
              <a:lnSpc>
                <a:spcPct val="115000"/>
              </a:lnSpc>
              <a:spcAft>
                <a:spcPts val="1000"/>
              </a:spcAft>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ناهنجاری جابجایی عروق بزرگ (</a:t>
            </a:r>
            <a:r>
              <a:rPr lang="en-US" sz="2800" dirty="0">
                <a:solidFill>
                  <a:srgbClr val="000000"/>
                </a:solidFill>
                <a:latin typeface="Calibri" panose="020F0502020204030204" pitchFamily="34" charset="0"/>
                <a:ea typeface="Calibri" panose="020F0502020204030204" pitchFamily="34" charset="0"/>
                <a:cs typeface="B Nazanin" panose="00000400000000000000" pitchFamily="2" charset="-78"/>
              </a:rPr>
              <a:t>TGA</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شایعترین بیماری </a:t>
            </a:r>
            <a:r>
              <a:rPr lang="fa-IR" sz="2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سیانوتیک</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مادرزادی است</a:t>
            </a:r>
          </a:p>
          <a:p>
            <a:pPr algn="just" rtl="1">
              <a:lnSpc>
                <a:spcPct val="115000"/>
              </a:lnSpc>
              <a:spcAft>
                <a:spcPts val="1000"/>
              </a:spcAft>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یافته های معاینه شامل :</a:t>
            </a:r>
          </a:p>
          <a:p>
            <a:pPr marL="342900" indent="-342900" algn="just" rtl="1">
              <a:lnSpc>
                <a:spcPct val="115000"/>
              </a:lnSpc>
              <a:spcAft>
                <a:spcPts val="1000"/>
              </a:spcAft>
              <a:buFont typeface="Wingdings" panose="05000000000000000000" pitchFamily="2" charset="2"/>
              <a:buChar char="ü"/>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یک صدای </a:t>
            </a:r>
            <a:r>
              <a:rPr lang="en-US" sz="2800" dirty="0">
                <a:solidFill>
                  <a:srgbClr val="000000"/>
                </a:solidFill>
                <a:latin typeface="Calibri" panose="020F0502020204030204" pitchFamily="34" charset="0"/>
                <a:ea typeface="Calibri" panose="020F0502020204030204" pitchFamily="34" charset="0"/>
                <a:cs typeface="B Nazanin" panose="00000400000000000000" pitchFamily="2" charset="-78"/>
              </a:rPr>
              <a:t>S2</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واحد و بلند</a:t>
            </a:r>
          </a:p>
          <a:p>
            <a:pPr marL="342900" indent="-342900" algn="just" rtl="1">
              <a:lnSpc>
                <a:spcPct val="115000"/>
              </a:lnSpc>
              <a:spcAft>
                <a:spcPts val="1000"/>
              </a:spcAft>
              <a:buFont typeface="Wingdings" panose="05000000000000000000" pitchFamily="2" charset="2"/>
              <a:buChar char="ü"/>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سوفل</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8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سیستولیک</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در صورت وجود </a:t>
            </a:r>
            <a:r>
              <a:rPr lang="en-US" sz="2800" dirty="0">
                <a:solidFill>
                  <a:srgbClr val="000000"/>
                </a:solidFill>
                <a:latin typeface="Calibri" panose="020F0502020204030204" pitchFamily="34" charset="0"/>
                <a:ea typeface="Calibri" panose="020F0502020204030204" pitchFamily="34" charset="0"/>
                <a:cs typeface="B Nazanin" panose="00000400000000000000" pitchFamily="2" charset="-78"/>
              </a:rPr>
              <a:t>VSD </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a:t>
            </a:r>
          </a:p>
          <a:p>
            <a:pPr marL="342900" indent="-342900" algn="just" rtl="1">
              <a:lnSpc>
                <a:spcPct val="115000"/>
              </a:lnSpc>
              <a:spcAft>
                <a:spcPts val="1000"/>
              </a:spcAft>
              <a:buFont typeface="Wingdings" panose="05000000000000000000" pitchFamily="2" charset="2"/>
              <a:buChar char="ü"/>
            </a:pP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وجود یک </a:t>
            </a:r>
            <a:r>
              <a:rPr lang="en-US" sz="2800" dirty="0">
                <a:solidFill>
                  <a:srgbClr val="000000"/>
                </a:solidFill>
                <a:latin typeface="Calibri" panose="020F0502020204030204" pitchFamily="34" charset="0"/>
                <a:ea typeface="Calibri" panose="020F0502020204030204" pitchFamily="34" charset="0"/>
                <a:cs typeface="B Nazanin" panose="00000400000000000000" pitchFamily="2" charset="-78"/>
              </a:rPr>
              <a:t>VSD</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800" dirty="0">
                <a:solidFill>
                  <a:srgbClr val="000000"/>
                </a:solidFill>
                <a:latin typeface="Calibri" panose="020F0502020204030204" pitchFamily="34" charset="0"/>
                <a:ea typeface="Calibri" panose="020F0502020204030204" pitchFamily="34" charset="0"/>
                <a:cs typeface="B Nazanin" panose="00000400000000000000" pitchFamily="2" charset="-78"/>
              </a:rPr>
              <a:t>ASD</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800" dirty="0">
                <a:solidFill>
                  <a:srgbClr val="000000"/>
                </a:solidFill>
                <a:latin typeface="Calibri" panose="020F0502020204030204" pitchFamily="34" charset="0"/>
                <a:ea typeface="Calibri" panose="020F0502020204030204" pitchFamily="34" charset="0"/>
                <a:cs typeface="B Nazanin" panose="00000400000000000000" pitchFamily="2" charset="-78"/>
              </a:rPr>
              <a:t>PDA</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برای </a:t>
            </a:r>
            <a:r>
              <a:rPr lang="fa-IR" sz="2800" dirty="0" err="1">
                <a:solidFill>
                  <a:srgbClr val="000000"/>
                </a:solidFill>
                <a:latin typeface="Calibri" panose="020F0502020204030204" pitchFamily="34" charset="0"/>
                <a:ea typeface="Calibri" panose="020F0502020204030204" pitchFamily="34" charset="0"/>
                <a:cs typeface="B Nazanin" panose="00000400000000000000" pitchFamily="2" charset="-78"/>
              </a:rPr>
              <a:t>وررود</a:t>
            </a:r>
            <a:r>
              <a:rPr lang="fa-IR" sz="2800" dirty="0">
                <a:solidFill>
                  <a:srgbClr val="000000"/>
                </a:solidFill>
                <a:latin typeface="Calibri" panose="020F0502020204030204" pitchFamily="34" charset="0"/>
                <a:ea typeface="Calibri" panose="020F0502020204030204" pitchFamily="34" charset="0"/>
                <a:cs typeface="B Nazanin" panose="00000400000000000000" pitchFamily="2" charset="-78"/>
              </a:rPr>
              <a:t> خون اکسیژن دار به گردش خون سیستمیک و بقای شیرخوار ضروری است. </a:t>
            </a:r>
          </a:p>
          <a:p>
            <a:pPr algn="just" rtl="1">
              <a:lnSpc>
                <a:spcPct val="115000"/>
              </a:lnSpc>
              <a:spcAft>
                <a:spcPts val="1000"/>
              </a:spcAft>
            </a:pPr>
            <a:endParaRPr lang="fa-IR" sz="2800" b="1" dirty="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2947183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 </a:t>
            </a:r>
            <a:r>
              <a:rPr lang="fa-IR" b="1"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اختلالات قلبی-عروقی در اطفال</a:t>
            </a:r>
            <a:r>
              <a:rPr lang="en-US" dirty="0">
                <a:solidFill>
                  <a:srgbClr val="5FCBEF">
                    <a:lumMod val="50000"/>
                  </a:srgbClr>
                </a:solidFill>
                <a:latin typeface="Calibri" panose="020F0502020204030204" pitchFamily="34" charset="0"/>
                <a:ea typeface="Calibri" panose="020F0502020204030204" pitchFamily="34" charset="0"/>
                <a:cs typeface="B Titr" panose="00000700000000000000" pitchFamily="2" charset="-78"/>
              </a:rPr>
              <a:t/>
            </a:r>
            <a:br>
              <a:rPr lang="en-US" dirty="0">
                <a:solidFill>
                  <a:srgbClr val="5FCBEF">
                    <a:lumMod val="50000"/>
                  </a:srgbClr>
                </a:solidFill>
                <a:latin typeface="Calibri" panose="020F0502020204030204" pitchFamily="34" charset="0"/>
                <a:ea typeface="Calibri" panose="020F0502020204030204" pitchFamily="34" charset="0"/>
                <a:cs typeface="B Titr" panose="00000700000000000000" pitchFamily="2" charset="-78"/>
              </a:rPr>
            </a:br>
            <a:endParaRPr lang="en-US" dirty="0"/>
          </a:p>
        </p:txBody>
      </p:sp>
      <p:sp>
        <p:nvSpPr>
          <p:cNvPr id="3" name="Rectangle 2"/>
          <p:cNvSpPr/>
          <p:nvPr/>
        </p:nvSpPr>
        <p:spPr>
          <a:xfrm>
            <a:off x="629392" y="1690688"/>
            <a:ext cx="11079053" cy="2728952"/>
          </a:xfrm>
          <a:prstGeom prst="rect">
            <a:avLst/>
          </a:prstGeom>
        </p:spPr>
        <p:txBody>
          <a:bodyPr wrap="square">
            <a:spAutoFit/>
          </a:bodyPr>
          <a:lstStyle/>
          <a:p>
            <a:pPr algn="just" rtl="1">
              <a:lnSpc>
                <a:spcPct val="115000"/>
              </a:lnSpc>
              <a:spcAft>
                <a:spcPts val="1000"/>
              </a:spcAft>
            </a:pPr>
            <a:r>
              <a:rPr lang="fa-IR" sz="24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آترزی</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تریکوسپید</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TA</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آترزی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تریکوسپید</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TA</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با قطع ارتباط دهلیز و بطن راست همراه است.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لذا وجود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ASD</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VSD</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یا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PDA</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ضروری است.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بروز نارسایی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احتقان</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قلبی محتمل است و درجه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سیانوز</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نسبت معکوس با شدت انسداد جریان خون ریوی دارد.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دهلیز راست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اتساع</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dilation</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هایپرتروفی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در دهلیز و بطن چپ بزرگی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enlargement</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اتفاق می افتد.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5602745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 </a:t>
            </a:r>
            <a:r>
              <a:rPr lang="fa-IR" b="1"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اختلالات قلبی-عروقی در اطفال</a:t>
            </a:r>
            <a:r>
              <a:rPr lang="en-US" dirty="0">
                <a:solidFill>
                  <a:srgbClr val="5FCBEF">
                    <a:lumMod val="50000"/>
                  </a:srgbClr>
                </a:solidFill>
                <a:latin typeface="Calibri" panose="020F0502020204030204" pitchFamily="34" charset="0"/>
                <a:ea typeface="Calibri" panose="020F0502020204030204" pitchFamily="34" charset="0"/>
                <a:cs typeface="B Titr" panose="00000700000000000000" pitchFamily="2" charset="-78"/>
              </a:rPr>
              <a:t/>
            </a:r>
            <a:br>
              <a:rPr lang="en-US" dirty="0">
                <a:solidFill>
                  <a:srgbClr val="5FCBEF">
                    <a:lumMod val="50000"/>
                  </a:srgbClr>
                </a:solidFill>
                <a:latin typeface="Calibri" panose="020F0502020204030204" pitchFamily="34" charset="0"/>
                <a:ea typeface="Calibri" panose="020F0502020204030204" pitchFamily="34" charset="0"/>
                <a:cs typeface="B Titr" panose="00000700000000000000" pitchFamily="2" charset="-78"/>
              </a:rPr>
            </a:br>
            <a:endParaRPr lang="en-US" dirty="0"/>
          </a:p>
        </p:txBody>
      </p:sp>
      <p:sp>
        <p:nvSpPr>
          <p:cNvPr id="3" name="Rectangle 2"/>
          <p:cNvSpPr/>
          <p:nvPr/>
        </p:nvSpPr>
        <p:spPr>
          <a:xfrm>
            <a:off x="229589" y="1690688"/>
            <a:ext cx="11732822" cy="4131387"/>
          </a:xfrm>
          <a:prstGeom prst="rect">
            <a:avLst/>
          </a:prstGeom>
        </p:spPr>
        <p:txBody>
          <a:bodyPr wrap="square">
            <a:spAutoFit/>
          </a:bodyPr>
          <a:lstStyle/>
          <a:p>
            <a:pPr algn="just" rtl="1">
              <a:lnSpc>
                <a:spcPct val="115000"/>
              </a:lnSpc>
              <a:spcAft>
                <a:spcPts val="1000"/>
              </a:spcAft>
            </a:pPr>
            <a:r>
              <a:rPr lang="en-US"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TAPVR</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Total Anomalous Pulmonary Venous Return</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ورید های ریوی به جای اینکه به دهلیز چپ بروند به دهلیز راست خالی می شوند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بر اساس محل خالی شدن چهار نوع مختلف ایجاد می شود</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شایعترین فرم آن فرم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سوپراکاردیاک</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است، یعنی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وریدهای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ریوی به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SVC</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متصل می گردند.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وجود یک نقص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ASD</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یا سوراخ بیضی بسته نشده برای مخلوط نشدن خون اکسیژن دار و بدون اکسیژن لازم می باشد.</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تظاهرات بالینی در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TAPVR</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به دلیل ورود حجم زیادی از خون به دهلیز راست بیشتر با نارسایی احتقانی قلب همراه است ولی علائم </a:t>
            </a:r>
            <a:r>
              <a:rPr lang="fa-IR" sz="2400" u="sng" dirty="0" err="1">
                <a:solidFill>
                  <a:srgbClr val="000000"/>
                </a:solidFill>
                <a:latin typeface="Calibri" panose="020F0502020204030204" pitchFamily="34" charset="0"/>
                <a:ea typeface="Calibri" panose="020F0502020204030204" pitchFamily="34" charset="0"/>
                <a:cs typeface="B Nazanin" panose="00000400000000000000" pitchFamily="2" charset="-78"/>
              </a:rPr>
              <a:t>دیسترس</a:t>
            </a:r>
            <a:r>
              <a:rPr lang="fa-IR" sz="2400" u="sng" dirty="0">
                <a:solidFill>
                  <a:srgbClr val="000000"/>
                </a:solidFill>
                <a:latin typeface="Calibri" panose="020F0502020204030204" pitchFamily="34" charset="0"/>
                <a:ea typeface="Calibri" panose="020F0502020204030204" pitchFamily="34" charset="0"/>
                <a:cs typeface="B Nazanin" panose="00000400000000000000" pitchFamily="2" charset="-78"/>
              </a:rPr>
              <a:t> قلبی و تنفسی و </a:t>
            </a:r>
            <a:r>
              <a:rPr lang="fa-IR" sz="2400" u="sng"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سیانوز</a:t>
            </a:r>
            <a:r>
              <a:rPr lang="fa-IR" sz="2400" u="sng"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نیز معمولا دیده می شود.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9181512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en-US"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 </a:t>
            </a:r>
            <a:r>
              <a:rPr lang="fa-IR" b="1"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اختلالات </a:t>
            </a:r>
            <a:r>
              <a:rPr lang="fa-IR" b="1" dirty="0">
                <a:solidFill>
                  <a:srgbClr val="0F7698"/>
                </a:solidFill>
                <a:latin typeface="B Nazanin" panose="00000400000000000000" pitchFamily="2" charset="-78"/>
                <a:ea typeface="Calibri" panose="020F0502020204030204" pitchFamily="34" charset="0"/>
                <a:cs typeface="B Titr" panose="00000700000000000000" pitchFamily="2" charset="-78"/>
              </a:rPr>
              <a:t>قلبی-عروقی</a:t>
            </a:r>
            <a:r>
              <a:rPr lang="fa-IR" b="1"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 در اطفال</a:t>
            </a:r>
            <a:r>
              <a:rPr lang="en-US" dirty="0">
                <a:solidFill>
                  <a:srgbClr val="5FCBEF">
                    <a:lumMod val="50000"/>
                  </a:srgbClr>
                </a:solidFill>
                <a:latin typeface="Calibri" panose="020F0502020204030204" pitchFamily="34" charset="0"/>
                <a:ea typeface="Calibri" panose="020F0502020204030204" pitchFamily="34" charset="0"/>
                <a:cs typeface="B Titr" panose="00000700000000000000" pitchFamily="2" charset="-78"/>
              </a:rPr>
              <a:t/>
            </a:r>
            <a:br>
              <a:rPr lang="en-US" dirty="0">
                <a:solidFill>
                  <a:srgbClr val="5FCBEF">
                    <a:lumMod val="50000"/>
                  </a:srgbClr>
                </a:solidFill>
                <a:latin typeface="Calibri" panose="020F0502020204030204" pitchFamily="34" charset="0"/>
                <a:ea typeface="Calibri" panose="020F0502020204030204" pitchFamily="34" charset="0"/>
                <a:cs typeface="B Titr" panose="00000700000000000000" pitchFamily="2" charset="-78"/>
              </a:rPr>
            </a:br>
            <a:endParaRPr lang="en-US" dirty="0"/>
          </a:p>
        </p:txBody>
      </p:sp>
      <p:sp>
        <p:nvSpPr>
          <p:cNvPr id="3" name="Rectangle 2"/>
          <p:cNvSpPr/>
          <p:nvPr/>
        </p:nvSpPr>
        <p:spPr>
          <a:xfrm>
            <a:off x="225631" y="1953268"/>
            <a:ext cx="11673444" cy="2600712"/>
          </a:xfrm>
          <a:prstGeom prst="rect">
            <a:avLst/>
          </a:prstGeom>
        </p:spPr>
        <p:txBody>
          <a:bodyPr wrap="square">
            <a:spAutoFit/>
          </a:bodyPr>
          <a:lstStyle/>
          <a:p>
            <a:pPr algn="just" rtl="1">
              <a:lnSpc>
                <a:spcPct val="115000"/>
              </a:lnSpc>
              <a:spcAft>
                <a:spcPts val="1000"/>
              </a:spcAft>
            </a:pPr>
            <a:r>
              <a:rPr lang="fa-IR" sz="24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ترونکوس</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آرتریوزوس</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ترونکوس</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آرتریوزوس</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تمامی جریان خون سیستمیک، ریوی و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کرونری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از یک تنه واحد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نشآت</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می گیرد.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هر چه میزان جریان خون ریوی بیشتر باشد،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سیانوز</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کمتر است ولی فشار روی بطن چپ بالاتر می رود و احتمال نارسایی بیشتر می شود.</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4601309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 </a:t>
            </a:r>
            <a:r>
              <a:rPr lang="fa-IR" b="1"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اختلالات </a:t>
            </a:r>
            <a:r>
              <a:rPr lang="fa-IR" b="1" dirty="0">
                <a:solidFill>
                  <a:srgbClr val="0F7698"/>
                </a:solidFill>
                <a:latin typeface="B Nazanin" panose="00000400000000000000" pitchFamily="2" charset="-78"/>
                <a:ea typeface="Calibri" panose="020F0502020204030204" pitchFamily="34" charset="0"/>
                <a:cs typeface="B Titr" panose="00000700000000000000" pitchFamily="2" charset="-78"/>
              </a:rPr>
              <a:t>قلبی-عروقی</a:t>
            </a:r>
            <a:r>
              <a:rPr lang="fa-IR" b="1" dirty="0">
                <a:solidFill>
                  <a:srgbClr val="5FCBEF">
                    <a:lumMod val="50000"/>
                  </a:srgbClr>
                </a:solidFill>
                <a:latin typeface="B Nazanin" panose="00000400000000000000" pitchFamily="2" charset="-78"/>
                <a:ea typeface="Calibri" panose="020F0502020204030204" pitchFamily="34" charset="0"/>
                <a:cs typeface="B Titr" panose="00000700000000000000" pitchFamily="2" charset="-78"/>
              </a:rPr>
              <a:t> در اطفال</a:t>
            </a:r>
            <a:r>
              <a:rPr lang="en-US" dirty="0">
                <a:solidFill>
                  <a:srgbClr val="5FCBEF">
                    <a:lumMod val="50000"/>
                  </a:srgbClr>
                </a:solidFill>
                <a:latin typeface="Calibri" panose="020F0502020204030204" pitchFamily="34" charset="0"/>
                <a:ea typeface="Calibri" panose="020F0502020204030204" pitchFamily="34" charset="0"/>
                <a:cs typeface="B Titr" panose="00000700000000000000" pitchFamily="2" charset="-78"/>
              </a:rPr>
              <a:t/>
            </a:r>
            <a:br>
              <a:rPr lang="en-US" dirty="0">
                <a:solidFill>
                  <a:srgbClr val="5FCBEF">
                    <a:lumMod val="50000"/>
                  </a:srgbClr>
                </a:solidFill>
                <a:latin typeface="Calibri" panose="020F0502020204030204" pitchFamily="34" charset="0"/>
                <a:ea typeface="Calibri" panose="020F0502020204030204" pitchFamily="34" charset="0"/>
                <a:cs typeface="B Titr" panose="00000700000000000000" pitchFamily="2" charset="-78"/>
              </a:rPr>
            </a:br>
            <a:endParaRPr lang="en-US" dirty="0"/>
          </a:p>
        </p:txBody>
      </p:sp>
      <p:sp>
        <p:nvSpPr>
          <p:cNvPr id="3" name="Rectangle 2"/>
          <p:cNvSpPr/>
          <p:nvPr/>
        </p:nvSpPr>
        <p:spPr>
          <a:xfrm>
            <a:off x="593766" y="1690688"/>
            <a:ext cx="11174681" cy="4131387"/>
          </a:xfrm>
          <a:prstGeom prst="rect">
            <a:avLst/>
          </a:prstGeom>
        </p:spPr>
        <p:txBody>
          <a:bodyPr wrap="square">
            <a:spAutoFit/>
          </a:bodyPr>
          <a:lstStyle/>
          <a:p>
            <a:pPr algn="just" rtl="1">
              <a:lnSpc>
                <a:spcPct val="115000"/>
              </a:lnSpc>
              <a:spcAft>
                <a:spcPts val="1000"/>
              </a:spcAft>
            </a:pPr>
            <a:r>
              <a:rPr lang="fa-IR" sz="24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کوارکتاسیون</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b="1" dirty="0" err="1">
                <a:solidFill>
                  <a:srgbClr val="000000"/>
                </a:solidFill>
                <a:latin typeface="Calibri" panose="020F0502020204030204" pitchFamily="34" charset="0"/>
                <a:ea typeface="Calibri" panose="020F0502020204030204" pitchFamily="34" charset="0"/>
                <a:cs typeface="B Nazanin" panose="00000400000000000000" pitchFamily="2" charset="-78"/>
              </a:rPr>
              <a:t>آئورت</a:t>
            </a:r>
            <a:r>
              <a:rPr lang="fa-IR" sz="2400" b="1" dirty="0">
                <a:solidFill>
                  <a:srgbClr val="000000"/>
                </a:solidFill>
                <a:latin typeface="Calibri" panose="020F0502020204030204" pitchFamily="34" charset="0"/>
                <a:ea typeface="Calibri" panose="020F0502020204030204" pitchFamily="34" charset="0"/>
                <a:cs typeface="B Nazanin" panose="00000400000000000000" pitchFamily="2" charset="-78"/>
              </a:rPr>
              <a:t> </a:t>
            </a:r>
            <a:endParaRPr lang="en-US" sz="2400" dirty="0">
              <a:latin typeface="Calibri" panose="020F0502020204030204" pitchFamily="34" charset="0"/>
              <a:ea typeface="Calibri" panose="020F0502020204030204" pitchFamily="34" charset="0"/>
              <a:cs typeface="B Nazanin" panose="00000400000000000000" pitchFamily="2" charset="-78"/>
            </a:endParaRP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کوارکتاسیون</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آئورت</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وجود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PDA</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باعث می شود که اثرات انسداد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آئورت</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دیرتر ظاهر شود ولی با بسته شدن آن بیشتر خون به سمت ریه ها می رود و منجر به نارسایی احتقانی قلب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CHF</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می شود.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محل تنگی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آئورت</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حوالی مجرای شریانی قرار دارد.</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شوک،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اسیدوز</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 تاکی پنه از نشانه های بارز هستند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برای تشخیص نشان دادن ضعف پالس های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دیستال</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ضروری می باشد. </a:t>
            </a:r>
          </a:p>
          <a:p>
            <a:pPr marL="342900" indent="-342900" algn="just" rtl="1">
              <a:lnSpc>
                <a:spcPct val="115000"/>
              </a:lnSpc>
              <a:spcAft>
                <a:spcPts val="1000"/>
              </a:spcAft>
              <a:buFont typeface="Wingdings" panose="05000000000000000000" pitchFamily="2" charset="2"/>
              <a:buChar char="ü"/>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کاهش فشار خون و اختلال در پالس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اکسیمتری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اندام های تحتانی نسبت به اندام های فوقانی راست تا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وقتیکه</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کلاپس</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همودینامیک</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روی نداده است در تشخیص کمک کننده است. </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9034814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gn="ctr" rtl="1">
              <a:lnSpc>
                <a:spcPct val="115000"/>
              </a:lnSpc>
              <a:spcBef>
                <a:spcPts val="0"/>
              </a:spcBef>
              <a:spcAft>
                <a:spcPts val="1000"/>
              </a:spcAft>
            </a:pPr>
            <a:r>
              <a:rPr lang="fa-IR" sz="2800"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اقدامات درمانی در ناهنجاریهای مادرزادی قلب :</a:t>
            </a:r>
            <a:r>
              <a:rPr lang="en-US" sz="2800"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t/>
            </a:r>
            <a:br>
              <a:rPr lang="en-US" sz="2800" b="1" dirty="0">
                <a:solidFill>
                  <a:schemeClr val="accent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B Titr" panose="00000700000000000000" pitchFamily="2" charset="-78"/>
              </a:rPr>
            </a:br>
            <a:endParaRPr lang="en-US" sz="2800" b="1" dirty="0">
              <a:solidFill>
                <a:schemeClr val="accent1"/>
              </a:solidFill>
              <a:effectLst>
                <a:outerShdw blurRad="38100" dist="38100" dir="2700000" algn="tl">
                  <a:srgbClr val="000000">
                    <a:alpha val="43137"/>
                  </a:srgbClr>
                </a:outerShdw>
              </a:effectLst>
              <a:cs typeface="B Titr" panose="00000700000000000000" pitchFamily="2" charset="-78"/>
            </a:endParaRPr>
          </a:p>
        </p:txBody>
      </p:sp>
      <p:sp>
        <p:nvSpPr>
          <p:cNvPr id="3" name="Rectangle 2"/>
          <p:cNvSpPr/>
          <p:nvPr/>
        </p:nvSpPr>
        <p:spPr>
          <a:xfrm>
            <a:off x="1158833" y="1381930"/>
            <a:ext cx="10515600" cy="4940840"/>
          </a:xfrm>
          <a:prstGeom prst="rect">
            <a:avLst/>
          </a:prstGeom>
        </p:spPr>
        <p:txBody>
          <a:bodyPr wrap="square">
            <a:spAutoFit/>
          </a:bodyPr>
          <a:lstStyle/>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حفظ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ABC</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وی است. </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قرار دادن در آغوش والدین</a:t>
            </a:r>
          </a:p>
          <a:p>
            <a:pPr algn="just" rtl="1">
              <a:lnSpc>
                <a:spcPct val="115000"/>
              </a:lnSpc>
              <a:spcAft>
                <a:spcPts val="1000"/>
              </a:spcAft>
            </a:pP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پوزیشن</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مناسب نشسته (به همراه جمع کردن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زانوها</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در شکمش در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تترالوژی</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فالوت</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باز بودن راه هوایی </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تجویز اکسیژن در سطح 95 درصد و بالاتر</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در صورت نارسایی یا ایست تنفسی ،عمل تهویه را با استفاده از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BMV</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شروع کنید. </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حفظ گردش خون</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جایگزینی مایعات (مایعات </a:t>
            </a:r>
            <a:r>
              <a:rPr lang="fa-IR" sz="2400" dirty="0" err="1">
                <a:solidFill>
                  <a:srgbClr val="000000"/>
                </a:solidFill>
                <a:latin typeface="Calibri" panose="020F0502020204030204" pitchFamily="34" charset="0"/>
                <a:ea typeface="Calibri" panose="020F0502020204030204" pitchFamily="34" charset="0"/>
                <a:cs typeface="B Nazanin" panose="00000400000000000000" pitchFamily="2" charset="-78"/>
              </a:rPr>
              <a:t>ایزوتونیک</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en-US" sz="2400" dirty="0">
                <a:solidFill>
                  <a:srgbClr val="000000"/>
                </a:solidFill>
                <a:latin typeface="Calibri" panose="020F0502020204030204" pitchFamily="34" charset="0"/>
                <a:ea typeface="Calibri" panose="020F0502020204030204" pitchFamily="34" charset="0"/>
                <a:cs typeface="B Nazanin" panose="00000400000000000000" pitchFamily="2" charset="-78"/>
              </a:rPr>
              <a:t>ml/kg</a:t>
            </a: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 20 )</a:t>
            </a:r>
          </a:p>
          <a:p>
            <a:pPr algn="just" rtl="1">
              <a:lnSpc>
                <a:spcPct val="115000"/>
              </a:lnSpc>
              <a:spcAft>
                <a:spcPts val="1000"/>
              </a:spcAft>
            </a:pPr>
            <a:r>
              <a:rPr lang="fa-IR" sz="2400" dirty="0">
                <a:solidFill>
                  <a:srgbClr val="000000"/>
                </a:solidFill>
                <a:latin typeface="Calibri" panose="020F0502020204030204" pitchFamily="34" charset="0"/>
                <a:ea typeface="Calibri" panose="020F0502020204030204" pitchFamily="34" charset="0"/>
                <a:cs typeface="B Nazanin" panose="00000400000000000000" pitchFamily="2" charset="-78"/>
              </a:rPr>
              <a:t>انتقال فوری کودک به مرکز درمانی مناسب</a:t>
            </a:r>
            <a:endParaRPr lang="en-US" sz="2400" dirty="0">
              <a:effectLst/>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273075881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60EA0D-5281-1448-A1D9-5C3AA8C67727}"/>
              </a:ext>
            </a:extLst>
          </p:cNvPr>
          <p:cNvSpPr>
            <a:spLocks noGrp="1"/>
          </p:cNvSpPr>
          <p:nvPr>
            <p:ph type="title"/>
          </p:nvPr>
        </p:nvSpPr>
        <p:spPr>
          <a:xfrm>
            <a:off x="211016" y="240323"/>
            <a:ext cx="10417002" cy="1320800"/>
          </a:xfrm>
        </p:spPr>
        <p:txBody>
          <a:bodyPr>
            <a:normAutofit/>
          </a:bodyPr>
          <a:lstStyle/>
          <a:p>
            <a:pPr algn="r" rtl="1"/>
            <a:r>
              <a:rPr lang="fa-IR" sz="28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 سندروم مرگ ناگهانی نوزادان (</a:t>
            </a:r>
            <a:r>
              <a:rPr lang="en-US" sz="28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SIDS</a:t>
            </a:r>
            <a:r>
              <a:rPr lang="fa-IR" sz="2800" b="1" dirty="0">
                <a:solidFill>
                  <a:schemeClr val="accent1">
                    <a:lumMod val="50000"/>
                  </a:schemeClr>
                </a:solidFill>
                <a:latin typeface="Calibri" panose="020F0502020204030204" pitchFamily="34" charset="0"/>
                <a:ea typeface="Calibri" panose="020F0502020204030204" pitchFamily="34" charset="0"/>
                <a:cs typeface="B Titr" panose="00000700000000000000" pitchFamily="2" charset="-78"/>
              </a:rPr>
              <a:t> ) :</a:t>
            </a:r>
            <a:r>
              <a:rPr lang="fa-IR" sz="2800" b="1" dirty="0">
                <a:solidFill>
                  <a:schemeClr val="accent1">
                    <a:lumMod val="50000"/>
                  </a:schemeClr>
                </a:solidFill>
                <a:cs typeface="B Titr" panose="00000700000000000000" pitchFamily="2" charset="-78"/>
              </a:rPr>
              <a:t> </a:t>
            </a:r>
            <a:r>
              <a:rPr lang="en-US" sz="2800" b="1" dirty="0">
                <a:solidFill>
                  <a:schemeClr val="accent1">
                    <a:lumMod val="50000"/>
                  </a:schemeClr>
                </a:solidFill>
                <a:cs typeface="B Titr" panose="00000700000000000000" pitchFamily="2" charset="-78"/>
              </a:rPr>
              <a:t>Sudden Infant Death Syndrome</a:t>
            </a:r>
            <a:r>
              <a:rPr lang="fa-IR" sz="2800" b="1" dirty="0">
                <a:solidFill>
                  <a:schemeClr val="accent1">
                    <a:lumMod val="50000"/>
                  </a:schemeClr>
                </a:solidFill>
                <a:cs typeface="B Titr" panose="00000700000000000000" pitchFamily="2" charset="-78"/>
              </a:rPr>
              <a:t/>
            </a:r>
            <a:br>
              <a:rPr lang="fa-IR" sz="2800" b="1" dirty="0">
                <a:solidFill>
                  <a:schemeClr val="accent1">
                    <a:lumMod val="50000"/>
                  </a:schemeClr>
                </a:solidFill>
                <a:cs typeface="B Titr" panose="00000700000000000000" pitchFamily="2" charset="-78"/>
              </a:rPr>
            </a:br>
            <a:endParaRPr lang="en-US" sz="2800" b="1" dirty="0">
              <a:solidFill>
                <a:schemeClr val="accent1">
                  <a:lumMod val="50000"/>
                </a:schemeClr>
              </a:solidFill>
              <a:cs typeface="B Titr" panose="00000700000000000000" pitchFamily="2" charset="-78"/>
            </a:endParaRPr>
          </a:p>
        </p:txBody>
      </p:sp>
      <p:sp>
        <p:nvSpPr>
          <p:cNvPr id="3" name="Rectangle 2">
            <a:extLst>
              <a:ext uri="{FF2B5EF4-FFF2-40B4-BE49-F238E27FC236}">
                <a16:creationId xmlns:a16="http://schemas.microsoft.com/office/drawing/2014/main" xmlns="" id="{4DF3E43F-C9F9-514C-9C8D-04748713C069}"/>
              </a:ext>
            </a:extLst>
          </p:cNvPr>
          <p:cNvSpPr/>
          <p:nvPr/>
        </p:nvSpPr>
        <p:spPr>
          <a:xfrm>
            <a:off x="4262912" y="2036136"/>
            <a:ext cx="7486408" cy="1631216"/>
          </a:xfrm>
          <a:prstGeom prst="rect">
            <a:avLst/>
          </a:prstGeom>
        </p:spPr>
        <p:txBody>
          <a:bodyPr wrap="none">
            <a:spAutoFit/>
          </a:bodyPr>
          <a:lstStyle/>
          <a:p>
            <a:pPr algn="r" rtl="1"/>
            <a:endParaRPr lang="fa-IR" sz="2000" b="1" dirty="0">
              <a:solidFill>
                <a:srgbClr val="000000"/>
              </a:solidFill>
              <a:latin typeface="Calibri" panose="020F0502020204030204" pitchFamily="34" charset="0"/>
              <a:ea typeface="Calibri" panose="020F0502020204030204" pitchFamily="34" charset="0"/>
              <a:cs typeface="B Nazanin" pitchFamily="2" charset="-78"/>
            </a:endParaRPr>
          </a:p>
          <a:p>
            <a:pPr marL="285750" indent="-285750" algn="r" rtl="1">
              <a:buFont typeface="Wingdings" pitchFamily="2" charset="2"/>
              <a:buChar char="q"/>
            </a:pPr>
            <a:r>
              <a:rPr lang="fa-IR" sz="2000" dirty="0">
                <a:cs typeface="B Nazanin" panose="00000400000000000000" pitchFamily="2" charset="-78"/>
              </a:rPr>
              <a:t>مرگ ناگهانی شیرخوار یک ماهه تا یکساله که در بررسی ها علت خاصی برای آن پیدا نشود.</a:t>
            </a:r>
          </a:p>
          <a:p>
            <a:pPr algn="r" rtl="1"/>
            <a:endParaRPr lang="fa-IR" sz="2000" dirty="0">
              <a:cs typeface="B Nazanin" panose="00000400000000000000" pitchFamily="2" charset="-78"/>
            </a:endParaRPr>
          </a:p>
          <a:p>
            <a:pPr marL="285750" indent="-285750" algn="r" rtl="1">
              <a:buFont typeface="Wingdings" pitchFamily="2" charset="2"/>
              <a:buChar char="q"/>
            </a:pPr>
            <a:r>
              <a:rPr lang="fa-IR" sz="2000" dirty="0">
                <a:cs typeface="B Nazanin" panose="00000400000000000000" pitchFamily="2" charset="-78"/>
              </a:rPr>
              <a:t> اکثر موارد قبل از 6 </a:t>
            </a:r>
            <a:r>
              <a:rPr lang="fa-IR" sz="2000" dirty="0" err="1">
                <a:cs typeface="B Nazanin" panose="00000400000000000000" pitchFamily="2" charset="-78"/>
              </a:rPr>
              <a:t>ماهگی</a:t>
            </a:r>
            <a:r>
              <a:rPr lang="fa-IR" sz="2000" dirty="0">
                <a:cs typeface="B Nazanin" panose="00000400000000000000" pitchFamily="2" charset="-78"/>
              </a:rPr>
              <a:t> (4-2 </a:t>
            </a:r>
            <a:r>
              <a:rPr lang="fa-IR" sz="2000" dirty="0" err="1">
                <a:cs typeface="B Nazanin" panose="00000400000000000000" pitchFamily="2" charset="-78"/>
              </a:rPr>
              <a:t>ماهگی</a:t>
            </a:r>
            <a:r>
              <a:rPr lang="fa-IR" sz="2000" dirty="0">
                <a:cs typeface="B Nazanin" panose="00000400000000000000" pitchFamily="2" charset="-78"/>
              </a:rPr>
              <a:t>) اتفاق می افتند </a:t>
            </a:r>
          </a:p>
          <a:p>
            <a:pPr algn="r" rtl="1"/>
            <a:endParaRPr lang="en-US" sz="2000" dirty="0"/>
          </a:p>
        </p:txBody>
      </p:sp>
    </p:spTree>
    <p:extLst>
      <p:ext uri="{BB962C8B-B14F-4D97-AF65-F5344CB8AC3E}">
        <p14:creationId xmlns:p14="http://schemas.microsoft.com/office/powerpoint/2010/main" val="1259936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15984</Words>
  <Application>Microsoft Office PowerPoint</Application>
  <PresentationFormat>Widescreen</PresentationFormat>
  <Paragraphs>1598</Paragraphs>
  <Slides>178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178</vt:i4>
      </vt:variant>
    </vt:vector>
  </HeadingPairs>
  <TitlesOfParts>
    <vt:vector size="188" baseType="lpstr">
      <vt:lpstr>Calibri</vt:lpstr>
      <vt:lpstr>Symbol</vt:lpstr>
      <vt:lpstr>B Titr</vt:lpstr>
      <vt:lpstr>Times New Roman</vt:lpstr>
      <vt:lpstr>B Nazanin</vt:lpstr>
      <vt:lpstr>Calibri Light</vt:lpstr>
      <vt:lpstr>Arial</vt:lpstr>
      <vt:lpstr>Wingdings</vt:lpstr>
      <vt:lpstr>Courier New</vt:lpstr>
      <vt:lpstr>Office Theme</vt:lpstr>
      <vt:lpstr>PowerPoint Presentation</vt:lpstr>
      <vt:lpstr>PowerPoint Presentation</vt:lpstr>
      <vt:lpstr>مقدمه :</vt:lpstr>
      <vt:lpstr>PowerPoint Presentation</vt:lpstr>
      <vt:lpstr>PowerPoint Presentation</vt:lpstr>
      <vt:lpstr>روند رشد و تکامل اطفال   </vt:lpstr>
      <vt:lpstr>روند رشد و تکامل اطفال   </vt:lpstr>
      <vt:lpstr>PowerPoint Presentation</vt:lpstr>
      <vt:lpstr>روند رشد و تکامل اطفال    </vt:lpstr>
      <vt:lpstr>PowerPoint Presentation</vt:lpstr>
      <vt:lpstr>روند رشد و تکامل اطفال      </vt:lpstr>
      <vt:lpstr>روند رشد و تکامل اطفال       </vt:lpstr>
      <vt:lpstr>روند رشد و تکامل اطفال       </vt:lpstr>
      <vt:lpstr>روند رشد و تکامل اطفال       </vt:lpstr>
      <vt:lpstr>روند رشد و تکامل اطفال       </vt:lpstr>
      <vt:lpstr>روند رشد و تکامل اطفال       </vt:lpstr>
      <vt:lpstr>روند رشد و تکامل اطفال</vt:lpstr>
      <vt:lpstr>PowerPoint Presentation</vt:lpstr>
      <vt:lpstr>PowerPoint Presentation</vt:lpstr>
      <vt:lpstr>روند رشد و تکامل اطفال </vt:lpstr>
      <vt:lpstr>روند رشد و تکامل اطفال </vt:lpstr>
      <vt:lpstr>روند رشد و تکامل اطفال </vt:lpstr>
      <vt:lpstr>روند رشد و تکامل اطفال </vt:lpstr>
      <vt:lpstr>روند رشد و تکامل اطفال </vt:lpstr>
      <vt:lpstr>روند رشد و تکامل اطفال </vt:lpstr>
      <vt:lpstr>روند رشد و تکامل اطفال </vt:lpstr>
      <vt:lpstr>روند رشد و تکامل اطفال </vt:lpstr>
      <vt:lpstr>روند رشد و تکامل اطفال </vt:lpstr>
      <vt:lpstr>روند رشد و تکامل اطفال </vt:lpstr>
      <vt:lpstr>روند رشد و تکامل اطفال </vt:lpstr>
      <vt:lpstr>PowerPoint Presentation</vt:lpstr>
      <vt:lpstr>تفاوت های آناتومیکی و فیزیولوژیک </vt:lpstr>
      <vt:lpstr>تفاوت های آناتومیکی و فیزیولوژیک </vt:lpstr>
      <vt:lpstr>تفاوت های آناتومیکی و فیزیولوژیک </vt:lpstr>
      <vt:lpstr>PowerPoint Presentation</vt:lpstr>
      <vt:lpstr>PowerPoint Presentation</vt:lpstr>
      <vt:lpstr>PowerPoint Presentation</vt:lpstr>
      <vt:lpstr>PowerPoint Presentation</vt:lpstr>
      <vt:lpstr>PowerPoint Presentation</vt:lpstr>
      <vt:lpstr>PowerPoint Presentation</vt:lpstr>
      <vt:lpstr>تفاوت های آناتومیکی و فیزیولوژیک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ارزیابی اطفال </vt:lpstr>
      <vt:lpstr>PowerPoint Presentation</vt:lpstr>
      <vt:lpstr>PowerPoint Presentation</vt:lpstr>
      <vt:lpstr>ارزیابی ثانویه اطفال(Secondary assessment) </vt:lpstr>
      <vt:lpstr>PowerPoint Presentation</vt:lpstr>
      <vt:lpstr>PowerPoint Presentation</vt:lpstr>
      <vt:lpstr>ارزیابی مجدد و مداوم اطفال </vt:lpstr>
      <vt:lpstr>PowerPoint Presentation</vt:lpstr>
      <vt:lpstr>آسم : </vt:lpstr>
      <vt:lpstr>PowerPoint Presentation</vt:lpstr>
      <vt:lpstr>PowerPoint Presentation</vt:lpstr>
      <vt:lpstr>کروپ (خروسک) Croup :  </vt:lpstr>
      <vt:lpstr>PowerPoint Presentation</vt:lpstr>
      <vt:lpstr> در معاینه جسمانی (کروپ ) :  </vt:lpstr>
      <vt:lpstr>اقدامات پیش بیمارستانی در کروپ :   </vt:lpstr>
      <vt:lpstr> اپی گلوتیت Epiglotitis </vt:lpstr>
      <vt:lpstr>PowerPoint Presentation</vt:lpstr>
      <vt:lpstr>اقدامات پیش بیمارستانی دراپی گلوتیت حاد:    </vt:lpstr>
      <vt:lpstr>اسپاسم راه هوایی فوقانی در کروپ و اپی گلوتیت  </vt:lpstr>
      <vt:lpstr>پنومونی </vt:lpstr>
      <vt:lpstr>PowerPoint Presentation</vt:lpstr>
      <vt:lpstr>پنومونی </vt:lpstr>
      <vt:lpstr>PowerPoint Presentation</vt:lpstr>
      <vt:lpstr>اقدامات درمانی آنافیلاکسی : </vt:lpstr>
      <vt:lpstr>PowerPoint Presentation</vt:lpstr>
      <vt:lpstr>علائم و نشانه ای مننژیت: </vt:lpstr>
      <vt:lpstr>مننژیت :</vt:lpstr>
      <vt:lpstr> اختلالات قلبی-عروقی در اطفال </vt:lpstr>
      <vt:lpstr> اختلالات قلبی-عروقی در اطفال </vt:lpstr>
      <vt:lpstr> اختلالات قلبی-عروقی در اطفال </vt:lpstr>
      <vt:lpstr> اختلالات قلبی-عروقی در اطفال </vt:lpstr>
      <vt:lpstr> اختلالات قلبی-عروقی در اطفال </vt:lpstr>
      <vt:lpstr> اختلالات قلبی-عروقی در اطفال </vt:lpstr>
      <vt:lpstr> اختلالات قلبی-عروقی در اطفال </vt:lpstr>
      <vt:lpstr>اقدامات درمانی در ناهنجاریهای مادرزادی قلب : </vt:lpstr>
      <vt:lpstr> سندروم مرگ ناگهانی نوزادان (SIDS ) : Sudden Infant Death Syndrome </vt:lpstr>
      <vt:lpstr>PowerPoint Presentation</vt:lpstr>
      <vt:lpstr>SIDS  : </vt:lpstr>
      <vt:lpstr>  ایست قلبی در اطفال  </vt:lpstr>
      <vt:lpstr>غرق شدگی در کودکان </vt:lpstr>
      <vt:lpstr>مسمومیت ها در اطفال </vt:lpstr>
      <vt:lpstr>کودک آزاری و بی توجهی به  کودک : </vt:lpstr>
      <vt:lpstr>کودک آزاری و بی توجهی به  کودک  </vt:lpstr>
      <vt:lpstr>کودک آزاری و بی توجهی به  کودک (ادامه)   </vt:lpstr>
      <vt:lpstr>سوختگی در کودکان  </vt:lpstr>
      <vt:lpstr>تشنج در کودکان  </vt:lpstr>
      <vt:lpstr>اقدامات درمانی تشنج</vt:lpstr>
      <vt:lpstr>دیابت در اطفال </vt:lpstr>
      <vt:lpstr>علائم در اورژانس های دیابت</vt:lpstr>
      <vt:lpstr>اقدامات درمانی در اورژانس های دیابت</vt:lpstr>
      <vt:lpstr>اورژانس های پیش بیمارستانی سالمندان </vt:lpstr>
      <vt:lpstr>مقدمه</vt:lpstr>
      <vt:lpstr>آناتومی و فیزیولوژی پیری </vt:lpstr>
      <vt:lpstr>اناتومی و فیزیولوژی پیری </vt:lpstr>
      <vt:lpstr>اناتومی و فیزیولوژی پیری </vt:lpstr>
      <vt:lpstr>اناتومی و فیزیولوژی پیری </vt:lpstr>
      <vt:lpstr>اناتومی و فیزیولوژی پیری </vt:lpstr>
      <vt:lpstr>PowerPoint Presentation</vt:lpstr>
      <vt:lpstr>اختلالات و بیماریهای شایع در سالمندان  </vt:lpstr>
      <vt:lpstr>اختلالات تنفسی در سالمندان </vt:lpstr>
      <vt:lpstr>پنومونی </vt:lpstr>
      <vt:lpstr>علائم و اقدامات درمانی در پنومونی</vt:lpstr>
      <vt:lpstr>بیماری انسداد مزمن ریوی </vt:lpstr>
      <vt:lpstr>بیماری انسداد مزمن ریوی </vt:lpstr>
      <vt:lpstr>بیماری انسداد مزمن ریوی </vt:lpstr>
      <vt:lpstr>آمبولی ریوی </vt:lpstr>
      <vt:lpstr>آمبولی ریوی </vt:lpstr>
      <vt:lpstr>آمبولی ریوی </vt:lpstr>
      <vt:lpstr>آمبولی ریوی </vt:lpstr>
      <vt:lpstr>ادم ریوی  </vt:lpstr>
      <vt:lpstr>ادم ریوی  </vt:lpstr>
      <vt:lpstr>ادم ریوی  </vt:lpstr>
      <vt:lpstr>کانسر ریه  </vt:lpstr>
      <vt:lpstr>کانسر ریه  </vt:lpstr>
      <vt:lpstr>اختلالات قلبی- عروقی در سالمندان </vt:lpstr>
      <vt:lpstr>آنژین صدری </vt:lpstr>
      <vt:lpstr>تظاهرات بالینی آنژین صدری </vt:lpstr>
      <vt:lpstr>آنژین پایدار(Stable Angina) </vt:lpstr>
      <vt:lpstr>آنژين ناپايدارUnStable  angina </vt:lpstr>
      <vt:lpstr>انفارکتوس میوکارد </vt:lpstr>
      <vt:lpstr>انفارکتوس میوکارد </vt:lpstr>
      <vt:lpstr>نارسایی قلبی </vt:lpstr>
      <vt:lpstr>نارسایی قلبی </vt:lpstr>
      <vt:lpstr>دیس ریتمی ها </vt:lpstr>
      <vt:lpstr>آنوریسم و دیسکسیون آئورت </vt:lpstr>
      <vt:lpstr>آنوریسم و دیسکسیون آئورت </vt:lpstr>
      <vt:lpstr>آنوریسم و دیسکسیون آئورت </vt:lpstr>
      <vt:lpstr>هایپرتانسیون </vt:lpstr>
      <vt:lpstr>هایپرتانسیون </vt:lpstr>
      <vt:lpstr>سنکوپ </vt:lpstr>
      <vt:lpstr>سنکوپ </vt:lpstr>
      <vt:lpstr>اختلالات نرولوژیک در سالمندان </vt:lpstr>
      <vt:lpstr>بیماری حوادث عروق مغزی (CVA) </vt:lpstr>
      <vt:lpstr>تشنج </vt:lpstr>
      <vt:lpstr>سرگیجه  </vt:lpstr>
      <vt:lpstr>دلیریوم:  </vt:lpstr>
      <vt:lpstr>دمانس یا زوال عقل  </vt:lpstr>
      <vt:lpstr>بیماری آلزایمر</vt:lpstr>
      <vt:lpstr>پارکینسون  </vt:lpstr>
      <vt:lpstr>دیابت در سالمندان </vt:lpstr>
      <vt:lpstr>دیابت در سالمندان </vt:lpstr>
      <vt:lpstr>بیماری های  تیروئیدی </vt:lpstr>
      <vt:lpstr>خونریزی گوارشی  </vt:lpstr>
      <vt:lpstr>خونریزی گوارشی  </vt:lpstr>
      <vt:lpstr>انسداد روده  </vt:lpstr>
      <vt:lpstr>اختلالات کلیوی و ادراری- تناسلی در سالمندان </vt:lpstr>
      <vt:lpstr>اختلالات ادراری </vt:lpstr>
      <vt:lpstr>اختلالات ادراری </vt:lpstr>
      <vt:lpstr>مسمومیت ها در سالمندان </vt:lpstr>
      <vt:lpstr>مسمومیت ها در سالمندان </vt:lpstr>
      <vt:lpstr>تروما در سالمندان </vt:lpstr>
      <vt:lpstr>سوختگی ها </vt:lpstr>
      <vt:lpstr>اقدامات درمانی در سوختگی دراورژانس پیش بیمارستانی  شامل : </vt:lpstr>
      <vt:lpstr>اختلالات پوستی در سالمندان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حاجی زین العابدین خانم مینا</cp:lastModifiedBy>
  <cp:revision>21</cp:revision>
  <dcterms:created xsi:type="dcterms:W3CDTF">2019-09-08T21:32:50Z</dcterms:created>
  <dcterms:modified xsi:type="dcterms:W3CDTF">2019-09-17T06:33:33Z</dcterms:modified>
</cp:coreProperties>
</file>