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97"/>
  </p:notesMasterIdLst>
  <p:sldIdLst>
    <p:sldId id="579" r:id="rId2"/>
    <p:sldId id="277" r:id="rId3"/>
    <p:sldId id="258"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319" r:id="rId20"/>
    <p:sldId id="320" r:id="rId21"/>
    <p:sldId id="323" r:id="rId22"/>
    <p:sldId id="328" r:id="rId23"/>
    <p:sldId id="329" r:id="rId24"/>
    <p:sldId id="330" r:id="rId25"/>
    <p:sldId id="331" r:id="rId26"/>
    <p:sldId id="332" r:id="rId27"/>
    <p:sldId id="333" r:id="rId28"/>
    <p:sldId id="334" r:id="rId29"/>
    <p:sldId id="350" r:id="rId30"/>
    <p:sldId id="351" r:id="rId31"/>
    <p:sldId id="352" r:id="rId32"/>
    <p:sldId id="353" r:id="rId33"/>
    <p:sldId id="335" r:id="rId34"/>
    <p:sldId id="336" r:id="rId35"/>
    <p:sldId id="337" r:id="rId36"/>
    <p:sldId id="338" r:id="rId37"/>
    <p:sldId id="339" r:id="rId38"/>
    <p:sldId id="340" r:id="rId39"/>
    <p:sldId id="341" r:id="rId40"/>
    <p:sldId id="346" r:id="rId41"/>
    <p:sldId id="347" r:id="rId42"/>
    <p:sldId id="355" r:id="rId43"/>
    <p:sldId id="348" r:id="rId44"/>
    <p:sldId id="349" r:id="rId45"/>
    <p:sldId id="356" r:id="rId46"/>
    <p:sldId id="357" r:id="rId47"/>
    <p:sldId id="358" r:id="rId48"/>
    <p:sldId id="359" r:id="rId49"/>
    <p:sldId id="360" r:id="rId50"/>
    <p:sldId id="363" r:id="rId51"/>
    <p:sldId id="364" r:id="rId52"/>
    <p:sldId id="365" r:id="rId53"/>
    <p:sldId id="367" r:id="rId54"/>
    <p:sldId id="368" r:id="rId55"/>
    <p:sldId id="369" r:id="rId56"/>
    <p:sldId id="370" r:id="rId57"/>
    <p:sldId id="371" r:id="rId58"/>
    <p:sldId id="372" r:id="rId59"/>
    <p:sldId id="373" r:id="rId60"/>
    <p:sldId id="374" r:id="rId61"/>
    <p:sldId id="375" r:id="rId62"/>
    <p:sldId id="279" r:id="rId63"/>
    <p:sldId id="280" r:id="rId64"/>
    <p:sldId id="281" r:id="rId65"/>
    <p:sldId id="282" r:id="rId66"/>
    <p:sldId id="283" r:id="rId67"/>
    <p:sldId id="284" r:id="rId68"/>
    <p:sldId id="285" r:id="rId69"/>
    <p:sldId id="306" r:id="rId70"/>
    <p:sldId id="376" r:id="rId71"/>
    <p:sldId id="377" r:id="rId72"/>
    <p:sldId id="378" r:id="rId73"/>
    <p:sldId id="382" r:id="rId74"/>
    <p:sldId id="387" r:id="rId75"/>
    <p:sldId id="390" r:id="rId76"/>
    <p:sldId id="391" r:id="rId77"/>
    <p:sldId id="392" r:id="rId78"/>
    <p:sldId id="393" r:id="rId79"/>
    <p:sldId id="394" r:id="rId80"/>
    <p:sldId id="278" r:id="rId81"/>
    <p:sldId id="396" r:id="rId82"/>
    <p:sldId id="397" r:id="rId83"/>
    <p:sldId id="297" r:id="rId84"/>
    <p:sldId id="298" r:id="rId85"/>
    <p:sldId id="299" r:id="rId86"/>
    <p:sldId id="300" r:id="rId87"/>
    <p:sldId id="301" r:id="rId88"/>
    <p:sldId id="302" r:id="rId89"/>
    <p:sldId id="303" r:id="rId90"/>
    <p:sldId id="304" r:id="rId91"/>
    <p:sldId id="305" r:id="rId92"/>
    <p:sldId id="307" r:id="rId93"/>
    <p:sldId id="308" r:id="rId94"/>
    <p:sldId id="312" r:id="rId95"/>
    <p:sldId id="313" r:id="rId96"/>
    <p:sldId id="314" r:id="rId97"/>
    <p:sldId id="315" r:id="rId98"/>
    <p:sldId id="316" r:id="rId99"/>
    <p:sldId id="291" r:id="rId100"/>
    <p:sldId id="317" r:id="rId101"/>
    <p:sldId id="318" r:id="rId102"/>
    <p:sldId id="405" r:id="rId103"/>
    <p:sldId id="406" r:id="rId104"/>
    <p:sldId id="407" r:id="rId105"/>
    <p:sldId id="408" r:id="rId106"/>
    <p:sldId id="409" r:id="rId107"/>
    <p:sldId id="410" r:id="rId108"/>
    <p:sldId id="411" r:id="rId109"/>
    <p:sldId id="413" r:id="rId110"/>
    <p:sldId id="414" r:id="rId111"/>
    <p:sldId id="415" r:id="rId112"/>
    <p:sldId id="416" r:id="rId113"/>
    <p:sldId id="417" r:id="rId114"/>
    <p:sldId id="418" r:id="rId115"/>
    <p:sldId id="420" r:id="rId116"/>
    <p:sldId id="421" r:id="rId117"/>
    <p:sldId id="422" r:id="rId118"/>
    <p:sldId id="423" r:id="rId119"/>
    <p:sldId id="424" r:id="rId120"/>
    <p:sldId id="425" r:id="rId121"/>
    <p:sldId id="426" r:id="rId122"/>
    <p:sldId id="342" r:id="rId123"/>
    <p:sldId id="343" r:id="rId124"/>
    <p:sldId id="344" r:id="rId125"/>
    <p:sldId id="345" r:id="rId126"/>
    <p:sldId id="427" r:id="rId127"/>
    <p:sldId id="428" r:id="rId128"/>
    <p:sldId id="429" r:id="rId129"/>
    <p:sldId id="431" r:id="rId130"/>
    <p:sldId id="433" r:id="rId131"/>
    <p:sldId id="434" r:id="rId132"/>
    <p:sldId id="435" r:id="rId133"/>
    <p:sldId id="354" r:id="rId134"/>
    <p:sldId id="436" r:id="rId135"/>
    <p:sldId id="437" r:id="rId136"/>
    <p:sldId id="438" r:id="rId137"/>
    <p:sldId id="439" r:id="rId138"/>
    <p:sldId id="442" r:id="rId139"/>
    <p:sldId id="443" r:id="rId140"/>
    <p:sldId id="444" r:id="rId141"/>
    <p:sldId id="448" r:id="rId142"/>
    <p:sldId id="449" r:id="rId143"/>
    <p:sldId id="450" r:id="rId144"/>
    <p:sldId id="451" r:id="rId145"/>
    <p:sldId id="452" r:id="rId146"/>
    <p:sldId id="453" r:id="rId147"/>
    <p:sldId id="454" r:id="rId148"/>
    <p:sldId id="455" r:id="rId149"/>
    <p:sldId id="456" r:id="rId150"/>
    <p:sldId id="457" r:id="rId151"/>
    <p:sldId id="458" r:id="rId152"/>
    <p:sldId id="459" r:id="rId153"/>
    <p:sldId id="460" r:id="rId154"/>
    <p:sldId id="461" r:id="rId155"/>
    <p:sldId id="462" r:id="rId156"/>
    <p:sldId id="463" r:id="rId157"/>
    <p:sldId id="464" r:id="rId158"/>
    <p:sldId id="465" r:id="rId159"/>
    <p:sldId id="466" r:id="rId160"/>
    <p:sldId id="467" r:id="rId161"/>
    <p:sldId id="468" r:id="rId162"/>
    <p:sldId id="469" r:id="rId163"/>
    <p:sldId id="470" r:id="rId164"/>
    <p:sldId id="471" r:id="rId165"/>
    <p:sldId id="472" r:id="rId166"/>
    <p:sldId id="473" r:id="rId167"/>
    <p:sldId id="474" r:id="rId168"/>
    <p:sldId id="475" r:id="rId169"/>
    <p:sldId id="476" r:id="rId170"/>
    <p:sldId id="477" r:id="rId171"/>
    <p:sldId id="478" r:id="rId172"/>
    <p:sldId id="479" r:id="rId173"/>
    <p:sldId id="480" r:id="rId174"/>
    <p:sldId id="481" r:id="rId175"/>
    <p:sldId id="482" r:id="rId176"/>
    <p:sldId id="483" r:id="rId177"/>
    <p:sldId id="485" r:id="rId178"/>
    <p:sldId id="486" r:id="rId179"/>
    <p:sldId id="487" r:id="rId180"/>
    <p:sldId id="489" r:id="rId181"/>
    <p:sldId id="490" r:id="rId182"/>
    <p:sldId id="491" r:id="rId183"/>
    <p:sldId id="492" r:id="rId184"/>
    <p:sldId id="493" r:id="rId185"/>
    <p:sldId id="495" r:id="rId186"/>
    <p:sldId id="496" r:id="rId187"/>
    <p:sldId id="497" r:id="rId188"/>
    <p:sldId id="498" r:id="rId189"/>
    <p:sldId id="499" r:id="rId190"/>
    <p:sldId id="500" r:id="rId191"/>
    <p:sldId id="501" r:id="rId192"/>
    <p:sldId id="502" r:id="rId193"/>
    <p:sldId id="503" r:id="rId194"/>
    <p:sldId id="504" r:id="rId195"/>
    <p:sldId id="505" r:id="rId196"/>
    <p:sldId id="506" r:id="rId197"/>
    <p:sldId id="507" r:id="rId198"/>
    <p:sldId id="508" r:id="rId199"/>
    <p:sldId id="509" r:id="rId200"/>
    <p:sldId id="510" r:id="rId201"/>
    <p:sldId id="511" r:id="rId202"/>
    <p:sldId id="512" r:id="rId203"/>
    <p:sldId id="513" r:id="rId204"/>
    <p:sldId id="514" r:id="rId205"/>
    <p:sldId id="515" r:id="rId206"/>
    <p:sldId id="516" r:id="rId207"/>
    <p:sldId id="517" r:id="rId208"/>
    <p:sldId id="518" r:id="rId209"/>
    <p:sldId id="256" r:id="rId210"/>
    <p:sldId id="519" r:id="rId211"/>
    <p:sldId id="520" r:id="rId212"/>
    <p:sldId id="521" r:id="rId213"/>
    <p:sldId id="522" r:id="rId214"/>
    <p:sldId id="523" r:id="rId215"/>
    <p:sldId id="524" r:id="rId216"/>
    <p:sldId id="525" r:id="rId217"/>
    <p:sldId id="526" r:id="rId218"/>
    <p:sldId id="527" r:id="rId219"/>
    <p:sldId id="528" r:id="rId220"/>
    <p:sldId id="529" r:id="rId221"/>
    <p:sldId id="530" r:id="rId222"/>
    <p:sldId id="531" r:id="rId223"/>
    <p:sldId id="532" r:id="rId224"/>
    <p:sldId id="533" r:id="rId225"/>
    <p:sldId id="534" r:id="rId226"/>
    <p:sldId id="535" r:id="rId227"/>
    <p:sldId id="536" r:id="rId228"/>
    <p:sldId id="537" r:id="rId229"/>
    <p:sldId id="538" r:id="rId230"/>
    <p:sldId id="539" r:id="rId231"/>
    <p:sldId id="540" r:id="rId232"/>
    <p:sldId id="541" r:id="rId233"/>
    <p:sldId id="542" r:id="rId234"/>
    <p:sldId id="543" r:id="rId235"/>
    <p:sldId id="544" r:id="rId236"/>
    <p:sldId id="545" r:id="rId237"/>
    <p:sldId id="546" r:id="rId238"/>
    <p:sldId id="547" r:id="rId239"/>
    <p:sldId id="548" r:id="rId240"/>
    <p:sldId id="550" r:id="rId241"/>
    <p:sldId id="551" r:id="rId242"/>
    <p:sldId id="552" r:id="rId243"/>
    <p:sldId id="553" r:id="rId244"/>
    <p:sldId id="554" r:id="rId245"/>
    <p:sldId id="555" r:id="rId246"/>
    <p:sldId id="556" r:id="rId247"/>
    <p:sldId id="557" r:id="rId248"/>
    <p:sldId id="558" r:id="rId249"/>
    <p:sldId id="561" r:id="rId250"/>
    <p:sldId id="562" r:id="rId251"/>
    <p:sldId id="563" r:id="rId252"/>
    <p:sldId id="564" r:id="rId253"/>
    <p:sldId id="565" r:id="rId254"/>
    <p:sldId id="566" r:id="rId255"/>
    <p:sldId id="567" r:id="rId256"/>
    <p:sldId id="568" r:id="rId257"/>
    <p:sldId id="569" r:id="rId258"/>
    <p:sldId id="570" r:id="rId259"/>
    <p:sldId id="571" r:id="rId260"/>
    <p:sldId id="572" r:id="rId261"/>
    <p:sldId id="573" r:id="rId262"/>
    <p:sldId id="574" r:id="rId263"/>
    <p:sldId id="575" r:id="rId264"/>
    <p:sldId id="576" r:id="rId265"/>
    <p:sldId id="577" r:id="rId266"/>
    <p:sldId id="578" r:id="rId267"/>
    <p:sldId id="580" r:id="rId268"/>
    <p:sldId id="257" r:id="rId269"/>
    <p:sldId id="581" r:id="rId270"/>
    <p:sldId id="259" r:id="rId271"/>
    <p:sldId id="260" r:id="rId272"/>
    <p:sldId id="261" r:id="rId273"/>
    <p:sldId id="582" r:id="rId274"/>
    <p:sldId id="583" r:id="rId275"/>
    <p:sldId id="584" r:id="rId276"/>
    <p:sldId id="585" r:id="rId277"/>
    <p:sldId id="586" r:id="rId278"/>
    <p:sldId id="587" r:id="rId279"/>
    <p:sldId id="588" r:id="rId280"/>
    <p:sldId id="589" r:id="rId281"/>
    <p:sldId id="590" r:id="rId282"/>
    <p:sldId id="591" r:id="rId283"/>
    <p:sldId id="592" r:id="rId284"/>
    <p:sldId id="593" r:id="rId285"/>
    <p:sldId id="594" r:id="rId286"/>
    <p:sldId id="595" r:id="rId287"/>
    <p:sldId id="596" r:id="rId288"/>
    <p:sldId id="597" r:id="rId289"/>
    <p:sldId id="598" r:id="rId290"/>
    <p:sldId id="599" r:id="rId291"/>
    <p:sldId id="600" r:id="rId292"/>
    <p:sldId id="601" r:id="rId293"/>
    <p:sldId id="602" r:id="rId294"/>
    <p:sldId id="603" r:id="rId295"/>
    <p:sldId id="604" r:id="rId296"/>
  </p:sldIdLst>
  <p:sldSz cx="12192000" cy="6858000"/>
  <p:notesSz cx="6858000" cy="9144000"/>
  <p:embeddedFontLst>
    <p:embeddedFont>
      <p:font typeface="Vrinda" panose="020B0604020202020204" charset="0"/>
      <p:regular r:id="rId298"/>
      <p:bold r:id="rId299"/>
    </p:embeddedFont>
    <p:embeddedFont>
      <p:font typeface="B Compset" panose="00000400000000000000" pitchFamily="2" charset="-78"/>
      <p:regular r:id="rId300"/>
      <p:bold r:id="rId301"/>
    </p:embeddedFont>
    <p:embeddedFont>
      <p:font typeface="B Titr" panose="00000700000000000000" pitchFamily="2" charset="-78"/>
      <p:bold r:id="rId302"/>
    </p:embeddedFont>
    <p:embeddedFont>
      <p:font typeface="B Yagut" panose="00000400000000000000" pitchFamily="2" charset="-78"/>
      <p:regular r:id="rId303"/>
      <p:bold r:id="rId304"/>
    </p:embeddedFont>
    <p:embeddedFont>
      <p:font typeface="Tahoma" panose="020B0604030504040204" pitchFamily="34" charset="0"/>
      <p:regular r:id="rId305"/>
      <p:bold r:id="rId306"/>
    </p:embeddedFont>
    <p:embeddedFont>
      <p:font typeface="Wingdings 2" panose="05020102010507070707" pitchFamily="18" charset="2"/>
      <p:regular r:id="rId307"/>
    </p:embeddedFont>
    <p:embeddedFont>
      <p:font typeface="B Nazanin" panose="00000400000000000000" pitchFamily="2" charset="-78"/>
      <p:regular r:id="rId308"/>
      <p:bold r:id="rId309"/>
    </p:embeddedFont>
    <p:embeddedFont>
      <p:font typeface="Verdana" panose="020B0604030504040204" pitchFamily="34" charset="0"/>
      <p:regular r:id="rId310"/>
      <p:bold r:id="rId311"/>
      <p:italic r:id="rId312"/>
      <p:boldItalic r:id="rId313"/>
    </p:embeddedFont>
    <p:embeddedFont>
      <p:font typeface="Calibri" panose="020F0502020204030204" pitchFamily="34" charset="0"/>
      <p:regular r:id="rId314"/>
      <p:bold r:id="rId315"/>
      <p:italic r:id="rId316"/>
      <p:boldItalic r:id="rId3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0"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6" autoAdjust="0"/>
    <p:restoredTop sz="94660"/>
  </p:normalViewPr>
  <p:slideViewPr>
    <p:cSldViewPr snapToGrid="0">
      <p:cViewPr varScale="1">
        <p:scale>
          <a:sx n="91" d="100"/>
          <a:sy n="91" d="100"/>
        </p:scale>
        <p:origin x="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font" Target="fonts/font2.fntdata"/><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font" Target="fonts/font7.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font" Target="fonts/font18.fntdata"/><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font" Target="fonts/font9.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font" Target="fonts/font20.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font" Target="fonts/font10.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commentAuthors" Target="commentAuthor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font" Target="fonts/font11.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font" Target="fonts/font1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font" Target="fonts/font13.fntdata"/><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font" Target="fonts/font3.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font" Target="fonts/font14.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notesMaster" Target="notesMasters/notes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font" Target="fonts/font4.fntdata"/><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font" Target="fonts/font15.fntdata"/><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font" Target="fonts/font1.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font" Target="fonts/font6.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font" Target="fonts/font17.fntdata"/><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font" Target="fonts/font8.fntdata"/><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1F91C5-D480-43A7-9748-960AF321A561}"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en-GB"/>
        </a:p>
      </dgm:t>
    </dgm:pt>
    <dgm:pt modelId="{FAB2124F-421B-4AF2-966F-5C943068100A}">
      <dgm:prSet phldrT="[Text]" custT="1"/>
      <dgm:spPr>
        <a:xfrm>
          <a:off x="4071802" y="1152756"/>
          <a:ext cx="750861" cy="2072072"/>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rtl="1"/>
          <a:r>
            <a:rPr lang="fa-IR" sz="1400" b="1" dirty="0">
              <a:solidFill>
                <a:sysClr val="windowText" lastClr="000000"/>
              </a:solidFill>
              <a:latin typeface="Calibri"/>
              <a:ea typeface="+mn-ea"/>
              <a:cs typeface="B Yagut" panose="00000400000000000000" pitchFamily="2" charset="-78"/>
            </a:rPr>
            <a:t>رسیدن بر بالین بیمار،</a:t>
          </a:r>
        </a:p>
        <a:p>
          <a:pPr algn="ctr" rtl="1"/>
          <a:r>
            <a:rPr lang="fa-IR" sz="1400" b="1" dirty="0">
              <a:solidFill>
                <a:sysClr val="windowText" lastClr="000000"/>
              </a:solidFill>
              <a:latin typeface="Calibri"/>
              <a:ea typeface="+mn-ea"/>
              <a:cs typeface="B Yagut" panose="00000400000000000000" pitchFamily="2" charset="-78"/>
            </a:rPr>
            <a:t>انجام اقدامات اولیه </a:t>
          </a:r>
          <a:endParaRPr lang="en-US" sz="1400" b="1" dirty="0">
            <a:solidFill>
              <a:sysClr val="windowText" lastClr="000000"/>
            </a:solidFill>
            <a:latin typeface="Calibri"/>
            <a:ea typeface="+mn-ea"/>
            <a:cs typeface="B Yagut" panose="00000400000000000000" pitchFamily="2" charset="-78"/>
          </a:endParaRPr>
        </a:p>
      </dgm:t>
    </dgm:pt>
    <dgm:pt modelId="{37DFEEEB-9A8F-416F-AC54-7B32E4DDFDC1}" type="parTrans" cxnId="{8C0D1100-5A3D-471B-9FDF-92E20ABD9EDA}">
      <dgm:prSet/>
      <dgm:spPr/>
      <dgm:t>
        <a:bodyPr/>
        <a:lstStyle/>
        <a:p>
          <a:pPr algn="ctr"/>
          <a:endParaRPr lang="en-US"/>
        </a:p>
      </dgm:t>
    </dgm:pt>
    <dgm:pt modelId="{F4107000-6739-4FFC-B588-62CC2A3EF74B}" type="sibTrans" cxnId="{8C0D1100-5A3D-471B-9FDF-92E20ABD9EDA}">
      <dgm:prSet/>
      <dgm:spPr/>
      <dgm:t>
        <a:bodyPr/>
        <a:lstStyle/>
        <a:p>
          <a:pPr algn="ctr"/>
          <a:endParaRPr lang="en-US"/>
        </a:p>
      </dgm:t>
    </dgm:pt>
    <dgm:pt modelId="{49C1D7D4-C1C5-4923-ACCF-F127831C08BF}">
      <dgm:prSet phldrT="[Text]" custT="1"/>
      <dgm:spPr>
        <a:xfrm>
          <a:off x="4965503" y="1139632"/>
          <a:ext cx="724986" cy="2072072"/>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600" b="1" dirty="0">
              <a:solidFill>
                <a:sysClr val="windowText" lastClr="000000"/>
              </a:solidFill>
              <a:latin typeface="Calibri"/>
              <a:ea typeface="+mn-ea"/>
              <a:cs typeface="B Yagut" panose="00000400000000000000" pitchFamily="2" charset="-78"/>
            </a:rPr>
            <a:t>گرفتن نوار قلب و ارسال آن برای پزشک متخصص</a:t>
          </a:r>
          <a:endParaRPr lang="en-US" sz="1600" b="1" dirty="0">
            <a:solidFill>
              <a:sysClr val="windowText" lastClr="000000"/>
            </a:solidFill>
            <a:latin typeface="Calibri"/>
            <a:ea typeface="+mn-ea"/>
            <a:cs typeface="B Yagut" panose="00000400000000000000" pitchFamily="2" charset="-78"/>
          </a:endParaRPr>
        </a:p>
      </dgm:t>
    </dgm:pt>
    <dgm:pt modelId="{36C3F127-6B92-464B-A3C5-4CB03F298461}" type="parTrans" cxnId="{86D478DC-5EC9-470E-AF60-AFE7E7B69A07}">
      <dgm:prSet/>
      <dgm:spPr/>
      <dgm:t>
        <a:bodyPr/>
        <a:lstStyle/>
        <a:p>
          <a:pPr algn="ctr"/>
          <a:endParaRPr lang="en-US"/>
        </a:p>
      </dgm:t>
    </dgm:pt>
    <dgm:pt modelId="{59F0E3D6-DAD1-4195-8E1F-17666A5CF63D}" type="sibTrans" cxnId="{86D478DC-5EC9-470E-AF60-AFE7E7B69A07}">
      <dgm:prSet/>
      <dgm:spPr/>
      <dgm:t>
        <a:bodyPr/>
        <a:lstStyle/>
        <a:p>
          <a:pPr algn="ctr"/>
          <a:endParaRPr lang="en-US"/>
        </a:p>
      </dgm:t>
    </dgm:pt>
    <dgm:pt modelId="{52681762-DFF8-4437-B79A-10081A05DF7D}">
      <dgm:prSet phldrT="[Text]" custT="1"/>
      <dgm:spPr>
        <a:xfrm>
          <a:off x="6796724" y="1107380"/>
          <a:ext cx="756869" cy="2110155"/>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2000" b="1" dirty="0">
              <a:solidFill>
                <a:sysClr val="windowText" lastClr="000000"/>
              </a:solidFill>
              <a:latin typeface="Calibri"/>
              <a:ea typeface="+mn-ea"/>
              <a:cs typeface="B Yagut" panose="00000400000000000000" pitchFamily="2" charset="-78"/>
            </a:rPr>
            <a:t>اعزام بیمار به بیمارستان 247</a:t>
          </a:r>
          <a:endParaRPr lang="en-US" sz="2000" b="1" dirty="0">
            <a:solidFill>
              <a:sysClr val="windowText" lastClr="000000"/>
            </a:solidFill>
            <a:latin typeface="Calibri"/>
            <a:ea typeface="+mn-ea"/>
            <a:cs typeface="B Yagut" panose="00000400000000000000" pitchFamily="2" charset="-78"/>
          </a:endParaRPr>
        </a:p>
      </dgm:t>
    </dgm:pt>
    <dgm:pt modelId="{782B0C0D-0FA8-4B6A-B75B-87828E809382}" type="parTrans" cxnId="{30BD8F78-D17F-40DC-8120-7B0DC83992C6}">
      <dgm:prSet/>
      <dgm:spPr/>
      <dgm:t>
        <a:bodyPr/>
        <a:lstStyle/>
        <a:p>
          <a:pPr algn="ctr"/>
          <a:endParaRPr lang="en-US"/>
        </a:p>
      </dgm:t>
    </dgm:pt>
    <dgm:pt modelId="{55FACAAB-6F4F-4B94-87C3-836831B7EE14}" type="sibTrans" cxnId="{30BD8F78-D17F-40DC-8120-7B0DC83992C6}">
      <dgm:prSet/>
      <dgm:spPr/>
      <dgm:t>
        <a:bodyPr/>
        <a:lstStyle/>
        <a:p>
          <a:pPr algn="ctr"/>
          <a:endParaRPr lang="en-US"/>
        </a:p>
      </dgm:t>
    </dgm:pt>
    <dgm:pt modelId="{51ADD0D0-B101-47A0-B5B7-767BDB985910}">
      <dgm:prSet custT="1"/>
      <dgm:spPr>
        <a:xfrm>
          <a:off x="3083249" y="1146125"/>
          <a:ext cx="790664" cy="2084813"/>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800" b="1" dirty="0">
              <a:solidFill>
                <a:sysClr val="windowText" lastClr="000000"/>
              </a:solidFill>
              <a:latin typeface="Calibri"/>
              <a:ea typeface="+mn-ea"/>
              <a:cs typeface="B Yagut" panose="00000400000000000000" pitchFamily="2" charset="-78"/>
            </a:rPr>
            <a:t>اعلام فوریت به پایگاه اورژانس پیش بیمارستانی</a:t>
          </a:r>
          <a:endParaRPr lang="en-US" sz="1800" b="1" dirty="0">
            <a:solidFill>
              <a:sysClr val="windowText" lastClr="000000"/>
            </a:solidFill>
            <a:latin typeface="Calibri"/>
            <a:ea typeface="+mn-ea"/>
            <a:cs typeface="B Yagut" panose="00000400000000000000" pitchFamily="2" charset="-78"/>
          </a:endParaRPr>
        </a:p>
      </dgm:t>
    </dgm:pt>
    <dgm:pt modelId="{80EF2753-5335-4A37-9EAF-605847B8FDD6}" type="parTrans" cxnId="{81E8D774-759D-40BF-9CD0-3E612B02E6AB}">
      <dgm:prSet/>
      <dgm:spPr/>
      <dgm:t>
        <a:bodyPr/>
        <a:lstStyle/>
        <a:p>
          <a:pPr algn="ctr"/>
          <a:endParaRPr lang="en-US"/>
        </a:p>
      </dgm:t>
    </dgm:pt>
    <dgm:pt modelId="{F6D97EBB-D555-4B70-988E-6A4B64FBD34F}" type="sibTrans" cxnId="{81E8D774-759D-40BF-9CD0-3E612B02E6AB}">
      <dgm:prSet/>
      <dgm:spPr/>
      <dgm:t>
        <a:bodyPr/>
        <a:lstStyle/>
        <a:p>
          <a:pPr algn="ctr"/>
          <a:endParaRPr lang="en-US"/>
        </a:p>
      </dgm:t>
    </dgm:pt>
    <dgm:pt modelId="{95CE3448-E92C-48B4-8B35-61C85C53B063}">
      <dgm:prSet custT="1"/>
      <dgm:spPr>
        <a:xfrm>
          <a:off x="337953" y="1126683"/>
          <a:ext cx="586372" cy="212387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600" b="1" dirty="0">
              <a:solidFill>
                <a:sysClr val="windowText" lastClr="000000"/>
              </a:solidFill>
              <a:latin typeface="Calibri"/>
              <a:ea typeface="+mn-ea"/>
              <a:cs typeface="B Yagut" panose="00000400000000000000" pitchFamily="2" charset="-78"/>
            </a:rPr>
            <a:t>تماس مددجو با 115</a:t>
          </a:r>
          <a:endParaRPr lang="en-US" sz="1600" b="1" dirty="0">
            <a:solidFill>
              <a:sysClr val="windowText" lastClr="000000"/>
            </a:solidFill>
            <a:latin typeface="Calibri"/>
            <a:ea typeface="+mn-ea"/>
            <a:cs typeface="B Yagut" panose="00000400000000000000" pitchFamily="2" charset="-78"/>
          </a:endParaRPr>
        </a:p>
      </dgm:t>
    </dgm:pt>
    <dgm:pt modelId="{3EE485D0-A51D-43C1-AE6C-DD19E0E20234}" type="parTrans" cxnId="{F4EE1972-F1AC-47B3-9A7E-3604F1F92DAE}">
      <dgm:prSet/>
      <dgm:spPr/>
      <dgm:t>
        <a:bodyPr/>
        <a:lstStyle/>
        <a:p>
          <a:pPr algn="ctr"/>
          <a:endParaRPr lang="en-US"/>
        </a:p>
      </dgm:t>
    </dgm:pt>
    <dgm:pt modelId="{A83C5AA2-E8E8-4879-AD03-3B5C46CA6C3C}" type="sibTrans" cxnId="{F4EE1972-F1AC-47B3-9A7E-3604F1F92DAE}">
      <dgm:prSet/>
      <dgm:spPr/>
      <dgm:t>
        <a:bodyPr/>
        <a:lstStyle/>
        <a:p>
          <a:pPr algn="ctr"/>
          <a:endParaRPr lang="en-US"/>
        </a:p>
      </dgm:t>
    </dgm:pt>
    <dgm:pt modelId="{3223E308-FF2A-4E40-8375-B8415985F89E}">
      <dgm:prSet custT="1"/>
      <dgm:spPr>
        <a:xfrm>
          <a:off x="2135342" y="1146473"/>
          <a:ext cx="773730" cy="2084464"/>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600" b="1" dirty="0">
              <a:solidFill>
                <a:sysClr val="windowText" lastClr="000000"/>
              </a:solidFill>
              <a:latin typeface="Calibri"/>
              <a:ea typeface="+mn-ea"/>
              <a:cs typeface="B Yagut" panose="00000400000000000000" pitchFamily="2" charset="-78"/>
            </a:rPr>
            <a:t>ارسال فایل به واحد اعزام و راهبری </a:t>
          </a:r>
          <a:r>
            <a:rPr lang="fa-IR" sz="1800" b="1" dirty="0">
              <a:solidFill>
                <a:sysClr val="windowText" lastClr="000000"/>
              </a:solidFill>
              <a:latin typeface="Calibri"/>
              <a:ea typeface="+mn-ea"/>
              <a:cs typeface="B Yagut" panose="00000400000000000000" pitchFamily="2" charset="-78"/>
            </a:rPr>
            <a:t>آمبولانس</a:t>
          </a:r>
          <a:endParaRPr lang="en-US" sz="1600" b="1" dirty="0">
            <a:solidFill>
              <a:sysClr val="windowText" lastClr="000000"/>
            </a:solidFill>
            <a:latin typeface="Calibri"/>
            <a:ea typeface="+mn-ea"/>
            <a:cs typeface="B Yagut" panose="00000400000000000000" pitchFamily="2" charset="-78"/>
          </a:endParaRPr>
        </a:p>
      </dgm:t>
    </dgm:pt>
    <dgm:pt modelId="{67C6B5D1-1BEC-469B-BE72-6241860B1235}" type="parTrans" cxnId="{64EF5C08-D935-4813-B23E-223F9CA9457E}">
      <dgm:prSet/>
      <dgm:spPr/>
      <dgm:t>
        <a:bodyPr/>
        <a:lstStyle/>
        <a:p>
          <a:pPr algn="ctr"/>
          <a:endParaRPr lang="en-US"/>
        </a:p>
      </dgm:t>
    </dgm:pt>
    <dgm:pt modelId="{FFFD2B6A-E2D3-4DC3-B11E-B3A5E0531331}" type="sibTrans" cxnId="{64EF5C08-D935-4813-B23E-223F9CA9457E}">
      <dgm:prSet/>
      <dgm:spPr/>
      <dgm:t>
        <a:bodyPr/>
        <a:lstStyle/>
        <a:p>
          <a:pPr algn="ctr"/>
          <a:endParaRPr lang="en-US"/>
        </a:p>
      </dgm:t>
    </dgm:pt>
    <dgm:pt modelId="{3B50CD7C-58A5-4128-97F9-C1DB074FCC82}">
      <dgm:prSet custT="1"/>
      <dgm:spPr>
        <a:xfrm>
          <a:off x="1120300" y="1152591"/>
          <a:ext cx="814258" cy="2072054"/>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600" b="1" dirty="0">
              <a:solidFill>
                <a:sysClr val="windowText" lastClr="000000"/>
              </a:solidFill>
              <a:latin typeface="Calibri"/>
              <a:ea typeface="+mn-ea"/>
              <a:cs typeface="B Yagut" panose="00000400000000000000" pitchFamily="2" charset="-78"/>
            </a:rPr>
            <a:t>پاسخگویی واحد </a:t>
          </a:r>
          <a:r>
            <a:rPr lang="fa-IR" sz="1600" b="1" dirty="0" err="1">
              <a:solidFill>
                <a:sysClr val="windowText" lastClr="000000"/>
              </a:solidFill>
              <a:latin typeface="Calibri"/>
              <a:ea typeface="+mn-ea"/>
              <a:cs typeface="B Yagut" panose="00000400000000000000" pitchFamily="2" charset="-78"/>
            </a:rPr>
            <a:t>تریاژ</a:t>
          </a:r>
          <a:r>
            <a:rPr lang="fa-IR" sz="1600" b="1" dirty="0">
              <a:solidFill>
                <a:sysClr val="windowText" lastClr="000000"/>
              </a:solidFill>
              <a:latin typeface="Calibri"/>
              <a:ea typeface="+mn-ea"/>
              <a:cs typeface="B Yagut" panose="00000400000000000000" pitchFamily="2" charset="-78"/>
            </a:rPr>
            <a:t> تلفنی</a:t>
          </a:r>
          <a:endParaRPr lang="en-US" sz="1600" b="1" dirty="0">
            <a:solidFill>
              <a:sysClr val="windowText" lastClr="000000"/>
            </a:solidFill>
            <a:latin typeface="Calibri"/>
            <a:ea typeface="+mn-ea"/>
            <a:cs typeface="B Yagut" panose="00000400000000000000" pitchFamily="2" charset="-78"/>
          </a:endParaRPr>
        </a:p>
      </dgm:t>
    </dgm:pt>
    <dgm:pt modelId="{E0138407-CCA7-45DA-A425-59CBF24E0558}" type="parTrans" cxnId="{83568CCA-35B1-4238-8B41-8D931E4D441F}">
      <dgm:prSet/>
      <dgm:spPr/>
      <dgm:t>
        <a:bodyPr/>
        <a:lstStyle/>
        <a:p>
          <a:pPr algn="ctr"/>
          <a:endParaRPr lang="en-US"/>
        </a:p>
      </dgm:t>
    </dgm:pt>
    <dgm:pt modelId="{4163D89A-9043-448A-848E-508CFF138FE7}" type="sibTrans" cxnId="{83568CCA-35B1-4238-8B41-8D931E4D441F}">
      <dgm:prSet/>
      <dgm:spPr/>
      <dgm:t>
        <a:bodyPr/>
        <a:lstStyle/>
        <a:p>
          <a:pPr algn="ctr"/>
          <a:endParaRPr lang="en-US"/>
        </a:p>
      </dgm:t>
    </dgm:pt>
    <dgm:pt modelId="{5335CAEB-76AB-4EC5-B5F6-DCAD935D01E0}">
      <dgm:prSet custT="1"/>
      <dgm:spPr>
        <a:xfrm>
          <a:off x="7735008" y="1139702"/>
          <a:ext cx="683326" cy="2097971"/>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600" b="1" dirty="0">
              <a:solidFill>
                <a:sysClr val="windowText" lastClr="000000"/>
              </a:solidFill>
              <a:latin typeface="Calibri"/>
              <a:ea typeface="+mn-ea"/>
              <a:cs typeface="B Yagut" panose="00000400000000000000" pitchFamily="2" charset="-78"/>
            </a:rPr>
            <a:t>انتقال  و مدیریت بیمار تا رسیدن به مرکز درمانی</a:t>
          </a:r>
          <a:endParaRPr lang="en-US" sz="1600" b="1" dirty="0">
            <a:solidFill>
              <a:sysClr val="windowText" lastClr="000000"/>
            </a:solidFill>
            <a:latin typeface="Calibri"/>
            <a:ea typeface="+mn-ea"/>
            <a:cs typeface="B Yagut" panose="00000400000000000000" pitchFamily="2" charset="-78"/>
          </a:endParaRPr>
        </a:p>
      </dgm:t>
    </dgm:pt>
    <dgm:pt modelId="{C8A230C2-1609-4940-A882-53AD0DF96E56}" type="parTrans" cxnId="{B07A15B9-5605-4744-929A-FE917FAE6C8F}">
      <dgm:prSet/>
      <dgm:spPr/>
      <dgm:t>
        <a:bodyPr/>
        <a:lstStyle/>
        <a:p>
          <a:pPr algn="ctr"/>
          <a:endParaRPr lang="en-US"/>
        </a:p>
      </dgm:t>
    </dgm:pt>
    <dgm:pt modelId="{91D866E0-49CE-4332-A3C1-3ECF01333013}" type="sibTrans" cxnId="{B07A15B9-5605-4744-929A-FE917FAE6C8F}">
      <dgm:prSet/>
      <dgm:spPr/>
      <dgm:t>
        <a:bodyPr/>
        <a:lstStyle/>
        <a:p>
          <a:pPr algn="ctr"/>
          <a:endParaRPr lang="en-US"/>
        </a:p>
      </dgm:t>
    </dgm:pt>
    <dgm:pt modelId="{912C986C-8B80-4AE6-9E2B-1D6E004E25EE}">
      <dgm:prSet custT="1"/>
      <dgm:spPr>
        <a:xfrm>
          <a:off x="8850052" y="2803114"/>
          <a:ext cx="1219657" cy="1417944"/>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rtl="1"/>
          <a:r>
            <a:rPr lang="fa-IR" sz="1100" b="1" dirty="0">
              <a:solidFill>
                <a:sysClr val="windowText" lastClr="000000"/>
              </a:solidFill>
              <a:latin typeface="Calibri"/>
              <a:ea typeface="+mn-ea"/>
              <a:cs typeface="B Yagut" panose="00000400000000000000" pitchFamily="2" charset="-78"/>
            </a:rPr>
            <a:t>بیمار </a:t>
          </a:r>
          <a:r>
            <a:rPr lang="fa-IR" sz="1100" b="1" dirty="0" err="1">
              <a:solidFill>
                <a:sysClr val="windowText" lastClr="000000"/>
              </a:solidFill>
              <a:latin typeface="Calibri"/>
              <a:ea typeface="+mn-ea"/>
              <a:cs typeface="B Yagut" panose="00000400000000000000" pitchFamily="2" charset="-78"/>
            </a:rPr>
            <a:t>بدحال</a:t>
          </a:r>
          <a:r>
            <a:rPr lang="fa-IR" sz="1100" b="1" dirty="0">
              <a:solidFill>
                <a:sysClr val="windowText" lastClr="000000"/>
              </a:solidFill>
              <a:latin typeface="Calibri"/>
              <a:ea typeface="+mn-ea"/>
              <a:cs typeface="B Yagut" panose="00000400000000000000" pitchFamily="2" charset="-78"/>
            </a:rPr>
            <a:t>:</a:t>
          </a:r>
        </a:p>
        <a:p>
          <a:pPr algn="ctr" rtl="1"/>
          <a:r>
            <a:rPr lang="fa-IR" sz="1100" b="1" dirty="0">
              <a:solidFill>
                <a:sysClr val="windowText" lastClr="000000"/>
              </a:solidFill>
              <a:latin typeface="Calibri"/>
              <a:ea typeface="+mn-ea"/>
              <a:cs typeface="B Yagut" panose="00000400000000000000" pitchFamily="2" charset="-78"/>
            </a:rPr>
            <a:t>تحویل بیمار به پزشک متخصص طب اورژانس در اتاق </a:t>
          </a:r>
          <a:r>
            <a:rPr lang="en-GB" sz="1100" b="1" dirty="0">
              <a:solidFill>
                <a:sysClr val="windowText" lastClr="000000"/>
              </a:solidFill>
              <a:latin typeface="Calibri"/>
              <a:ea typeface="+mn-ea"/>
              <a:cs typeface="B Yagut" panose="00000400000000000000" pitchFamily="2" charset="-78"/>
            </a:rPr>
            <a:t>CPR</a:t>
          </a:r>
          <a:r>
            <a:rPr lang="fa-IR" sz="1100" b="1" dirty="0">
              <a:solidFill>
                <a:sysClr val="windowText" lastClr="000000"/>
              </a:solidFill>
              <a:latin typeface="Calibri"/>
              <a:ea typeface="+mn-ea"/>
              <a:cs typeface="B Yagut" panose="00000400000000000000" pitchFamily="2" charset="-78"/>
            </a:rPr>
            <a:t> اورژانس</a:t>
          </a:r>
          <a:endParaRPr lang="en-US" sz="1100" b="1" dirty="0">
            <a:solidFill>
              <a:sysClr val="windowText" lastClr="000000"/>
            </a:solidFill>
            <a:latin typeface="Calibri"/>
            <a:ea typeface="+mn-ea"/>
            <a:cs typeface="B Yagut" panose="00000400000000000000" pitchFamily="2" charset="-78"/>
          </a:endParaRPr>
        </a:p>
      </dgm:t>
    </dgm:pt>
    <dgm:pt modelId="{B228A77E-058D-487C-B190-6C3F1F52800D}" type="parTrans" cxnId="{EA73D7B1-B12C-4550-9651-2A149ED7EDD9}">
      <dgm:prSet/>
      <dgm:spPr/>
      <dgm:t>
        <a:bodyPr/>
        <a:lstStyle/>
        <a:p>
          <a:pPr algn="ctr"/>
          <a:endParaRPr lang="en-US"/>
        </a:p>
      </dgm:t>
    </dgm:pt>
    <dgm:pt modelId="{00F12C96-6ACF-453A-BFFA-ABDAF1D8CF86}" type="sibTrans" cxnId="{EA73D7B1-B12C-4550-9651-2A149ED7EDD9}">
      <dgm:prSet/>
      <dgm:spPr/>
      <dgm:t>
        <a:bodyPr/>
        <a:lstStyle/>
        <a:p>
          <a:pPr algn="ctr"/>
          <a:endParaRPr lang="en-US"/>
        </a:p>
      </dgm:t>
    </dgm:pt>
    <dgm:pt modelId="{368BA2BE-932F-4A06-A89D-2F5DF48F8238}">
      <dgm:prSet custT="1"/>
      <dgm:spPr>
        <a:xfrm>
          <a:off x="8829309" y="206714"/>
          <a:ext cx="1176141" cy="1135159"/>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fa-IR" sz="1200" b="1" dirty="0">
              <a:solidFill>
                <a:sysClr val="windowText" lastClr="000000"/>
              </a:solidFill>
              <a:latin typeface="Calibri"/>
              <a:ea typeface="+mn-ea"/>
              <a:cs typeface="Arial" panose="020B0604020202020204" pitchFamily="34" charset="0"/>
            </a:rPr>
            <a:t>:</a:t>
          </a:r>
          <a:r>
            <a:rPr lang="en-GB" sz="1200" b="1" dirty="0">
              <a:solidFill>
                <a:sysClr val="windowText" lastClr="000000"/>
              </a:solidFill>
              <a:latin typeface="Calibri"/>
              <a:ea typeface="+mn-ea"/>
              <a:cs typeface="+mn-cs"/>
            </a:rPr>
            <a:t>STEMI</a:t>
          </a:r>
          <a:r>
            <a:rPr lang="fa-IR" sz="1200" b="1" dirty="0">
              <a:solidFill>
                <a:sysClr val="windowText" lastClr="000000"/>
              </a:solidFill>
              <a:latin typeface="Calibri"/>
              <a:ea typeface="+mn-ea"/>
              <a:cs typeface="B Yagut" panose="00000400000000000000" pitchFamily="2" charset="-78"/>
            </a:rPr>
            <a:t> بیمار</a:t>
          </a:r>
        </a:p>
        <a:p>
          <a:pPr algn="ctr"/>
          <a:r>
            <a:rPr lang="fa-IR" sz="1200" b="1" dirty="0">
              <a:solidFill>
                <a:sysClr val="windowText" lastClr="000000"/>
              </a:solidFill>
              <a:latin typeface="Calibri"/>
              <a:ea typeface="+mn-ea"/>
              <a:cs typeface="B Yagut" panose="00000400000000000000" pitchFamily="2" charset="-78"/>
            </a:rPr>
            <a:t>تحویل به کت لب بیمارستان</a:t>
          </a:r>
          <a:endParaRPr lang="en-US" sz="1200" b="1" dirty="0">
            <a:solidFill>
              <a:sysClr val="windowText" lastClr="000000"/>
            </a:solidFill>
            <a:latin typeface="Calibri"/>
            <a:ea typeface="+mn-ea"/>
            <a:cs typeface="B Yagut" panose="00000400000000000000" pitchFamily="2" charset="-78"/>
          </a:endParaRPr>
        </a:p>
      </dgm:t>
    </dgm:pt>
    <dgm:pt modelId="{902DBF81-D5DE-46D0-998E-89D5EAAD9A30}" type="parTrans" cxnId="{5A0330A4-B4D4-4546-B58C-016B9770AC0E}">
      <dgm:prSet/>
      <dgm:spPr/>
      <dgm:t>
        <a:bodyPr/>
        <a:lstStyle/>
        <a:p>
          <a:pPr algn="ctr"/>
          <a:endParaRPr lang="en-US"/>
        </a:p>
      </dgm:t>
    </dgm:pt>
    <dgm:pt modelId="{2DCDF193-E376-4BAF-A35F-1EA92C475245}" type="sibTrans" cxnId="{5A0330A4-B4D4-4546-B58C-016B9770AC0E}">
      <dgm:prSet/>
      <dgm:spPr/>
      <dgm:t>
        <a:bodyPr/>
        <a:lstStyle/>
        <a:p>
          <a:pPr algn="ctr"/>
          <a:endParaRPr lang="en-US"/>
        </a:p>
      </dgm:t>
    </dgm:pt>
    <dgm:pt modelId="{AB084837-1E76-4D3F-986F-46749ABEA81C}">
      <dgm:prSet phldrT="[Text]" custT="1"/>
      <dgm:spPr>
        <a:xfrm>
          <a:off x="5825930" y="1107372"/>
          <a:ext cx="825212" cy="2162284"/>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fa-IR" sz="1200" b="1" dirty="0">
              <a:solidFill>
                <a:sysClr val="windowText" lastClr="000000"/>
              </a:solidFill>
              <a:latin typeface="Calibri"/>
              <a:ea typeface="+mn-ea"/>
              <a:cs typeface="B Yagut" panose="00000400000000000000" pitchFamily="2" charset="-78"/>
            </a:rPr>
            <a:t>فعال نمودن کد 247، تعیین بیمارستان 247 و اطلاع به </a:t>
          </a:r>
          <a:r>
            <a:rPr lang="fa-IR" sz="1200" b="1" dirty="0" err="1">
              <a:solidFill>
                <a:sysClr val="windowText" lastClr="000000"/>
              </a:solidFill>
              <a:latin typeface="Calibri"/>
              <a:ea typeface="+mn-ea"/>
              <a:cs typeface="B Yagut" panose="00000400000000000000" pitchFamily="2" charset="-78"/>
            </a:rPr>
            <a:t>سوپروایزر</a:t>
          </a:r>
          <a:r>
            <a:rPr lang="fa-IR" sz="1200" b="1" dirty="0">
              <a:solidFill>
                <a:sysClr val="windowText" lastClr="000000"/>
              </a:solidFill>
              <a:latin typeface="Calibri"/>
              <a:ea typeface="+mn-ea"/>
              <a:cs typeface="B Yagut" panose="00000400000000000000" pitchFamily="2" charset="-78"/>
            </a:rPr>
            <a:t> بیمارستان</a:t>
          </a:r>
          <a:endParaRPr lang="en-US" sz="1200" b="1" dirty="0">
            <a:solidFill>
              <a:sysClr val="windowText" lastClr="000000"/>
            </a:solidFill>
            <a:latin typeface="Calibri"/>
            <a:ea typeface="+mn-ea"/>
            <a:cs typeface="B Yagut" panose="00000400000000000000" pitchFamily="2" charset="-78"/>
          </a:endParaRPr>
        </a:p>
      </dgm:t>
    </dgm:pt>
    <dgm:pt modelId="{21BD0A88-CE50-4FA7-9D31-113DA198EE8C}" type="parTrans" cxnId="{CC4070CB-63AE-4BFA-85FE-18CBFCC0C6DE}">
      <dgm:prSet/>
      <dgm:spPr/>
      <dgm:t>
        <a:bodyPr/>
        <a:lstStyle/>
        <a:p>
          <a:endParaRPr lang="en-GB"/>
        </a:p>
      </dgm:t>
    </dgm:pt>
    <dgm:pt modelId="{347E517D-54CB-4F35-BD8A-ED686D860E92}" type="sibTrans" cxnId="{CC4070CB-63AE-4BFA-85FE-18CBFCC0C6DE}">
      <dgm:prSet/>
      <dgm:spPr/>
      <dgm:t>
        <a:bodyPr/>
        <a:lstStyle/>
        <a:p>
          <a:endParaRPr lang="en-GB"/>
        </a:p>
      </dgm:t>
    </dgm:pt>
    <dgm:pt modelId="{C6BDF3AC-AEE3-4B89-80A2-B4495BF3A770}">
      <dgm:prSet/>
      <dgm:spPr>
        <a:xfrm>
          <a:off x="8903539" y="1509505"/>
          <a:ext cx="1176141" cy="1135159"/>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GB" b="1" dirty="0">
              <a:solidFill>
                <a:sysClr val="windowText" lastClr="000000"/>
              </a:solidFill>
              <a:latin typeface="Calibri"/>
              <a:ea typeface="+mn-ea"/>
              <a:cs typeface="+mn-cs"/>
            </a:rPr>
            <a:t>NSTEMI</a:t>
          </a:r>
          <a:r>
            <a:rPr lang="fa-IR" b="1" dirty="0">
              <a:solidFill>
                <a:sysClr val="windowText" lastClr="000000"/>
              </a:solidFill>
              <a:latin typeface="Calibri"/>
              <a:ea typeface="+mn-ea"/>
              <a:cs typeface="B Yagut" panose="00000400000000000000" pitchFamily="2" charset="-78"/>
            </a:rPr>
            <a:t> بیمار</a:t>
          </a:r>
        </a:p>
        <a:p>
          <a:r>
            <a:rPr lang="fa-IR" b="1" dirty="0">
              <a:solidFill>
                <a:sysClr val="windowText" lastClr="000000"/>
              </a:solidFill>
              <a:latin typeface="Calibri"/>
              <a:ea typeface="+mn-ea"/>
              <a:cs typeface="B Yagut" panose="00000400000000000000" pitchFamily="2" charset="-78"/>
            </a:rPr>
            <a:t>تحویل به پزشک متخصص اورژانس بیمارستان</a:t>
          </a:r>
          <a:endParaRPr lang="en-US" b="1" dirty="0">
            <a:solidFill>
              <a:sysClr val="windowText" lastClr="000000"/>
            </a:solidFill>
            <a:latin typeface="Calibri"/>
            <a:ea typeface="+mn-ea"/>
            <a:cs typeface="B Yagut" panose="00000400000000000000" pitchFamily="2" charset="-78"/>
          </a:endParaRPr>
        </a:p>
      </dgm:t>
    </dgm:pt>
    <dgm:pt modelId="{ACD39157-1D3F-4C0D-9A21-7BD1957FE22B}" type="parTrans" cxnId="{5F8422BD-4C3E-4133-A6F7-48809B70305D}">
      <dgm:prSet/>
      <dgm:spPr/>
      <dgm:t>
        <a:bodyPr/>
        <a:lstStyle/>
        <a:p>
          <a:endParaRPr lang="en-GB"/>
        </a:p>
      </dgm:t>
    </dgm:pt>
    <dgm:pt modelId="{DF05613A-2848-4A0E-8A6F-E7DCEFDC169A}" type="sibTrans" cxnId="{5F8422BD-4C3E-4133-A6F7-48809B70305D}">
      <dgm:prSet/>
      <dgm:spPr/>
      <dgm:t>
        <a:bodyPr/>
        <a:lstStyle/>
        <a:p>
          <a:endParaRPr lang="en-GB"/>
        </a:p>
      </dgm:t>
    </dgm:pt>
    <dgm:pt modelId="{FD01FB1D-D684-4488-B55F-387140FB4119}" type="pres">
      <dgm:prSet presAssocID="{F81F91C5-D480-43A7-9748-960AF321A561}" presName="CompostProcess" presStyleCnt="0">
        <dgm:presLayoutVars>
          <dgm:dir/>
          <dgm:resizeHandles val="exact"/>
        </dgm:presLayoutVars>
      </dgm:prSet>
      <dgm:spPr/>
      <dgm:t>
        <a:bodyPr/>
        <a:lstStyle/>
        <a:p>
          <a:endParaRPr lang="en-US"/>
        </a:p>
      </dgm:t>
    </dgm:pt>
    <dgm:pt modelId="{0A5DF7DF-ABFB-44ED-A1C7-177C59D47BF3}" type="pres">
      <dgm:prSet presAssocID="{F81F91C5-D480-43A7-9748-960AF321A561}" presName="arrow" presStyleLbl="bgShp" presStyleIdx="0" presStyleCnt="1" custScaleX="117647" custLinFactNeighborX="451" custLinFactNeighborY="299"/>
      <dgm:spPr>
        <a:xfrm>
          <a:off x="5" y="0"/>
          <a:ext cx="10515594" cy="4351338"/>
        </a:xfrm>
        <a:prstGeom prst="rightArrow">
          <a:avLst/>
        </a:prstGeom>
        <a:solidFill>
          <a:srgbClr val="4F81BD">
            <a:tint val="40000"/>
            <a:hueOff val="0"/>
            <a:satOff val="0"/>
            <a:lumOff val="0"/>
            <a:alphaOff val="0"/>
          </a:srgbClr>
        </a:solidFill>
        <a:ln>
          <a:noFill/>
        </a:ln>
        <a:effectLst>
          <a:outerShdw blurRad="40000" dist="20000" dir="5400000" rotWithShape="0">
            <a:srgbClr val="000000">
              <a:alpha val="38000"/>
            </a:srgbClr>
          </a:outerShdw>
        </a:effectLst>
      </dgm:spPr>
    </dgm:pt>
    <dgm:pt modelId="{2FB21438-FD53-429A-BF17-343B4183C450}" type="pres">
      <dgm:prSet presAssocID="{F81F91C5-D480-43A7-9748-960AF321A561}" presName="linearProcess" presStyleCnt="0"/>
      <dgm:spPr/>
    </dgm:pt>
    <dgm:pt modelId="{236DD324-5B2E-49C9-9ED8-C1DA5330529F}" type="pres">
      <dgm:prSet presAssocID="{95CE3448-E92C-48B4-8B35-61C85C53B063}" presName="textNode" presStyleLbl="node1" presStyleIdx="0" presStyleCnt="12" custScaleX="212152" custScaleY="122024" custLinFactX="36351" custLinFactNeighborX="100000" custLinFactNeighborY="1400">
        <dgm:presLayoutVars>
          <dgm:bulletEnabled val="1"/>
        </dgm:presLayoutVars>
      </dgm:prSet>
      <dgm:spPr>
        <a:prstGeom prst="roundRect">
          <a:avLst/>
        </a:prstGeom>
      </dgm:spPr>
      <dgm:t>
        <a:bodyPr/>
        <a:lstStyle/>
        <a:p>
          <a:endParaRPr lang="en-US"/>
        </a:p>
      </dgm:t>
    </dgm:pt>
    <dgm:pt modelId="{2D26C59E-A255-4495-A6AD-AA9C3C19CD68}" type="pres">
      <dgm:prSet presAssocID="{A83C5AA2-E8E8-4879-AD03-3B5C46CA6C3C}" presName="sibTrans" presStyleCnt="0"/>
      <dgm:spPr/>
    </dgm:pt>
    <dgm:pt modelId="{E7E7468A-C3C6-4066-8CD9-DA69DC4812BF}" type="pres">
      <dgm:prSet presAssocID="{3B50CD7C-58A5-4128-97F9-C1DB074FCC82}" presName="textNode" presStyleLbl="node1" presStyleIdx="1" presStyleCnt="12" custScaleX="201376" custScaleY="119047" custLinFactX="89912" custLinFactNeighborX="100000" custLinFactNeighborY="1400">
        <dgm:presLayoutVars>
          <dgm:bulletEnabled val="1"/>
        </dgm:presLayoutVars>
      </dgm:prSet>
      <dgm:spPr>
        <a:prstGeom prst="roundRect">
          <a:avLst/>
        </a:prstGeom>
      </dgm:spPr>
      <dgm:t>
        <a:bodyPr/>
        <a:lstStyle/>
        <a:p>
          <a:endParaRPr lang="en-US"/>
        </a:p>
      </dgm:t>
    </dgm:pt>
    <dgm:pt modelId="{48E05EA5-99E4-44E3-BA25-4ED6FDA69490}" type="pres">
      <dgm:prSet presAssocID="{4163D89A-9043-448A-848E-508CFF138FE7}" presName="sibTrans" presStyleCnt="0"/>
      <dgm:spPr/>
    </dgm:pt>
    <dgm:pt modelId="{3BD6153D-0E97-4C28-BBF4-B58BDAA9CB04}" type="pres">
      <dgm:prSet presAssocID="{3223E308-FF2A-4E40-8375-B8415985F89E}" presName="textNode" presStyleLbl="node1" presStyleIdx="2" presStyleCnt="12" custScaleX="292792" custScaleY="119760" custLinFactX="109381" custLinFactNeighborX="200000" custLinFactNeighborY="749">
        <dgm:presLayoutVars>
          <dgm:bulletEnabled val="1"/>
        </dgm:presLayoutVars>
      </dgm:prSet>
      <dgm:spPr>
        <a:prstGeom prst="roundRect">
          <a:avLst/>
        </a:prstGeom>
      </dgm:spPr>
      <dgm:t>
        <a:bodyPr/>
        <a:lstStyle/>
        <a:p>
          <a:endParaRPr lang="en-US"/>
        </a:p>
      </dgm:t>
    </dgm:pt>
    <dgm:pt modelId="{8B2303FD-133A-4828-9F48-E1DE1F5A3566}" type="pres">
      <dgm:prSet presAssocID="{FFFD2B6A-E2D3-4DC3-B11E-B3A5E0531331}" presName="sibTrans" presStyleCnt="0"/>
      <dgm:spPr/>
    </dgm:pt>
    <dgm:pt modelId="{0A8A9DAB-5F32-4F17-B53D-D3228E8A79FC}" type="pres">
      <dgm:prSet presAssocID="{51ADD0D0-B101-47A0-B5B7-767BDB985910}" presName="textNode" presStyleLbl="node1" presStyleIdx="3" presStyleCnt="12" custScaleX="372562" custScaleY="119780" custLinFactX="157550" custLinFactNeighborX="200000" custLinFactNeighborY="1395">
        <dgm:presLayoutVars>
          <dgm:bulletEnabled val="1"/>
        </dgm:presLayoutVars>
      </dgm:prSet>
      <dgm:spPr>
        <a:prstGeom prst="roundRect">
          <a:avLst/>
        </a:prstGeom>
      </dgm:spPr>
      <dgm:t>
        <a:bodyPr/>
        <a:lstStyle/>
        <a:p>
          <a:endParaRPr lang="en-US"/>
        </a:p>
      </dgm:t>
    </dgm:pt>
    <dgm:pt modelId="{C0CB4875-D6F8-45D3-9362-356535595402}" type="pres">
      <dgm:prSet presAssocID="{F6D97EBB-D555-4B70-988E-6A4B64FBD34F}" presName="sibTrans" presStyleCnt="0"/>
      <dgm:spPr/>
    </dgm:pt>
    <dgm:pt modelId="{C77DBC47-ACE7-4539-8DEB-292E1E9DA2B7}" type="pres">
      <dgm:prSet presAssocID="{FAB2124F-421B-4AF2-966F-5C943068100A}" presName="textNode" presStyleLbl="node1" presStyleIdx="4" presStyleCnt="12" custScaleX="225495" custScaleY="119048" custLinFactX="194761" custLinFactNeighborX="200000" custLinFactNeighborY="2066">
        <dgm:presLayoutVars>
          <dgm:bulletEnabled val="1"/>
        </dgm:presLayoutVars>
      </dgm:prSet>
      <dgm:spPr>
        <a:prstGeom prst="roundRect">
          <a:avLst/>
        </a:prstGeom>
      </dgm:spPr>
      <dgm:t>
        <a:bodyPr/>
        <a:lstStyle/>
        <a:p>
          <a:endParaRPr lang="en-US"/>
        </a:p>
      </dgm:t>
    </dgm:pt>
    <dgm:pt modelId="{D6892828-CE93-4C17-9F8E-8B149C92DF14}" type="pres">
      <dgm:prSet presAssocID="{F4107000-6739-4FFC-B588-62CC2A3EF74B}" presName="sibTrans" presStyleCnt="0"/>
      <dgm:spPr/>
    </dgm:pt>
    <dgm:pt modelId="{3319A000-85A0-44C4-A19C-5D0B4776A4D2}" type="pres">
      <dgm:prSet presAssocID="{49C1D7D4-C1C5-4923-ACCF-F127831C08BF}" presName="textNode" presStyleLbl="node1" presStyleIdx="5" presStyleCnt="12" custScaleX="257906" custScaleY="119048" custLinFactX="230181" custLinFactNeighborX="300000" custLinFactNeighborY="656">
        <dgm:presLayoutVars>
          <dgm:bulletEnabled val="1"/>
        </dgm:presLayoutVars>
      </dgm:prSet>
      <dgm:spPr>
        <a:prstGeom prst="roundRect">
          <a:avLst/>
        </a:prstGeom>
      </dgm:spPr>
      <dgm:t>
        <a:bodyPr/>
        <a:lstStyle/>
        <a:p>
          <a:endParaRPr lang="en-US"/>
        </a:p>
      </dgm:t>
    </dgm:pt>
    <dgm:pt modelId="{19679B99-374D-4721-B45A-925F86D90477}" type="pres">
      <dgm:prSet presAssocID="{59F0E3D6-DAD1-4195-8E1F-17666A5CF63D}" presName="sibTrans" presStyleCnt="0"/>
      <dgm:spPr/>
    </dgm:pt>
    <dgm:pt modelId="{AA1CD6FA-926D-40E2-8962-C19D456DD6C4}" type="pres">
      <dgm:prSet presAssocID="{52681762-DFF8-4437-B79A-10081A05DF7D}" presName="textNode" presStyleLbl="node1" presStyleIdx="6" presStyleCnt="12" custScaleX="238431" custScaleY="121236" custLinFactX="537600" custLinFactNeighborX="600000" custLinFactNeighborY="2521">
        <dgm:presLayoutVars>
          <dgm:bulletEnabled val="1"/>
        </dgm:presLayoutVars>
      </dgm:prSet>
      <dgm:spPr>
        <a:prstGeom prst="roundRect">
          <a:avLst/>
        </a:prstGeom>
      </dgm:spPr>
      <dgm:t>
        <a:bodyPr/>
        <a:lstStyle/>
        <a:p>
          <a:endParaRPr lang="en-US"/>
        </a:p>
      </dgm:t>
    </dgm:pt>
    <dgm:pt modelId="{58E681FF-7154-4D26-9F04-165A59C98846}" type="pres">
      <dgm:prSet presAssocID="{55FACAAB-6F4F-4B94-87C3-836831B7EE14}" presName="sibTrans" presStyleCnt="0"/>
      <dgm:spPr/>
    </dgm:pt>
    <dgm:pt modelId="{B6292AD2-BF0B-4794-BC85-818F750DCE49}" type="pres">
      <dgm:prSet presAssocID="{5335CAEB-76AB-4EC5-B5F6-DCAD935D01E0}" presName="textNode" presStyleLbl="node1" presStyleIdx="7" presStyleCnt="12" custScaleX="251731" custScaleY="120536" custLinFactX="560643" custLinFactNeighborX="600000" custLinFactNeighborY="748">
        <dgm:presLayoutVars>
          <dgm:bulletEnabled val="1"/>
        </dgm:presLayoutVars>
      </dgm:prSet>
      <dgm:spPr>
        <a:prstGeom prst="roundRect">
          <a:avLst/>
        </a:prstGeom>
      </dgm:spPr>
      <dgm:t>
        <a:bodyPr/>
        <a:lstStyle/>
        <a:p>
          <a:endParaRPr lang="en-US"/>
        </a:p>
      </dgm:t>
    </dgm:pt>
    <dgm:pt modelId="{BBD75942-D46F-4A73-BA42-E901D81C9369}" type="pres">
      <dgm:prSet presAssocID="{91D866E0-49CE-4332-A3C1-3ECF01333013}" presName="sibTrans" presStyleCnt="0"/>
      <dgm:spPr/>
    </dgm:pt>
    <dgm:pt modelId="{731683E7-8F2F-4DBB-A4C5-EC515659B321}" type="pres">
      <dgm:prSet presAssocID="{912C986C-8B80-4AE6-9E2B-1D6E004E25EE}" presName="textNode" presStyleLbl="node1" presStyleIdx="8" presStyleCnt="12" custScaleX="301636" custScaleY="81466" custLinFactX="657412" custLinFactNeighborX="700000" custLinFactNeighborY="76782">
        <dgm:presLayoutVars>
          <dgm:bulletEnabled val="1"/>
        </dgm:presLayoutVars>
      </dgm:prSet>
      <dgm:spPr>
        <a:prstGeom prst="roundRect">
          <a:avLst/>
        </a:prstGeom>
      </dgm:spPr>
      <dgm:t>
        <a:bodyPr/>
        <a:lstStyle/>
        <a:p>
          <a:endParaRPr lang="en-US"/>
        </a:p>
      </dgm:t>
    </dgm:pt>
    <dgm:pt modelId="{E246AEFA-4C5C-4F9F-9B7C-9F8E1A03294A}" type="pres">
      <dgm:prSet presAssocID="{00F12C96-6ACF-453A-BFFA-ABDAF1D8CF86}" presName="sibTrans" presStyleCnt="0"/>
      <dgm:spPr/>
    </dgm:pt>
    <dgm:pt modelId="{9BD93FA0-8BA4-4206-BCD9-7E6CBBF334FD}" type="pres">
      <dgm:prSet presAssocID="{368BA2BE-932F-4A06-A89D-2F5DF48F8238}" presName="textNode" presStyleLbl="node1" presStyleIdx="9" presStyleCnt="12" custScaleX="290874" custScaleY="65219" custLinFactX="360646" custLinFactNeighborX="400000" custLinFactNeighborY="-80514">
        <dgm:presLayoutVars>
          <dgm:bulletEnabled val="1"/>
        </dgm:presLayoutVars>
      </dgm:prSet>
      <dgm:spPr>
        <a:prstGeom prst="roundRect">
          <a:avLst/>
        </a:prstGeom>
      </dgm:spPr>
      <dgm:t>
        <a:bodyPr/>
        <a:lstStyle/>
        <a:p>
          <a:endParaRPr lang="en-US"/>
        </a:p>
      </dgm:t>
    </dgm:pt>
    <dgm:pt modelId="{7423363F-0487-4A3E-B450-1FD0D8143D9D}" type="pres">
      <dgm:prSet presAssocID="{2DCDF193-E376-4BAF-A35F-1EA92C475245}" presName="sibTrans" presStyleCnt="0"/>
      <dgm:spPr/>
    </dgm:pt>
    <dgm:pt modelId="{C04E26CB-31F5-4158-84CD-7ACF4CD400DB}" type="pres">
      <dgm:prSet presAssocID="{AB084837-1E76-4D3F-986F-46749ABEA81C}" presName="textNode" presStyleLbl="node1" presStyleIdx="10" presStyleCnt="12" custScaleX="265694" custScaleY="124231" custLinFactX="-791894" custLinFactNeighborX="-800000" custLinFactNeighborY="2706">
        <dgm:presLayoutVars>
          <dgm:bulletEnabled val="1"/>
        </dgm:presLayoutVars>
      </dgm:prSet>
      <dgm:spPr>
        <a:prstGeom prst="roundRect">
          <a:avLst/>
        </a:prstGeom>
      </dgm:spPr>
      <dgm:t>
        <a:bodyPr/>
        <a:lstStyle/>
        <a:p>
          <a:endParaRPr lang="en-US"/>
        </a:p>
      </dgm:t>
    </dgm:pt>
    <dgm:pt modelId="{0C51C950-7685-4C4C-92E2-F346E4557C72}" type="pres">
      <dgm:prSet presAssocID="{347E517D-54CB-4F35-BD8A-ED686D860E92}" presName="sibTrans" presStyleCnt="0"/>
      <dgm:spPr/>
    </dgm:pt>
    <dgm:pt modelId="{A8F26499-07BC-4F83-9B03-D748C0BA7766}" type="pres">
      <dgm:prSet presAssocID="{C6BDF3AC-AEE3-4B89-80A2-B4495BF3A770}" presName="textNode" presStyleLbl="node1" presStyleIdx="11" presStyleCnt="12" custScaleX="290874" custScaleY="65219" custLinFactX="-158050" custLinFactNeighborX="-200000" custLinFactNeighborY="-5008">
        <dgm:presLayoutVars>
          <dgm:bulletEnabled val="1"/>
        </dgm:presLayoutVars>
      </dgm:prSet>
      <dgm:spPr>
        <a:prstGeom prst="roundRect">
          <a:avLst/>
        </a:prstGeom>
      </dgm:spPr>
      <dgm:t>
        <a:bodyPr/>
        <a:lstStyle/>
        <a:p>
          <a:endParaRPr lang="en-US"/>
        </a:p>
      </dgm:t>
    </dgm:pt>
  </dgm:ptLst>
  <dgm:cxnLst>
    <dgm:cxn modelId="{5A0330A4-B4D4-4546-B58C-016B9770AC0E}" srcId="{F81F91C5-D480-43A7-9748-960AF321A561}" destId="{368BA2BE-932F-4A06-A89D-2F5DF48F8238}" srcOrd="9" destOrd="0" parTransId="{902DBF81-D5DE-46D0-998E-89D5EAAD9A30}" sibTransId="{2DCDF193-E376-4BAF-A35F-1EA92C475245}"/>
    <dgm:cxn modelId="{81E8D774-759D-40BF-9CD0-3E612B02E6AB}" srcId="{F81F91C5-D480-43A7-9748-960AF321A561}" destId="{51ADD0D0-B101-47A0-B5B7-767BDB985910}" srcOrd="3" destOrd="0" parTransId="{80EF2753-5335-4A37-9EAF-605847B8FDD6}" sibTransId="{F6D97EBB-D555-4B70-988E-6A4B64FBD34F}"/>
    <dgm:cxn modelId="{3001D60D-5320-4A77-8721-2C35C338E9B2}" type="presOf" srcId="{52681762-DFF8-4437-B79A-10081A05DF7D}" destId="{AA1CD6FA-926D-40E2-8962-C19D456DD6C4}" srcOrd="0" destOrd="0" presId="urn:microsoft.com/office/officeart/2005/8/layout/hProcess9"/>
    <dgm:cxn modelId="{CC4070CB-63AE-4BFA-85FE-18CBFCC0C6DE}" srcId="{F81F91C5-D480-43A7-9748-960AF321A561}" destId="{AB084837-1E76-4D3F-986F-46749ABEA81C}" srcOrd="10" destOrd="0" parTransId="{21BD0A88-CE50-4FA7-9D31-113DA198EE8C}" sibTransId="{347E517D-54CB-4F35-BD8A-ED686D860E92}"/>
    <dgm:cxn modelId="{F4EE1972-F1AC-47B3-9A7E-3604F1F92DAE}" srcId="{F81F91C5-D480-43A7-9748-960AF321A561}" destId="{95CE3448-E92C-48B4-8B35-61C85C53B063}" srcOrd="0" destOrd="0" parTransId="{3EE485D0-A51D-43C1-AE6C-DD19E0E20234}" sibTransId="{A83C5AA2-E8E8-4879-AD03-3B5C46CA6C3C}"/>
    <dgm:cxn modelId="{17579E46-EC83-469B-811B-7499A67165C4}" type="presOf" srcId="{5335CAEB-76AB-4EC5-B5F6-DCAD935D01E0}" destId="{B6292AD2-BF0B-4794-BC85-818F750DCE49}" srcOrd="0" destOrd="0" presId="urn:microsoft.com/office/officeart/2005/8/layout/hProcess9"/>
    <dgm:cxn modelId="{86D478DC-5EC9-470E-AF60-AFE7E7B69A07}" srcId="{F81F91C5-D480-43A7-9748-960AF321A561}" destId="{49C1D7D4-C1C5-4923-ACCF-F127831C08BF}" srcOrd="5" destOrd="0" parTransId="{36C3F127-6B92-464B-A3C5-4CB03F298461}" sibTransId="{59F0E3D6-DAD1-4195-8E1F-17666A5CF63D}"/>
    <dgm:cxn modelId="{8C0D1100-5A3D-471B-9FDF-92E20ABD9EDA}" srcId="{F81F91C5-D480-43A7-9748-960AF321A561}" destId="{FAB2124F-421B-4AF2-966F-5C943068100A}" srcOrd="4" destOrd="0" parTransId="{37DFEEEB-9A8F-416F-AC54-7B32E4DDFDC1}" sibTransId="{F4107000-6739-4FFC-B588-62CC2A3EF74B}"/>
    <dgm:cxn modelId="{832A3940-9FD1-4A2E-B700-867E29921CB4}" type="presOf" srcId="{AB084837-1E76-4D3F-986F-46749ABEA81C}" destId="{C04E26CB-31F5-4158-84CD-7ACF4CD400DB}" srcOrd="0" destOrd="0" presId="urn:microsoft.com/office/officeart/2005/8/layout/hProcess9"/>
    <dgm:cxn modelId="{4C6A3760-2885-408F-B6D2-D342ACBA3120}" type="presOf" srcId="{49C1D7D4-C1C5-4923-ACCF-F127831C08BF}" destId="{3319A000-85A0-44C4-A19C-5D0B4776A4D2}" srcOrd="0" destOrd="0" presId="urn:microsoft.com/office/officeart/2005/8/layout/hProcess9"/>
    <dgm:cxn modelId="{C5AA9041-F486-457B-9130-B8CB95FA45F1}" type="presOf" srcId="{F81F91C5-D480-43A7-9748-960AF321A561}" destId="{FD01FB1D-D684-4488-B55F-387140FB4119}" srcOrd="0" destOrd="0" presId="urn:microsoft.com/office/officeart/2005/8/layout/hProcess9"/>
    <dgm:cxn modelId="{B07A15B9-5605-4744-929A-FE917FAE6C8F}" srcId="{F81F91C5-D480-43A7-9748-960AF321A561}" destId="{5335CAEB-76AB-4EC5-B5F6-DCAD935D01E0}" srcOrd="7" destOrd="0" parTransId="{C8A230C2-1609-4940-A882-53AD0DF96E56}" sibTransId="{91D866E0-49CE-4332-A3C1-3ECF01333013}"/>
    <dgm:cxn modelId="{83568CCA-35B1-4238-8B41-8D931E4D441F}" srcId="{F81F91C5-D480-43A7-9748-960AF321A561}" destId="{3B50CD7C-58A5-4128-97F9-C1DB074FCC82}" srcOrd="1" destOrd="0" parTransId="{E0138407-CCA7-45DA-A425-59CBF24E0558}" sibTransId="{4163D89A-9043-448A-848E-508CFF138FE7}"/>
    <dgm:cxn modelId="{0B1569CA-9157-456B-8FB3-4194D7ACAE30}" type="presOf" srcId="{3B50CD7C-58A5-4128-97F9-C1DB074FCC82}" destId="{E7E7468A-C3C6-4066-8CD9-DA69DC4812BF}" srcOrd="0" destOrd="0" presId="urn:microsoft.com/office/officeart/2005/8/layout/hProcess9"/>
    <dgm:cxn modelId="{96EA67B3-46BA-463B-BB43-40EFF3846657}" type="presOf" srcId="{C6BDF3AC-AEE3-4B89-80A2-B4495BF3A770}" destId="{A8F26499-07BC-4F83-9B03-D748C0BA7766}" srcOrd="0" destOrd="0" presId="urn:microsoft.com/office/officeart/2005/8/layout/hProcess9"/>
    <dgm:cxn modelId="{E3CB935D-C72D-429F-BACD-B45ABC3BF319}" type="presOf" srcId="{3223E308-FF2A-4E40-8375-B8415985F89E}" destId="{3BD6153D-0E97-4C28-BBF4-B58BDAA9CB04}" srcOrd="0" destOrd="0" presId="urn:microsoft.com/office/officeart/2005/8/layout/hProcess9"/>
    <dgm:cxn modelId="{436DF33D-7909-4534-9B12-BDBC9A3DBEB8}" type="presOf" srcId="{FAB2124F-421B-4AF2-966F-5C943068100A}" destId="{C77DBC47-ACE7-4539-8DEB-292E1E9DA2B7}" srcOrd="0" destOrd="0" presId="urn:microsoft.com/office/officeart/2005/8/layout/hProcess9"/>
    <dgm:cxn modelId="{5F8422BD-4C3E-4133-A6F7-48809B70305D}" srcId="{F81F91C5-D480-43A7-9748-960AF321A561}" destId="{C6BDF3AC-AEE3-4B89-80A2-B4495BF3A770}" srcOrd="11" destOrd="0" parTransId="{ACD39157-1D3F-4C0D-9A21-7BD1957FE22B}" sibTransId="{DF05613A-2848-4A0E-8A6F-E7DCEFDC169A}"/>
    <dgm:cxn modelId="{F22D26CA-DD46-4D74-BF10-1E0E5624418D}" type="presOf" srcId="{912C986C-8B80-4AE6-9E2B-1D6E004E25EE}" destId="{731683E7-8F2F-4DBB-A4C5-EC515659B321}" srcOrd="0" destOrd="0" presId="urn:microsoft.com/office/officeart/2005/8/layout/hProcess9"/>
    <dgm:cxn modelId="{8F2ADF3A-7D97-4D16-8AB1-82C6D30AB7A9}" type="presOf" srcId="{51ADD0D0-B101-47A0-B5B7-767BDB985910}" destId="{0A8A9DAB-5F32-4F17-B53D-D3228E8A79FC}" srcOrd="0" destOrd="0" presId="urn:microsoft.com/office/officeart/2005/8/layout/hProcess9"/>
    <dgm:cxn modelId="{30BD8F78-D17F-40DC-8120-7B0DC83992C6}" srcId="{F81F91C5-D480-43A7-9748-960AF321A561}" destId="{52681762-DFF8-4437-B79A-10081A05DF7D}" srcOrd="6" destOrd="0" parTransId="{782B0C0D-0FA8-4B6A-B75B-87828E809382}" sibTransId="{55FACAAB-6F4F-4B94-87C3-836831B7EE14}"/>
    <dgm:cxn modelId="{64EF5C08-D935-4813-B23E-223F9CA9457E}" srcId="{F81F91C5-D480-43A7-9748-960AF321A561}" destId="{3223E308-FF2A-4E40-8375-B8415985F89E}" srcOrd="2" destOrd="0" parTransId="{67C6B5D1-1BEC-469B-BE72-6241860B1235}" sibTransId="{FFFD2B6A-E2D3-4DC3-B11E-B3A5E0531331}"/>
    <dgm:cxn modelId="{A11F893A-9227-4261-803B-69F5CFA0E2F9}" type="presOf" srcId="{368BA2BE-932F-4A06-A89D-2F5DF48F8238}" destId="{9BD93FA0-8BA4-4206-BCD9-7E6CBBF334FD}" srcOrd="0" destOrd="0" presId="urn:microsoft.com/office/officeart/2005/8/layout/hProcess9"/>
    <dgm:cxn modelId="{EA73D7B1-B12C-4550-9651-2A149ED7EDD9}" srcId="{F81F91C5-D480-43A7-9748-960AF321A561}" destId="{912C986C-8B80-4AE6-9E2B-1D6E004E25EE}" srcOrd="8" destOrd="0" parTransId="{B228A77E-058D-487C-B190-6C3F1F52800D}" sibTransId="{00F12C96-6ACF-453A-BFFA-ABDAF1D8CF86}"/>
    <dgm:cxn modelId="{60294D42-22F7-4A95-A521-913A317AC30E}" type="presOf" srcId="{95CE3448-E92C-48B4-8B35-61C85C53B063}" destId="{236DD324-5B2E-49C9-9ED8-C1DA5330529F}" srcOrd="0" destOrd="0" presId="urn:microsoft.com/office/officeart/2005/8/layout/hProcess9"/>
    <dgm:cxn modelId="{E272AF7E-843E-493D-8928-8413B8ED2240}" type="presParOf" srcId="{FD01FB1D-D684-4488-B55F-387140FB4119}" destId="{0A5DF7DF-ABFB-44ED-A1C7-177C59D47BF3}" srcOrd="0" destOrd="0" presId="urn:microsoft.com/office/officeart/2005/8/layout/hProcess9"/>
    <dgm:cxn modelId="{8739833F-4F53-40D6-8A6F-13081DBFB098}" type="presParOf" srcId="{FD01FB1D-D684-4488-B55F-387140FB4119}" destId="{2FB21438-FD53-429A-BF17-343B4183C450}" srcOrd="1" destOrd="0" presId="urn:microsoft.com/office/officeart/2005/8/layout/hProcess9"/>
    <dgm:cxn modelId="{0E22B200-8AC8-43B5-AF23-FF9CFBD98E63}" type="presParOf" srcId="{2FB21438-FD53-429A-BF17-343B4183C450}" destId="{236DD324-5B2E-49C9-9ED8-C1DA5330529F}" srcOrd="0" destOrd="0" presId="urn:microsoft.com/office/officeart/2005/8/layout/hProcess9"/>
    <dgm:cxn modelId="{D2DCB362-4A77-41C2-9D5E-BF567D9885A9}" type="presParOf" srcId="{2FB21438-FD53-429A-BF17-343B4183C450}" destId="{2D26C59E-A255-4495-A6AD-AA9C3C19CD68}" srcOrd="1" destOrd="0" presId="urn:microsoft.com/office/officeart/2005/8/layout/hProcess9"/>
    <dgm:cxn modelId="{68F0D73C-3B40-4850-838E-592AE9EDB5CF}" type="presParOf" srcId="{2FB21438-FD53-429A-BF17-343B4183C450}" destId="{E7E7468A-C3C6-4066-8CD9-DA69DC4812BF}" srcOrd="2" destOrd="0" presId="urn:microsoft.com/office/officeart/2005/8/layout/hProcess9"/>
    <dgm:cxn modelId="{E7F9C721-B899-45E3-A431-D5635658042E}" type="presParOf" srcId="{2FB21438-FD53-429A-BF17-343B4183C450}" destId="{48E05EA5-99E4-44E3-BA25-4ED6FDA69490}" srcOrd="3" destOrd="0" presId="urn:microsoft.com/office/officeart/2005/8/layout/hProcess9"/>
    <dgm:cxn modelId="{B19A53FC-59F3-462F-A51A-A0A350323BD2}" type="presParOf" srcId="{2FB21438-FD53-429A-BF17-343B4183C450}" destId="{3BD6153D-0E97-4C28-BBF4-B58BDAA9CB04}" srcOrd="4" destOrd="0" presId="urn:microsoft.com/office/officeart/2005/8/layout/hProcess9"/>
    <dgm:cxn modelId="{F216A104-6175-41D9-9185-7F854EF2EFE7}" type="presParOf" srcId="{2FB21438-FD53-429A-BF17-343B4183C450}" destId="{8B2303FD-133A-4828-9F48-E1DE1F5A3566}" srcOrd="5" destOrd="0" presId="urn:microsoft.com/office/officeart/2005/8/layout/hProcess9"/>
    <dgm:cxn modelId="{018FA09B-AA82-4B3B-AB6D-36452B92F9AF}" type="presParOf" srcId="{2FB21438-FD53-429A-BF17-343B4183C450}" destId="{0A8A9DAB-5F32-4F17-B53D-D3228E8A79FC}" srcOrd="6" destOrd="0" presId="urn:microsoft.com/office/officeart/2005/8/layout/hProcess9"/>
    <dgm:cxn modelId="{38A7EF3C-C126-4CC4-AF41-7C489927CC1C}" type="presParOf" srcId="{2FB21438-FD53-429A-BF17-343B4183C450}" destId="{C0CB4875-D6F8-45D3-9362-356535595402}" srcOrd="7" destOrd="0" presId="urn:microsoft.com/office/officeart/2005/8/layout/hProcess9"/>
    <dgm:cxn modelId="{809635CE-EDEB-43B5-8678-B4687E3B6B38}" type="presParOf" srcId="{2FB21438-FD53-429A-BF17-343B4183C450}" destId="{C77DBC47-ACE7-4539-8DEB-292E1E9DA2B7}" srcOrd="8" destOrd="0" presId="urn:microsoft.com/office/officeart/2005/8/layout/hProcess9"/>
    <dgm:cxn modelId="{22251AAD-61FD-46BD-AB78-CFFA8F881835}" type="presParOf" srcId="{2FB21438-FD53-429A-BF17-343B4183C450}" destId="{D6892828-CE93-4C17-9F8E-8B149C92DF14}" srcOrd="9" destOrd="0" presId="urn:microsoft.com/office/officeart/2005/8/layout/hProcess9"/>
    <dgm:cxn modelId="{2A85FFE4-04C7-4238-88E7-CF33A31AAAEA}" type="presParOf" srcId="{2FB21438-FD53-429A-BF17-343B4183C450}" destId="{3319A000-85A0-44C4-A19C-5D0B4776A4D2}" srcOrd="10" destOrd="0" presId="urn:microsoft.com/office/officeart/2005/8/layout/hProcess9"/>
    <dgm:cxn modelId="{22B48BED-DBCF-49A3-9AF9-221899814525}" type="presParOf" srcId="{2FB21438-FD53-429A-BF17-343B4183C450}" destId="{19679B99-374D-4721-B45A-925F86D90477}" srcOrd="11" destOrd="0" presId="urn:microsoft.com/office/officeart/2005/8/layout/hProcess9"/>
    <dgm:cxn modelId="{3F5BBFF1-C9B3-4A90-B617-587A9573A402}" type="presParOf" srcId="{2FB21438-FD53-429A-BF17-343B4183C450}" destId="{AA1CD6FA-926D-40E2-8962-C19D456DD6C4}" srcOrd="12" destOrd="0" presId="urn:microsoft.com/office/officeart/2005/8/layout/hProcess9"/>
    <dgm:cxn modelId="{E2A0C39D-8B6B-4F00-9A67-ED7F714F200F}" type="presParOf" srcId="{2FB21438-FD53-429A-BF17-343B4183C450}" destId="{58E681FF-7154-4D26-9F04-165A59C98846}" srcOrd="13" destOrd="0" presId="urn:microsoft.com/office/officeart/2005/8/layout/hProcess9"/>
    <dgm:cxn modelId="{B9BDD3CF-901A-457E-90A0-5A4AA07ECC43}" type="presParOf" srcId="{2FB21438-FD53-429A-BF17-343B4183C450}" destId="{B6292AD2-BF0B-4794-BC85-818F750DCE49}" srcOrd="14" destOrd="0" presId="urn:microsoft.com/office/officeart/2005/8/layout/hProcess9"/>
    <dgm:cxn modelId="{2A91DA5F-C176-4421-8633-21C710322A1D}" type="presParOf" srcId="{2FB21438-FD53-429A-BF17-343B4183C450}" destId="{BBD75942-D46F-4A73-BA42-E901D81C9369}" srcOrd="15" destOrd="0" presId="urn:microsoft.com/office/officeart/2005/8/layout/hProcess9"/>
    <dgm:cxn modelId="{106D13AD-11ED-4891-A322-D221FFA52807}" type="presParOf" srcId="{2FB21438-FD53-429A-BF17-343B4183C450}" destId="{731683E7-8F2F-4DBB-A4C5-EC515659B321}" srcOrd="16" destOrd="0" presId="urn:microsoft.com/office/officeart/2005/8/layout/hProcess9"/>
    <dgm:cxn modelId="{6493C1BA-2D4D-4AC4-BABB-22F9AB48DBAC}" type="presParOf" srcId="{2FB21438-FD53-429A-BF17-343B4183C450}" destId="{E246AEFA-4C5C-4F9F-9B7C-9F8E1A03294A}" srcOrd="17" destOrd="0" presId="urn:microsoft.com/office/officeart/2005/8/layout/hProcess9"/>
    <dgm:cxn modelId="{9C084A58-4B18-452E-9A5F-CE2D8E2B33B2}" type="presParOf" srcId="{2FB21438-FD53-429A-BF17-343B4183C450}" destId="{9BD93FA0-8BA4-4206-BCD9-7E6CBBF334FD}" srcOrd="18" destOrd="0" presId="urn:microsoft.com/office/officeart/2005/8/layout/hProcess9"/>
    <dgm:cxn modelId="{5020E5D9-4BCE-4AC6-B45C-A346B1A39DA1}" type="presParOf" srcId="{2FB21438-FD53-429A-BF17-343B4183C450}" destId="{7423363F-0487-4A3E-B450-1FD0D8143D9D}" srcOrd="19" destOrd="0" presId="urn:microsoft.com/office/officeart/2005/8/layout/hProcess9"/>
    <dgm:cxn modelId="{25EE2DBA-A185-47A0-879F-35BF7C91E3A6}" type="presParOf" srcId="{2FB21438-FD53-429A-BF17-343B4183C450}" destId="{C04E26CB-31F5-4158-84CD-7ACF4CD400DB}" srcOrd="20" destOrd="0" presId="urn:microsoft.com/office/officeart/2005/8/layout/hProcess9"/>
    <dgm:cxn modelId="{E3B40F44-DC32-4260-9965-C2621D799142}" type="presParOf" srcId="{2FB21438-FD53-429A-BF17-343B4183C450}" destId="{0C51C950-7685-4C4C-92E2-F346E4557C72}" srcOrd="21" destOrd="0" presId="urn:microsoft.com/office/officeart/2005/8/layout/hProcess9"/>
    <dgm:cxn modelId="{C7AE7C79-8E56-455B-8226-23DCA2245024}" type="presParOf" srcId="{2FB21438-FD53-429A-BF17-343B4183C450}" destId="{A8F26499-07BC-4F83-9B03-D748C0BA7766}" srcOrd="2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DF7DF-ABFB-44ED-A1C7-177C59D47BF3}">
      <dsp:nvSpPr>
        <dsp:cNvPr id="0" name=""/>
        <dsp:cNvSpPr/>
      </dsp:nvSpPr>
      <dsp:spPr>
        <a:xfrm>
          <a:off x="5" y="0"/>
          <a:ext cx="10972794" cy="4525963"/>
        </a:xfrm>
        <a:prstGeom prst="rightArrow">
          <a:avLst/>
        </a:prstGeom>
        <a:solidFill>
          <a:srgbClr val="4F81BD">
            <a:tint val="4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36DD324-5B2E-49C9-9ED8-C1DA5330529F}">
      <dsp:nvSpPr>
        <dsp:cNvPr id="0" name=""/>
        <dsp:cNvSpPr/>
      </dsp:nvSpPr>
      <dsp:spPr>
        <a:xfrm>
          <a:off x="140535" y="1183774"/>
          <a:ext cx="714681" cy="2209104"/>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a:solidFill>
                <a:sysClr val="windowText" lastClr="000000"/>
              </a:solidFill>
              <a:latin typeface="Calibri"/>
              <a:ea typeface="+mn-ea"/>
              <a:cs typeface="B Yagut" panose="00000400000000000000" pitchFamily="2" charset="-78"/>
            </a:rPr>
            <a:t>تماس مددجو با 115</a:t>
          </a:r>
          <a:endParaRPr lang="en-US" sz="1600" b="1" kern="1200" dirty="0">
            <a:solidFill>
              <a:sysClr val="windowText" lastClr="000000"/>
            </a:solidFill>
            <a:latin typeface="Calibri"/>
            <a:ea typeface="+mn-ea"/>
            <a:cs typeface="B Yagut" panose="00000400000000000000" pitchFamily="2" charset="-78"/>
          </a:endParaRPr>
        </a:p>
      </dsp:txBody>
      <dsp:txXfrm>
        <a:off x="175423" y="1218662"/>
        <a:ext cx="644905" cy="2139328"/>
      </dsp:txXfrm>
    </dsp:sp>
    <dsp:sp modelId="{E7E7468A-C3C6-4066-8CD9-DA69DC4812BF}">
      <dsp:nvSpPr>
        <dsp:cNvPr id="0" name=""/>
        <dsp:cNvSpPr/>
      </dsp:nvSpPr>
      <dsp:spPr>
        <a:xfrm>
          <a:off x="1052493" y="1210722"/>
          <a:ext cx="678380" cy="2155209"/>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a:solidFill>
                <a:sysClr val="windowText" lastClr="000000"/>
              </a:solidFill>
              <a:latin typeface="Calibri"/>
              <a:ea typeface="+mn-ea"/>
              <a:cs typeface="B Yagut" panose="00000400000000000000" pitchFamily="2" charset="-78"/>
            </a:rPr>
            <a:t>پاسخگویی واحد </a:t>
          </a:r>
          <a:r>
            <a:rPr lang="fa-IR" sz="1600" b="1" kern="1200" dirty="0" err="1">
              <a:solidFill>
                <a:sysClr val="windowText" lastClr="000000"/>
              </a:solidFill>
              <a:latin typeface="Calibri"/>
              <a:ea typeface="+mn-ea"/>
              <a:cs typeface="B Yagut" panose="00000400000000000000" pitchFamily="2" charset="-78"/>
            </a:rPr>
            <a:t>تریاژ</a:t>
          </a:r>
          <a:r>
            <a:rPr lang="fa-IR" sz="1600" b="1" kern="1200" dirty="0">
              <a:solidFill>
                <a:sysClr val="windowText" lastClr="000000"/>
              </a:solidFill>
              <a:latin typeface="Calibri"/>
              <a:ea typeface="+mn-ea"/>
              <a:cs typeface="B Yagut" panose="00000400000000000000" pitchFamily="2" charset="-78"/>
            </a:rPr>
            <a:t> تلفنی</a:t>
          </a:r>
          <a:endParaRPr lang="en-US" sz="1600" b="1" kern="1200" dirty="0">
            <a:solidFill>
              <a:sysClr val="windowText" lastClr="000000"/>
            </a:solidFill>
            <a:latin typeface="Calibri"/>
            <a:ea typeface="+mn-ea"/>
            <a:cs typeface="B Yagut" panose="00000400000000000000" pitchFamily="2" charset="-78"/>
          </a:endParaRPr>
        </a:p>
      </dsp:txBody>
      <dsp:txXfrm>
        <a:off x="1085609" y="1243838"/>
        <a:ext cx="612148" cy="2088977"/>
      </dsp:txXfrm>
    </dsp:sp>
    <dsp:sp modelId="{3BD6153D-0E97-4C28-BBF4-B58BDAA9CB04}">
      <dsp:nvSpPr>
        <dsp:cNvPr id="0" name=""/>
        <dsp:cNvSpPr/>
      </dsp:nvSpPr>
      <dsp:spPr>
        <a:xfrm>
          <a:off x="1830146" y="1192482"/>
          <a:ext cx="986335" cy="2168117"/>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a:solidFill>
                <a:sysClr val="windowText" lastClr="000000"/>
              </a:solidFill>
              <a:latin typeface="Calibri"/>
              <a:ea typeface="+mn-ea"/>
              <a:cs typeface="B Yagut" panose="00000400000000000000" pitchFamily="2" charset="-78"/>
            </a:rPr>
            <a:t>ارسال فایل به واحد اعزام و راهبری </a:t>
          </a:r>
          <a:r>
            <a:rPr lang="fa-IR" sz="1800" b="1" kern="1200" dirty="0">
              <a:solidFill>
                <a:sysClr val="windowText" lastClr="000000"/>
              </a:solidFill>
              <a:latin typeface="Calibri"/>
              <a:ea typeface="+mn-ea"/>
              <a:cs typeface="B Yagut" panose="00000400000000000000" pitchFamily="2" charset="-78"/>
            </a:rPr>
            <a:t>آمبولانس</a:t>
          </a:r>
          <a:endParaRPr lang="en-US" sz="1600" b="1" kern="1200" dirty="0">
            <a:solidFill>
              <a:sysClr val="windowText" lastClr="000000"/>
            </a:solidFill>
            <a:latin typeface="Calibri"/>
            <a:ea typeface="+mn-ea"/>
            <a:cs typeface="B Yagut" panose="00000400000000000000" pitchFamily="2" charset="-78"/>
          </a:endParaRPr>
        </a:p>
      </dsp:txBody>
      <dsp:txXfrm>
        <a:off x="1878295" y="1240631"/>
        <a:ext cx="890037" cy="2071819"/>
      </dsp:txXfrm>
    </dsp:sp>
    <dsp:sp modelId="{0A8A9DAB-5F32-4F17-B53D-D3228E8A79FC}">
      <dsp:nvSpPr>
        <dsp:cNvPr id="0" name=""/>
        <dsp:cNvSpPr/>
      </dsp:nvSpPr>
      <dsp:spPr>
        <a:xfrm>
          <a:off x="2995593" y="1203996"/>
          <a:ext cx="1255058" cy="2168479"/>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b="1" kern="1200" dirty="0">
              <a:solidFill>
                <a:sysClr val="windowText" lastClr="000000"/>
              </a:solidFill>
              <a:latin typeface="Calibri"/>
              <a:ea typeface="+mn-ea"/>
              <a:cs typeface="B Yagut" panose="00000400000000000000" pitchFamily="2" charset="-78"/>
            </a:rPr>
            <a:t>اعلام فوریت به پایگاه اورژانس پیش بیمارستانی</a:t>
          </a:r>
          <a:endParaRPr lang="en-US" sz="1800" b="1" kern="1200" dirty="0">
            <a:solidFill>
              <a:sysClr val="windowText" lastClr="000000"/>
            </a:solidFill>
            <a:latin typeface="Calibri"/>
            <a:ea typeface="+mn-ea"/>
            <a:cs typeface="B Yagut" panose="00000400000000000000" pitchFamily="2" charset="-78"/>
          </a:endParaRPr>
        </a:p>
      </dsp:txBody>
      <dsp:txXfrm>
        <a:off x="3056860" y="1265263"/>
        <a:ext cx="1132524" cy="2045945"/>
      </dsp:txXfrm>
    </dsp:sp>
    <dsp:sp modelId="{C77DBC47-ACE7-4539-8DEB-292E1E9DA2B7}">
      <dsp:nvSpPr>
        <dsp:cNvPr id="0" name=""/>
        <dsp:cNvSpPr/>
      </dsp:nvSpPr>
      <dsp:spPr>
        <a:xfrm>
          <a:off x="4392849" y="1222770"/>
          <a:ext cx="759630" cy="2155227"/>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fa-IR" sz="1400" b="1" kern="1200" dirty="0">
              <a:solidFill>
                <a:sysClr val="windowText" lastClr="000000"/>
              </a:solidFill>
              <a:latin typeface="Calibri"/>
              <a:ea typeface="+mn-ea"/>
              <a:cs typeface="B Yagut" panose="00000400000000000000" pitchFamily="2" charset="-78"/>
            </a:rPr>
            <a:t>رسیدن بر بالین بیمار،</a:t>
          </a:r>
        </a:p>
        <a:p>
          <a:pPr lvl="0" algn="ctr" defTabSz="622300" rtl="1">
            <a:lnSpc>
              <a:spcPct val="90000"/>
            </a:lnSpc>
            <a:spcBef>
              <a:spcPct val="0"/>
            </a:spcBef>
            <a:spcAft>
              <a:spcPct val="35000"/>
            </a:spcAft>
          </a:pPr>
          <a:r>
            <a:rPr lang="fa-IR" sz="1400" b="1" kern="1200" dirty="0">
              <a:solidFill>
                <a:sysClr val="windowText" lastClr="000000"/>
              </a:solidFill>
              <a:latin typeface="Calibri"/>
              <a:ea typeface="+mn-ea"/>
              <a:cs typeface="B Yagut" panose="00000400000000000000" pitchFamily="2" charset="-78"/>
            </a:rPr>
            <a:t>انجام اقدامات اولیه </a:t>
          </a:r>
          <a:endParaRPr lang="en-US" sz="1400" b="1" kern="1200" dirty="0">
            <a:solidFill>
              <a:sysClr val="windowText" lastClr="000000"/>
            </a:solidFill>
            <a:latin typeface="Calibri"/>
            <a:ea typeface="+mn-ea"/>
            <a:cs typeface="B Yagut" panose="00000400000000000000" pitchFamily="2" charset="-78"/>
          </a:endParaRPr>
        </a:p>
      </dsp:txBody>
      <dsp:txXfrm>
        <a:off x="4429931" y="1259852"/>
        <a:ext cx="685466" cy="2081063"/>
      </dsp:txXfrm>
    </dsp:sp>
    <dsp:sp modelId="{3319A000-85A0-44C4-A19C-5D0B4776A4D2}">
      <dsp:nvSpPr>
        <dsp:cNvPr id="0" name=""/>
        <dsp:cNvSpPr/>
      </dsp:nvSpPr>
      <dsp:spPr>
        <a:xfrm>
          <a:off x="5305487" y="1197243"/>
          <a:ext cx="868814" cy="2155227"/>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a:solidFill>
                <a:sysClr val="windowText" lastClr="000000"/>
              </a:solidFill>
              <a:latin typeface="Calibri"/>
              <a:ea typeface="+mn-ea"/>
              <a:cs typeface="B Yagut" panose="00000400000000000000" pitchFamily="2" charset="-78"/>
            </a:rPr>
            <a:t>گرفتن نوار قلب و ارسال آن برای پزشک متخصص</a:t>
          </a:r>
          <a:endParaRPr lang="en-US" sz="1600" b="1" kern="1200" dirty="0">
            <a:solidFill>
              <a:sysClr val="windowText" lastClr="000000"/>
            </a:solidFill>
            <a:latin typeface="Calibri"/>
            <a:ea typeface="+mn-ea"/>
            <a:cs typeface="B Yagut" panose="00000400000000000000" pitchFamily="2" charset="-78"/>
          </a:endParaRPr>
        </a:p>
      </dsp:txBody>
      <dsp:txXfrm>
        <a:off x="5347899" y="1239655"/>
        <a:ext cx="783990" cy="2070403"/>
      </dsp:txXfrm>
    </dsp:sp>
    <dsp:sp modelId="{AA1CD6FA-926D-40E2-8962-C19D456DD6C4}">
      <dsp:nvSpPr>
        <dsp:cNvPr id="0" name=""/>
        <dsp:cNvSpPr/>
      </dsp:nvSpPr>
      <dsp:spPr>
        <a:xfrm>
          <a:off x="7277286" y="1211202"/>
          <a:ext cx="803208" cy="2194838"/>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a-IR" sz="2000" b="1" kern="1200" dirty="0">
              <a:solidFill>
                <a:sysClr val="windowText" lastClr="000000"/>
              </a:solidFill>
              <a:latin typeface="Calibri"/>
              <a:ea typeface="+mn-ea"/>
              <a:cs typeface="B Yagut" panose="00000400000000000000" pitchFamily="2" charset="-78"/>
            </a:rPr>
            <a:t>اعزام بیمار به بیمارستان 247</a:t>
          </a:r>
          <a:endParaRPr lang="en-US" sz="2000" b="1" kern="1200" dirty="0">
            <a:solidFill>
              <a:sysClr val="windowText" lastClr="000000"/>
            </a:solidFill>
            <a:latin typeface="Calibri"/>
            <a:ea typeface="+mn-ea"/>
            <a:cs typeface="B Yagut" panose="00000400000000000000" pitchFamily="2" charset="-78"/>
          </a:endParaRPr>
        </a:p>
      </dsp:txBody>
      <dsp:txXfrm>
        <a:off x="7316495" y="1250411"/>
        <a:ext cx="724790" cy="2116420"/>
      </dsp:txXfrm>
    </dsp:sp>
    <dsp:sp modelId="{B6292AD2-BF0B-4794-BC85-818F750DCE49}">
      <dsp:nvSpPr>
        <dsp:cNvPr id="0" name=""/>
        <dsp:cNvSpPr/>
      </dsp:nvSpPr>
      <dsp:spPr>
        <a:xfrm>
          <a:off x="8174963" y="1185440"/>
          <a:ext cx="848012" cy="2182165"/>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a:solidFill>
                <a:sysClr val="windowText" lastClr="000000"/>
              </a:solidFill>
              <a:latin typeface="Calibri"/>
              <a:ea typeface="+mn-ea"/>
              <a:cs typeface="B Yagut" panose="00000400000000000000" pitchFamily="2" charset="-78"/>
            </a:rPr>
            <a:t>انتقال  و مدیریت بیمار تا رسیدن به مرکز درمانی</a:t>
          </a:r>
          <a:endParaRPr lang="en-US" sz="1600" b="1" kern="1200" dirty="0">
            <a:solidFill>
              <a:sysClr val="windowText" lastClr="000000"/>
            </a:solidFill>
            <a:latin typeface="Calibri"/>
            <a:ea typeface="+mn-ea"/>
            <a:cs typeface="B Yagut" panose="00000400000000000000" pitchFamily="2" charset="-78"/>
          </a:endParaRPr>
        </a:p>
      </dsp:txBody>
      <dsp:txXfrm>
        <a:off x="8216360" y="1226837"/>
        <a:ext cx="765218" cy="2099371"/>
      </dsp:txXfrm>
    </dsp:sp>
    <dsp:sp modelId="{731683E7-8F2F-4DBB-A4C5-EC515659B321}">
      <dsp:nvSpPr>
        <dsp:cNvPr id="0" name=""/>
        <dsp:cNvSpPr/>
      </dsp:nvSpPr>
      <dsp:spPr>
        <a:xfrm>
          <a:off x="9382651" y="2915607"/>
          <a:ext cx="1016128" cy="1474848"/>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fa-IR" sz="1100" b="1" kern="1200" dirty="0">
              <a:solidFill>
                <a:sysClr val="windowText" lastClr="000000"/>
              </a:solidFill>
              <a:latin typeface="Calibri"/>
              <a:ea typeface="+mn-ea"/>
              <a:cs typeface="B Yagut" panose="00000400000000000000" pitchFamily="2" charset="-78"/>
            </a:rPr>
            <a:t>بیمار </a:t>
          </a:r>
          <a:r>
            <a:rPr lang="fa-IR" sz="1100" b="1" kern="1200" dirty="0" err="1">
              <a:solidFill>
                <a:sysClr val="windowText" lastClr="000000"/>
              </a:solidFill>
              <a:latin typeface="Calibri"/>
              <a:ea typeface="+mn-ea"/>
              <a:cs typeface="B Yagut" panose="00000400000000000000" pitchFamily="2" charset="-78"/>
            </a:rPr>
            <a:t>بدحال</a:t>
          </a:r>
          <a:r>
            <a:rPr lang="fa-IR" sz="1100" b="1" kern="1200" dirty="0">
              <a:solidFill>
                <a:sysClr val="windowText" lastClr="000000"/>
              </a:solidFill>
              <a:latin typeface="Calibri"/>
              <a:ea typeface="+mn-ea"/>
              <a:cs typeface="B Yagut" panose="00000400000000000000" pitchFamily="2" charset="-78"/>
            </a:rPr>
            <a:t>:</a:t>
          </a:r>
        </a:p>
        <a:p>
          <a:pPr lvl="0" algn="ctr" defTabSz="488950" rtl="1">
            <a:lnSpc>
              <a:spcPct val="90000"/>
            </a:lnSpc>
            <a:spcBef>
              <a:spcPct val="0"/>
            </a:spcBef>
            <a:spcAft>
              <a:spcPct val="35000"/>
            </a:spcAft>
          </a:pPr>
          <a:r>
            <a:rPr lang="fa-IR" sz="1100" b="1" kern="1200" dirty="0">
              <a:solidFill>
                <a:sysClr val="windowText" lastClr="000000"/>
              </a:solidFill>
              <a:latin typeface="Calibri"/>
              <a:ea typeface="+mn-ea"/>
              <a:cs typeface="B Yagut" panose="00000400000000000000" pitchFamily="2" charset="-78"/>
            </a:rPr>
            <a:t>تحویل بیمار به پزشک متخصص طب اورژانس در اتاق </a:t>
          </a:r>
          <a:r>
            <a:rPr lang="en-GB" sz="1100" b="1" kern="1200" dirty="0">
              <a:solidFill>
                <a:sysClr val="windowText" lastClr="000000"/>
              </a:solidFill>
              <a:latin typeface="Calibri"/>
              <a:ea typeface="+mn-ea"/>
              <a:cs typeface="B Yagut" panose="00000400000000000000" pitchFamily="2" charset="-78"/>
            </a:rPr>
            <a:t>CPR</a:t>
          </a:r>
          <a:r>
            <a:rPr lang="fa-IR" sz="1100" b="1" kern="1200" dirty="0">
              <a:solidFill>
                <a:sysClr val="windowText" lastClr="000000"/>
              </a:solidFill>
              <a:latin typeface="Calibri"/>
              <a:ea typeface="+mn-ea"/>
              <a:cs typeface="B Yagut" panose="00000400000000000000" pitchFamily="2" charset="-78"/>
            </a:rPr>
            <a:t> اورژانس</a:t>
          </a:r>
          <a:endParaRPr lang="en-US" sz="1100" b="1" kern="1200" dirty="0">
            <a:solidFill>
              <a:sysClr val="windowText" lastClr="000000"/>
            </a:solidFill>
            <a:latin typeface="Calibri"/>
            <a:ea typeface="+mn-ea"/>
            <a:cs typeface="B Yagut" panose="00000400000000000000" pitchFamily="2" charset="-78"/>
          </a:endParaRPr>
        </a:p>
      </dsp:txBody>
      <dsp:txXfrm>
        <a:off x="9432254" y="2965210"/>
        <a:ext cx="916922" cy="1375642"/>
      </dsp:txXfrm>
    </dsp:sp>
    <dsp:sp modelId="{9BD93FA0-8BA4-4206-BCD9-7E6CBBF334FD}">
      <dsp:nvSpPr>
        <dsp:cNvPr id="0" name=""/>
        <dsp:cNvSpPr/>
      </dsp:nvSpPr>
      <dsp:spPr>
        <a:xfrm>
          <a:off x="9365370" y="215010"/>
          <a:ext cx="979874" cy="1180715"/>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a-IR" sz="1200" b="1" kern="1200" dirty="0">
              <a:solidFill>
                <a:sysClr val="windowText" lastClr="000000"/>
              </a:solidFill>
              <a:latin typeface="Calibri"/>
              <a:ea typeface="+mn-ea"/>
              <a:cs typeface="Arial" panose="020B0604020202020204" pitchFamily="34" charset="0"/>
            </a:rPr>
            <a:t>:</a:t>
          </a:r>
          <a:r>
            <a:rPr lang="en-GB" sz="1200" b="1" kern="1200" dirty="0">
              <a:solidFill>
                <a:sysClr val="windowText" lastClr="000000"/>
              </a:solidFill>
              <a:latin typeface="Calibri"/>
              <a:ea typeface="+mn-ea"/>
              <a:cs typeface="+mn-cs"/>
            </a:rPr>
            <a:t>STEMI</a:t>
          </a:r>
          <a:r>
            <a:rPr lang="fa-IR" sz="1200" b="1" kern="1200" dirty="0">
              <a:solidFill>
                <a:sysClr val="windowText" lastClr="000000"/>
              </a:solidFill>
              <a:latin typeface="Calibri"/>
              <a:ea typeface="+mn-ea"/>
              <a:cs typeface="B Yagut" panose="00000400000000000000" pitchFamily="2" charset="-78"/>
            </a:rPr>
            <a:t> بیمار</a:t>
          </a:r>
        </a:p>
        <a:p>
          <a:pPr lvl="0" algn="ctr" defTabSz="533400">
            <a:lnSpc>
              <a:spcPct val="90000"/>
            </a:lnSpc>
            <a:spcBef>
              <a:spcPct val="0"/>
            </a:spcBef>
            <a:spcAft>
              <a:spcPct val="35000"/>
            </a:spcAft>
          </a:pPr>
          <a:r>
            <a:rPr lang="fa-IR" sz="1200" b="1" kern="1200" dirty="0">
              <a:solidFill>
                <a:sysClr val="windowText" lastClr="000000"/>
              </a:solidFill>
              <a:latin typeface="Calibri"/>
              <a:ea typeface="+mn-ea"/>
              <a:cs typeface="B Yagut" panose="00000400000000000000" pitchFamily="2" charset="-78"/>
            </a:rPr>
            <a:t>تحویل به کت لب بیمارستان</a:t>
          </a:r>
          <a:endParaRPr lang="en-US" sz="1200" b="1" kern="1200" dirty="0">
            <a:solidFill>
              <a:sysClr val="windowText" lastClr="000000"/>
            </a:solidFill>
            <a:latin typeface="Calibri"/>
            <a:ea typeface="+mn-ea"/>
            <a:cs typeface="B Yagut" panose="00000400000000000000" pitchFamily="2" charset="-78"/>
          </a:endParaRPr>
        </a:p>
      </dsp:txBody>
      <dsp:txXfrm>
        <a:off x="9413204" y="262844"/>
        <a:ext cx="884206" cy="1085047"/>
      </dsp:txXfrm>
    </dsp:sp>
    <dsp:sp modelId="{C04E26CB-31F5-4158-84CD-7ACF4CD400DB}">
      <dsp:nvSpPr>
        <dsp:cNvPr id="0" name=""/>
        <dsp:cNvSpPr/>
      </dsp:nvSpPr>
      <dsp:spPr>
        <a:xfrm>
          <a:off x="6277374" y="1187440"/>
          <a:ext cx="895049" cy="2249059"/>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a-IR" sz="1200" b="1" kern="1200" dirty="0">
              <a:solidFill>
                <a:sysClr val="windowText" lastClr="000000"/>
              </a:solidFill>
              <a:latin typeface="Calibri"/>
              <a:ea typeface="+mn-ea"/>
              <a:cs typeface="B Yagut" panose="00000400000000000000" pitchFamily="2" charset="-78"/>
            </a:rPr>
            <a:t>فعال نمودن کد 247، تعیین بیمارستان 247 و اطلاع به </a:t>
          </a:r>
          <a:r>
            <a:rPr lang="fa-IR" sz="1200" b="1" kern="1200" dirty="0" err="1">
              <a:solidFill>
                <a:sysClr val="windowText" lastClr="000000"/>
              </a:solidFill>
              <a:latin typeface="Calibri"/>
              <a:ea typeface="+mn-ea"/>
              <a:cs typeface="B Yagut" panose="00000400000000000000" pitchFamily="2" charset="-78"/>
            </a:rPr>
            <a:t>سوپروایزر</a:t>
          </a:r>
          <a:r>
            <a:rPr lang="fa-IR" sz="1200" b="1" kern="1200" dirty="0">
              <a:solidFill>
                <a:sysClr val="windowText" lastClr="000000"/>
              </a:solidFill>
              <a:latin typeface="Calibri"/>
              <a:ea typeface="+mn-ea"/>
              <a:cs typeface="B Yagut" panose="00000400000000000000" pitchFamily="2" charset="-78"/>
            </a:rPr>
            <a:t> بیمارستان</a:t>
          </a:r>
          <a:endParaRPr lang="en-US" sz="1200" b="1" kern="1200" dirty="0">
            <a:solidFill>
              <a:sysClr val="windowText" lastClr="000000"/>
            </a:solidFill>
            <a:latin typeface="Calibri"/>
            <a:ea typeface="+mn-ea"/>
            <a:cs typeface="B Yagut" panose="00000400000000000000" pitchFamily="2" charset="-78"/>
          </a:endParaRPr>
        </a:p>
      </dsp:txBody>
      <dsp:txXfrm>
        <a:off x="6321067" y="1231133"/>
        <a:ext cx="807663" cy="2161673"/>
      </dsp:txXfrm>
    </dsp:sp>
    <dsp:sp modelId="{A8F26499-07BC-4F83-9B03-D748C0BA7766}">
      <dsp:nvSpPr>
        <dsp:cNvPr id="0" name=""/>
        <dsp:cNvSpPr/>
      </dsp:nvSpPr>
      <dsp:spPr>
        <a:xfrm>
          <a:off x="9425576" y="1581959"/>
          <a:ext cx="979874" cy="1180715"/>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GB" sz="900" b="1" kern="1200" dirty="0">
              <a:solidFill>
                <a:sysClr val="windowText" lastClr="000000"/>
              </a:solidFill>
              <a:latin typeface="Calibri"/>
              <a:ea typeface="+mn-ea"/>
              <a:cs typeface="+mn-cs"/>
            </a:rPr>
            <a:t>NSTEMI</a:t>
          </a:r>
          <a:r>
            <a:rPr lang="fa-IR" sz="900" b="1" kern="1200" dirty="0">
              <a:solidFill>
                <a:sysClr val="windowText" lastClr="000000"/>
              </a:solidFill>
              <a:latin typeface="Calibri"/>
              <a:ea typeface="+mn-ea"/>
              <a:cs typeface="B Yagut" panose="00000400000000000000" pitchFamily="2" charset="-78"/>
            </a:rPr>
            <a:t> بیمار</a:t>
          </a:r>
        </a:p>
        <a:p>
          <a:pPr lvl="0" algn="ctr" defTabSz="400050">
            <a:lnSpc>
              <a:spcPct val="90000"/>
            </a:lnSpc>
            <a:spcBef>
              <a:spcPct val="0"/>
            </a:spcBef>
            <a:spcAft>
              <a:spcPct val="35000"/>
            </a:spcAft>
          </a:pPr>
          <a:r>
            <a:rPr lang="fa-IR" sz="900" b="1" kern="1200" dirty="0">
              <a:solidFill>
                <a:sysClr val="windowText" lastClr="000000"/>
              </a:solidFill>
              <a:latin typeface="Calibri"/>
              <a:ea typeface="+mn-ea"/>
              <a:cs typeface="B Yagut" panose="00000400000000000000" pitchFamily="2" charset="-78"/>
            </a:rPr>
            <a:t>تحویل به پزشک متخصص اورژانس بیمارستان</a:t>
          </a:r>
          <a:endParaRPr lang="en-US" sz="900" b="1" kern="1200" dirty="0">
            <a:solidFill>
              <a:sysClr val="windowText" lastClr="000000"/>
            </a:solidFill>
            <a:latin typeface="Calibri"/>
            <a:ea typeface="+mn-ea"/>
            <a:cs typeface="B Yagut" panose="00000400000000000000" pitchFamily="2" charset="-78"/>
          </a:endParaRPr>
        </a:p>
      </dsp:txBody>
      <dsp:txXfrm>
        <a:off x="9473410" y="1629793"/>
        <a:ext cx="884206" cy="10850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E3664-C161-4B43-BEC5-F5EA47D599C0}"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EB69F-31CC-450A-8420-7709D82B4B9E}" type="slidenum">
              <a:rPr lang="en-US" smtClean="0"/>
              <a:t>‹#›</a:t>
            </a:fld>
            <a:endParaRPr lang="en-US"/>
          </a:p>
        </p:txBody>
      </p:sp>
    </p:spTree>
    <p:extLst>
      <p:ext uri="{BB962C8B-B14F-4D97-AF65-F5344CB8AC3E}">
        <p14:creationId xmlns:p14="http://schemas.microsoft.com/office/powerpoint/2010/main" val="385948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hape 105"/>
          <p:cNvSpPr>
            <a:spLocks noGrp="1" noRot="1" noChangeAspect="1" noTextEdit="1"/>
          </p:cNvSpPr>
          <p:nvPr>
            <p:ph type="sldImg"/>
          </p:nvPr>
        </p:nvSpPr>
        <p:spPr bwMode="auto">
          <a:noFill/>
          <a:ln>
            <a:solidFill>
              <a:srgbClr val="000000"/>
            </a:solidFill>
            <a:miter lim="800000"/>
            <a:headEnd/>
            <a:tailEnd/>
          </a:ln>
        </p:spPr>
      </p:sp>
      <p:sp>
        <p:nvSpPr>
          <p:cNvPr id="7171" name="Shape 106"/>
          <p:cNvSpPr>
            <a:spLocks noGrp="1"/>
          </p:cNvSpPr>
          <p:nvPr>
            <p:ph type="body" sz="quarter" idx="1"/>
          </p:nvPr>
        </p:nvSpPr>
        <p:spPr bwMode="auto">
          <a:noFill/>
        </p:spPr>
        <p:txBody>
          <a:bodyPr wrap="square" numCol="1" anchor="t" anchorCtr="0" compatLnSpc="1">
            <a:prstTxWarp prst="textNoShape">
              <a:avLst/>
            </a:prstTxWarp>
          </a:bodyPr>
          <a:lstStyle/>
          <a:p>
            <a:pPr algn="r" eaLnBrk="1" hangingPunct="1">
              <a:spcBef>
                <a:spcPts val="400"/>
              </a:spcBef>
            </a:pPr>
            <a:endParaRPr lang="en-US" altLang="en-US" dirty="0">
              <a:cs typeface="Calibri" pitchFamily="34" charset="0"/>
              <a:sym typeface="Calibri" pitchFamily="34" charset="0"/>
            </a:endParaRPr>
          </a:p>
        </p:txBody>
      </p:sp>
    </p:spTree>
    <p:extLst>
      <p:ext uri="{BB962C8B-B14F-4D97-AF65-F5344CB8AC3E}">
        <p14:creationId xmlns:p14="http://schemas.microsoft.com/office/powerpoint/2010/main" val="222442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E5189-96D9-4108-AD88-3898191B5EC1}" type="slidenum">
              <a:rPr lang="en-US"/>
              <a:pPr/>
              <a:t>252</a:t>
            </a:fld>
            <a:endParaRPr lang="en-US"/>
          </a:p>
        </p:txBody>
      </p:sp>
      <p:sp>
        <p:nvSpPr>
          <p:cNvPr id="138242" name="Rectangle 2"/>
          <p:cNvSpPr>
            <a:spLocks noGrp="1" noChangeArrowheads="1"/>
          </p:cNvSpPr>
          <p:nvPr>
            <p:ph type="body" idx="1"/>
          </p:nvPr>
        </p:nvSpPr>
        <p:spPr>
          <a:xfrm>
            <a:off x="914400" y="4341813"/>
            <a:ext cx="5029200" cy="4114800"/>
          </a:xfrm>
          <a:ln/>
        </p:spPr>
        <p:txBody>
          <a:bodyPr lIns="90488" tIns="44450" rIns="90488" bIns="44450"/>
          <a:lstStyle/>
          <a:p>
            <a:endParaRPr lang="fa-IR"/>
          </a:p>
        </p:txBody>
      </p:sp>
      <p:sp>
        <p:nvSpPr>
          <p:cNvPr id="138243" name="Rectangle 3"/>
          <p:cNvSpPr>
            <a:spLocks noGrp="1" noRot="1" noChangeAspect="1" noChangeArrowheads="1" noTextEdit="1"/>
          </p:cNvSpPr>
          <p:nvPr>
            <p:ph type="sldImg"/>
          </p:nvPr>
        </p:nvSpPr>
        <p:spPr>
          <a:xfrm>
            <a:off x="385763" y="688975"/>
            <a:ext cx="6086475" cy="3424238"/>
          </a:xfrm>
          <a:ln w="12700" cap="flat">
            <a:solidFill>
              <a:schemeClr val="tx1"/>
            </a:solidFill>
          </a:ln>
        </p:spPr>
      </p:sp>
    </p:spTree>
    <p:extLst>
      <p:ext uri="{BB962C8B-B14F-4D97-AF65-F5344CB8AC3E}">
        <p14:creationId xmlns:p14="http://schemas.microsoft.com/office/powerpoint/2010/main" val="31694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403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688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4933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7"/>
          <p:cNvSpPr>
            <a:spLocks noGrp="1"/>
          </p:cNvSpPr>
          <p:nvPr>
            <p:ph type="sldNum"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99242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8" name="Shape 48"/>
          <p:cNvSpPr>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 name="Shape 49"/>
          <p:cNvSpPr>
            <a:spLocks noGrp="1"/>
          </p:cNvSpPr>
          <p:nvPr>
            <p:ph type="title"/>
          </p:nvPr>
        </p:nvSpPr>
        <p:spPr>
          <a:prstGeom prst="rect">
            <a:avLst/>
          </a:prstGeom>
        </p:spPr>
        <p:txBody>
          <a:bodyPr/>
          <a:lstStyle/>
          <a:p>
            <a:pPr lvl="0"/>
            <a:r>
              <a:rPr lang="en-US"/>
              <a:t>Click to edit Master title style</a:t>
            </a:r>
            <a:endParaRPr/>
          </a:p>
        </p:txBody>
      </p:sp>
      <p:sp>
        <p:nvSpPr>
          <p:cNvPr id="4" name="Shape 50"/>
          <p:cNvSpPr>
            <a:spLocks noGrp="1"/>
          </p:cNvSpPr>
          <p:nvPr>
            <p:ph type="sldNum"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35545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8021ED-29B8-4876-AAD0-EF346CD4149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37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475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63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325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448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0677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3163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4557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1723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t="-17000" b="-17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fld id="{1D8BD707-D9CF-40AE-B4C6-C98DA3205C09}" type="datetimeFigureOut">
              <a:rPr lang="en-US" smtClean="0">
                <a:solidFill>
                  <a:srgbClr val="000000"/>
                </a:solidFill>
              </a:rPr>
              <a:pPr/>
              <a:t>3/16/2022</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6178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tmp"/><Relationship Id="rId1" Type="http://schemas.openxmlformats.org/officeDocument/2006/relationships/slideLayout" Target="../slideLayouts/slideLayout2.xml"/><Relationship Id="rId4" Type="http://schemas.openxmlformats.org/officeDocument/2006/relationships/image" Target="../media/image101.tmp"/></Relationships>
</file>

<file path=ppt/slides/_rels/slide2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227F68-2CF0-2543-A0B5-582AE070687E}"/>
              </a:ext>
            </a:extLst>
          </p:cNvPr>
          <p:cNvSpPr>
            <a:spLocks noGrp="1"/>
          </p:cNvSpPr>
          <p:nvPr>
            <p:ph type="subTitle" idx="1"/>
          </p:nvPr>
        </p:nvSpPr>
        <p:spPr>
          <a:xfrm>
            <a:off x="1348902" y="411365"/>
            <a:ext cx="9144000" cy="1655762"/>
          </a:xfrm>
        </p:spPr>
        <p:txBody>
          <a:bodyPr/>
          <a:lstStyle/>
          <a:p>
            <a:r>
              <a:rPr lang="en-US" sz="6000" b="1" dirty="0">
                <a:solidFill>
                  <a:srgbClr val="0070C0"/>
                </a:solidFill>
              </a:rPr>
              <a:t>ACS  &amp; 247</a:t>
            </a:r>
          </a:p>
        </p:txBody>
      </p:sp>
      <p:pic>
        <p:nvPicPr>
          <p:cNvPr id="6" name="Picture 5">
            <a:extLst>
              <a:ext uri="{FF2B5EF4-FFF2-40B4-BE49-F238E27FC236}">
                <a16:creationId xmlns:a16="http://schemas.microsoft.com/office/drawing/2014/main" id="{0068B719-7248-E149-97F4-8F233FFDB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900" y="3827834"/>
            <a:ext cx="2959100" cy="2743200"/>
          </a:xfrm>
          <a:prstGeom prst="rect">
            <a:avLst/>
          </a:prstGeom>
        </p:spPr>
      </p:pic>
      <p:sp>
        <p:nvSpPr>
          <p:cNvPr id="7" name="Rectangle 6">
            <a:extLst>
              <a:ext uri="{FF2B5EF4-FFF2-40B4-BE49-F238E27FC236}">
                <a16:creationId xmlns:a16="http://schemas.microsoft.com/office/drawing/2014/main" id="{D792C3E8-D64D-EB4D-A881-E09D3B51F75B}"/>
              </a:ext>
            </a:extLst>
          </p:cNvPr>
          <p:cNvSpPr/>
          <p:nvPr/>
        </p:nvSpPr>
        <p:spPr>
          <a:xfrm>
            <a:off x="4656924" y="5566540"/>
            <a:ext cx="2919389" cy="369332"/>
          </a:xfrm>
          <a:prstGeom prst="rect">
            <a:avLst/>
          </a:prstGeom>
        </p:spPr>
        <p:txBody>
          <a:bodyPr wrap="none">
            <a:spAutoFit/>
          </a:bodyPr>
          <a:lstStyle/>
          <a:p>
            <a:r>
              <a:rPr lang="fa-IR" dirty="0">
                <a:effectLst>
                  <a:reflection blurRad="6350" stA="55000" endA="50" endPos="85000" dist="60007" dir="5400000" sy="-100000" algn="bl" rotWithShape="0"/>
                </a:effectLst>
                <a:cs typeface="B Titr" panose="00000700000000000000" pitchFamily="2" charset="-78"/>
              </a:rPr>
              <a:t>مدیریت بحران </a:t>
            </a:r>
            <a:r>
              <a:rPr lang="fa-IR" dirty="0" err="1">
                <a:effectLst>
                  <a:reflection blurRad="6350" stA="55000" endA="50" endPos="85000" dist="60007" dir="5400000" sy="-100000" algn="bl" rotWithShape="0"/>
                </a:effectLst>
                <a:cs typeface="B Titr" panose="00000700000000000000" pitchFamily="2" charset="-78"/>
              </a:rPr>
              <a:t>درحوادث</a:t>
            </a:r>
            <a:r>
              <a:rPr lang="fa-IR" dirty="0">
                <a:effectLst>
                  <a:reflection blurRad="6350" stA="55000" endA="50" endPos="85000" dist="60007" dir="5400000" sy="-100000" algn="bl" rotWithShape="0"/>
                </a:effectLst>
                <a:cs typeface="B Titr" panose="00000700000000000000" pitchFamily="2" charset="-78"/>
              </a:rPr>
              <a:t> غیر مترقبه</a:t>
            </a:r>
            <a:endParaRPr lang="en-US" dirty="0">
              <a:effectLst>
                <a:reflection blurRad="6350" stA="55000" endA="50" endPos="85000" dist="60007" dir="5400000" sy="-100000" algn="bl" rotWithShape="0"/>
              </a:effectLst>
              <a:cs typeface="B Titr" panose="00000700000000000000" pitchFamily="2" charset="-78"/>
            </a:endParaRPr>
          </a:p>
        </p:txBody>
      </p:sp>
      <p:pic>
        <p:nvPicPr>
          <p:cNvPr id="1025" name="Picture 1" descr="page1image8058896">
            <a:extLst>
              <a:ext uri="{FF2B5EF4-FFF2-40B4-BE49-F238E27FC236}">
                <a16:creationId xmlns:a16="http://schemas.microsoft.com/office/drawing/2014/main" id="{7FC7C4B6-9182-0446-B11D-81F2E6644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68" y="1527940"/>
            <a:ext cx="53213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78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2596" y="2000240"/>
            <a:ext cx="8352928" cy="3416320"/>
          </a:xfrm>
          <a:prstGeom prst="rect">
            <a:avLst/>
          </a:prstGeom>
        </p:spPr>
        <p:txBody>
          <a:bodyPr wrap="square">
            <a:spAutoFit/>
          </a:bodyPr>
          <a:lstStyle/>
          <a:p>
            <a:pPr algn="r" rtl="1"/>
            <a:r>
              <a:rPr lang="ar-SA" b="1" dirty="0">
                <a:solidFill>
                  <a:srgbClr val="000000"/>
                </a:solidFill>
                <a:cs typeface="B Compset" pitchFamily="2" charset="-78"/>
              </a:rPr>
              <a:t>ساختمان کلی رگهای خونی</a:t>
            </a:r>
            <a:r>
              <a:rPr lang="en-US" b="1" dirty="0">
                <a:solidFill>
                  <a:srgbClr val="000000"/>
                </a:solidFill>
                <a:cs typeface="B Compset" pitchFamily="2" charset="-78"/>
              </a:rPr>
              <a:t/>
            </a:r>
            <a:br>
              <a:rPr lang="en-US" b="1" dirty="0">
                <a:solidFill>
                  <a:srgbClr val="000000"/>
                </a:solidFill>
                <a:cs typeface="B Compset" pitchFamily="2" charset="-78"/>
              </a:rPr>
            </a:br>
            <a:r>
              <a:rPr lang="ar-SA" b="1" dirty="0">
                <a:solidFill>
                  <a:srgbClr val="000000"/>
                </a:solidFill>
                <a:cs typeface="B Compset" pitchFamily="2" charset="-78"/>
              </a:rPr>
              <a:t>لایه داخلی</a:t>
            </a:r>
            <a:r>
              <a:rPr lang="en-US" b="1" dirty="0">
                <a:solidFill>
                  <a:srgbClr val="000000"/>
                </a:solidFill>
                <a:cs typeface="B Compset" pitchFamily="2" charset="-78"/>
              </a:rPr>
              <a:t> (Tunica </a:t>
            </a:r>
            <a:r>
              <a:rPr lang="en-US" b="1" dirty="0" err="1">
                <a:solidFill>
                  <a:srgbClr val="000000"/>
                </a:solidFill>
                <a:cs typeface="B Compset" pitchFamily="2" charset="-78"/>
              </a:rPr>
              <a:t>intima</a:t>
            </a:r>
            <a:r>
              <a:rPr lang="en-US" b="1" dirty="0">
                <a:solidFill>
                  <a:srgbClr val="000000"/>
                </a:solidFill>
                <a:cs typeface="B Compset" pitchFamily="2" charset="-78"/>
              </a:rPr>
              <a:t>)</a:t>
            </a:r>
            <a:br>
              <a:rPr lang="en-US" b="1" dirty="0">
                <a:solidFill>
                  <a:srgbClr val="000000"/>
                </a:solidFill>
                <a:cs typeface="B Compset" pitchFamily="2" charset="-78"/>
              </a:rPr>
            </a:br>
            <a:r>
              <a:rPr lang="ar-SA" b="1" dirty="0">
                <a:solidFill>
                  <a:srgbClr val="000000"/>
                </a:solidFill>
                <a:cs typeface="B Compset" pitchFamily="2" charset="-78"/>
              </a:rPr>
              <a:t>این لایه از یک ردیف سلول سنگفرشی ساده مشتق از مزودرم به نام آندوتلیوم و</a:t>
            </a:r>
            <a:r>
              <a:rPr lang="en-US" b="1" dirty="0">
                <a:solidFill>
                  <a:srgbClr val="000000"/>
                </a:solidFill>
                <a:cs typeface="B Compset" pitchFamily="2" charset="-78"/>
              </a:rPr>
              <a:t> </a:t>
            </a:r>
            <a:r>
              <a:rPr lang="fa-IR" b="1" dirty="0">
                <a:solidFill>
                  <a:srgbClr val="000000"/>
                </a:solidFill>
                <a:cs typeface="B Compset" pitchFamily="2" charset="-78"/>
              </a:rPr>
              <a:t>بافت همبند</a:t>
            </a:r>
            <a:r>
              <a:rPr lang="ar-SA" b="1" dirty="0">
                <a:solidFill>
                  <a:srgbClr val="000000"/>
                </a:solidFill>
                <a:cs typeface="B Compset" pitchFamily="2" charset="-78"/>
              </a:rPr>
              <a:t> زیرین آن به نام طبقه زیر آندوتلیال تشکیل شده است. </a:t>
            </a:r>
            <a:r>
              <a:rPr lang="fa-IR" b="1" dirty="0">
                <a:solidFill>
                  <a:srgbClr val="000000"/>
                </a:solidFill>
                <a:cs typeface="B Compset" pitchFamily="2" charset="-78"/>
              </a:rPr>
              <a:t>به طور طبیعی دیواره غیر قابل نفوذی را در مقابل پروتئین های موجود خون ایجاد می کند.</a:t>
            </a:r>
            <a:br>
              <a:rPr lang="fa-IR" b="1" dirty="0">
                <a:solidFill>
                  <a:srgbClr val="000000"/>
                </a:solidFill>
                <a:cs typeface="B Compset" pitchFamily="2" charset="-78"/>
              </a:rPr>
            </a:br>
            <a:endParaRPr lang="fa-IR" b="1" dirty="0">
              <a:solidFill>
                <a:srgbClr val="000000"/>
              </a:solidFill>
              <a:cs typeface="B Compset" pitchFamily="2" charset="-78"/>
            </a:endParaRPr>
          </a:p>
          <a:p>
            <a:pPr algn="r" rtl="1"/>
            <a:r>
              <a:rPr lang="ar-SA" b="1" dirty="0">
                <a:solidFill>
                  <a:srgbClr val="000000"/>
                </a:solidFill>
                <a:cs typeface="B Compset" pitchFamily="2" charset="-78"/>
              </a:rPr>
              <a:t>لایه میانی</a:t>
            </a:r>
            <a:r>
              <a:rPr lang="en-US" b="1" dirty="0">
                <a:solidFill>
                  <a:srgbClr val="000000"/>
                </a:solidFill>
                <a:cs typeface="B Compset" pitchFamily="2" charset="-78"/>
              </a:rPr>
              <a:t> (Tunica media)</a:t>
            </a:r>
            <a:br>
              <a:rPr lang="en-US" b="1" dirty="0">
                <a:solidFill>
                  <a:srgbClr val="000000"/>
                </a:solidFill>
                <a:cs typeface="B Compset" pitchFamily="2" charset="-78"/>
              </a:rPr>
            </a:br>
            <a:r>
              <a:rPr lang="ar-SA" b="1" dirty="0">
                <a:solidFill>
                  <a:srgbClr val="000000"/>
                </a:solidFill>
                <a:cs typeface="B Compset" pitchFamily="2" charset="-78"/>
              </a:rPr>
              <a:t>این لایه معمولا از</a:t>
            </a:r>
            <a:r>
              <a:rPr lang="fa-IR" b="1" dirty="0">
                <a:solidFill>
                  <a:srgbClr val="000000"/>
                </a:solidFill>
                <a:cs typeface="B Compset" pitchFamily="2" charset="-78"/>
              </a:rPr>
              <a:t>عضلات صاف</a:t>
            </a:r>
            <a:r>
              <a:rPr lang="en-US" b="1" dirty="0">
                <a:solidFill>
                  <a:srgbClr val="000000"/>
                </a:solidFill>
                <a:cs typeface="B Compset" pitchFamily="2" charset="-78"/>
              </a:rPr>
              <a:t> </a:t>
            </a:r>
            <a:r>
              <a:rPr lang="ar-SA" b="1" dirty="0">
                <a:solidFill>
                  <a:srgbClr val="000000"/>
                </a:solidFill>
                <a:cs typeface="B Compset" pitchFamily="2" charset="-78"/>
              </a:rPr>
              <a:t>تشکیل شده که در بین آنها الیاف الاستیک،</a:t>
            </a:r>
            <a:r>
              <a:rPr lang="fa-IR" b="1" dirty="0">
                <a:solidFill>
                  <a:srgbClr val="000000"/>
                </a:solidFill>
                <a:cs typeface="B Compset" pitchFamily="2" charset="-78"/>
              </a:rPr>
              <a:t>کلاژن</a:t>
            </a:r>
            <a:r>
              <a:rPr lang="ar-SA" b="1" dirty="0">
                <a:solidFill>
                  <a:srgbClr val="000000"/>
                </a:solidFill>
                <a:cs typeface="B Compset" pitchFamily="2" charset="-78"/>
              </a:rPr>
              <a:t>،</a:t>
            </a:r>
            <a:r>
              <a:rPr lang="fa-IR" b="1" dirty="0">
                <a:solidFill>
                  <a:srgbClr val="000000"/>
                </a:solidFill>
                <a:cs typeface="B Compset" pitchFamily="2" charset="-78"/>
              </a:rPr>
              <a:t> رتیکولر</a:t>
            </a:r>
            <a:r>
              <a:rPr lang="en-US" b="1" dirty="0">
                <a:solidFill>
                  <a:srgbClr val="000000"/>
                </a:solidFill>
                <a:cs typeface="B Compset" pitchFamily="2" charset="-78"/>
              </a:rPr>
              <a:t> </a:t>
            </a:r>
            <a:r>
              <a:rPr lang="ar-SA" b="1" dirty="0">
                <a:solidFill>
                  <a:srgbClr val="000000"/>
                </a:solidFill>
                <a:cs typeface="B Compset" pitchFamily="2" charset="-78"/>
              </a:rPr>
              <a:t>و پروتئوگلیکان‌ها قرار گرفته‌اند</a:t>
            </a:r>
            <a:r>
              <a:rPr lang="fa-IR" b="1" dirty="0">
                <a:solidFill>
                  <a:srgbClr val="000000"/>
                </a:solidFill>
                <a:cs typeface="B Compset" pitchFamily="2" charset="-78"/>
              </a:rPr>
              <a:t> </a:t>
            </a:r>
            <a:r>
              <a:rPr lang="en-US" b="1" dirty="0">
                <a:solidFill>
                  <a:srgbClr val="000000"/>
                </a:solidFill>
                <a:cs typeface="B Compset" pitchFamily="2" charset="-78"/>
              </a:rPr>
              <a:t>.</a:t>
            </a:r>
            <a:r>
              <a:rPr lang="fa-IR" b="1" dirty="0">
                <a:solidFill>
                  <a:srgbClr val="000000"/>
                </a:solidFill>
                <a:cs typeface="B Compset" pitchFamily="2" charset="-78"/>
              </a:rPr>
              <a:t> مواد بین سلولی</a:t>
            </a:r>
            <a:r>
              <a:rPr lang="en-US" b="1" dirty="0">
                <a:solidFill>
                  <a:srgbClr val="000000"/>
                </a:solidFill>
                <a:cs typeface="B Compset" pitchFamily="2" charset="-78"/>
              </a:rPr>
              <a:t> </a:t>
            </a:r>
            <a:r>
              <a:rPr lang="ar-SA" b="1" dirty="0">
                <a:solidFill>
                  <a:srgbClr val="000000"/>
                </a:solidFill>
                <a:cs typeface="B Compset" pitchFamily="2" charset="-78"/>
              </a:rPr>
              <a:t>در دیواره رگها توسط سلولهای عضله صاف سنتز می‌شود</a:t>
            </a:r>
            <a:r>
              <a:rPr lang="fa-IR" b="1" dirty="0">
                <a:solidFill>
                  <a:srgbClr val="000000"/>
                </a:solidFill>
                <a:cs typeface="B Compset" pitchFamily="2" charset="-78"/>
              </a:rPr>
              <a:t>.</a:t>
            </a:r>
            <a:r>
              <a:rPr lang="en-US" b="1" dirty="0">
                <a:solidFill>
                  <a:srgbClr val="000000"/>
                </a:solidFill>
                <a:cs typeface="B Compset" pitchFamily="2" charset="-78"/>
              </a:rPr>
              <a:t> </a:t>
            </a:r>
            <a:br>
              <a:rPr lang="en-US" b="1" dirty="0">
                <a:solidFill>
                  <a:srgbClr val="000000"/>
                </a:solidFill>
                <a:cs typeface="B Compset" pitchFamily="2" charset="-78"/>
              </a:rPr>
            </a:br>
            <a:endParaRPr lang="fa-IR" b="1" dirty="0">
              <a:solidFill>
                <a:srgbClr val="000000"/>
              </a:solidFill>
              <a:cs typeface="B Compset" pitchFamily="2" charset="-78"/>
            </a:endParaRPr>
          </a:p>
          <a:p>
            <a:pPr algn="r" rtl="1"/>
            <a:r>
              <a:rPr lang="ar-SA" b="1" dirty="0">
                <a:solidFill>
                  <a:srgbClr val="000000"/>
                </a:solidFill>
                <a:cs typeface="B Compset" pitchFamily="2" charset="-78"/>
              </a:rPr>
              <a:t>لایه خارجی یا ادونتیس</a:t>
            </a:r>
            <a:r>
              <a:rPr lang="en-US" b="1" dirty="0">
                <a:solidFill>
                  <a:srgbClr val="000000"/>
                </a:solidFill>
                <a:cs typeface="B Compset" pitchFamily="2" charset="-78"/>
              </a:rPr>
              <a:t> (Tunica adventitia)</a:t>
            </a:r>
            <a:br>
              <a:rPr lang="en-US" b="1" dirty="0">
                <a:solidFill>
                  <a:srgbClr val="000000"/>
                </a:solidFill>
                <a:cs typeface="B Compset" pitchFamily="2" charset="-78"/>
              </a:rPr>
            </a:br>
            <a:r>
              <a:rPr lang="ar-SA" b="1" dirty="0">
                <a:solidFill>
                  <a:srgbClr val="000000"/>
                </a:solidFill>
                <a:cs typeface="B Compset" pitchFamily="2" charset="-78"/>
              </a:rPr>
              <a:t>خارجی‌ترین لایه عروق و مرکب ازکلاژن</a:t>
            </a:r>
            <a:r>
              <a:rPr lang="fa-IR" b="1" dirty="0">
                <a:solidFill>
                  <a:srgbClr val="000000"/>
                </a:solidFill>
                <a:cs typeface="B Compset" pitchFamily="2" charset="-78"/>
              </a:rPr>
              <a:t>،</a:t>
            </a:r>
            <a:r>
              <a:rPr lang="en-US" b="1" dirty="0">
                <a:solidFill>
                  <a:srgbClr val="000000"/>
                </a:solidFill>
                <a:cs typeface="B Compset" pitchFamily="2" charset="-78"/>
              </a:rPr>
              <a:t> </a:t>
            </a:r>
            <a:r>
              <a:rPr lang="ar-SA" b="1" dirty="0">
                <a:solidFill>
                  <a:srgbClr val="000000"/>
                </a:solidFill>
                <a:cs typeface="B Compset" pitchFamily="2" charset="-78"/>
              </a:rPr>
              <a:t>الیاف کلاژن نوع</a:t>
            </a:r>
            <a:r>
              <a:rPr lang="en-US" b="1" dirty="0">
                <a:solidFill>
                  <a:srgbClr val="000000"/>
                </a:solidFill>
                <a:cs typeface="B Compset" pitchFamily="2" charset="-78"/>
              </a:rPr>
              <a:t> I </a:t>
            </a:r>
            <a:r>
              <a:rPr lang="ar-SA" b="1" dirty="0">
                <a:solidFill>
                  <a:srgbClr val="000000"/>
                </a:solidFill>
                <a:cs typeface="B Compset" pitchFamily="2" charset="-78"/>
              </a:rPr>
              <a:t>و الیاف ارتجاعی است که بطور طولی قرارگرفته‌اند</a:t>
            </a:r>
            <a:r>
              <a:rPr lang="fa-IR" b="1" dirty="0">
                <a:solidFill>
                  <a:srgbClr val="000000"/>
                </a:solidFill>
                <a:cs typeface="B Compset" pitchFamily="2" charset="-78"/>
              </a:rPr>
              <a:t>.</a:t>
            </a:r>
            <a:r>
              <a:rPr lang="ar-SA" b="1" dirty="0">
                <a:solidFill>
                  <a:srgbClr val="000000"/>
                </a:solidFill>
                <a:cs typeface="B Compset" pitchFamily="2" charset="-78"/>
              </a:rPr>
              <a:t> </a:t>
            </a:r>
            <a:endParaRPr lang="en-US" b="1" dirty="0">
              <a:solidFill>
                <a:srgbClr val="000000"/>
              </a:solidFill>
              <a:cs typeface="B Compset" pitchFamily="2" charset="-78"/>
            </a:endParaRPr>
          </a:p>
        </p:txBody>
      </p:sp>
      <p:sp>
        <p:nvSpPr>
          <p:cNvPr id="3" name="TextBox 2"/>
          <p:cNvSpPr txBox="1">
            <a:spLocks noChangeArrowheads="1"/>
          </p:cNvSpPr>
          <p:nvPr/>
        </p:nvSpPr>
        <p:spPr bwMode="auto">
          <a:xfrm>
            <a:off x="1809721" y="303040"/>
            <a:ext cx="8429684"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عروق</a:t>
            </a:r>
            <a:endParaRPr lang="en-US" altLang="en-US" sz="2400" dirty="0">
              <a:solidFill>
                <a:srgbClr val="000000"/>
              </a:solidFill>
              <a:cs typeface="B Titr" pitchFamily="2" charset="-78"/>
            </a:endParaRPr>
          </a:p>
        </p:txBody>
      </p:sp>
      <p:pic>
        <p:nvPicPr>
          <p:cNvPr id="3993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38282" y="214291"/>
            <a:ext cx="4114800" cy="2428875"/>
          </a:xfrm>
          <a:prstGeom prst="rect">
            <a:avLst/>
          </a:prstGeom>
          <a:noFill/>
          <a:ln w="9525">
            <a:noFill/>
            <a:miter lim="800000"/>
            <a:headEnd/>
            <a:tailEnd/>
          </a:ln>
          <a:effectLst/>
        </p:spPr>
      </p:pic>
    </p:spTree>
    <p:extLst>
      <p:ext uri="{BB962C8B-B14F-4D97-AF65-F5344CB8AC3E}">
        <p14:creationId xmlns:p14="http://schemas.microsoft.com/office/powerpoint/2010/main" val="2992408285"/>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1" y="516218"/>
            <a:ext cx="8305799" cy="1083982"/>
          </a:xfrm>
        </p:spPr>
        <p:txBody>
          <a:bodyPr/>
          <a:lstStyle/>
          <a:p>
            <a:pPr algn="ctr" rtl="1"/>
            <a:r>
              <a:rPr lang="fa-IR" sz="2400" b="1" dirty="0">
                <a:cs typeface="B Titr" pitchFamily="2" charset="-78"/>
              </a:rPr>
              <a:t>تجویز اکسیژن در بیماران </a:t>
            </a:r>
            <a:r>
              <a:rPr lang="en-US" sz="2400" b="1" dirty="0">
                <a:cs typeface="B Titr" pitchFamily="2" charset="-78"/>
              </a:rPr>
              <a:t>ACS</a:t>
            </a:r>
          </a:p>
        </p:txBody>
      </p:sp>
      <p:sp>
        <p:nvSpPr>
          <p:cNvPr id="3" name="Content Placeholder 2"/>
          <p:cNvSpPr>
            <a:spLocks noGrp="1"/>
          </p:cNvSpPr>
          <p:nvPr>
            <p:ph idx="1"/>
          </p:nvPr>
        </p:nvSpPr>
        <p:spPr>
          <a:xfrm>
            <a:off x="1905001" y="1676401"/>
            <a:ext cx="8601075" cy="4347881"/>
          </a:xfrm>
        </p:spPr>
        <p:txBody>
          <a:bodyPr/>
          <a:lstStyle/>
          <a:p>
            <a:pPr algn="just" rtl="1"/>
            <a:r>
              <a:rPr lang="fa-IR" sz="1800" b="1" dirty="0">
                <a:cs typeface="B Compset" pitchFamily="2" charset="-78"/>
              </a:rPr>
              <a:t>اکسیژن کمکی در بیمار </a:t>
            </a:r>
            <a:r>
              <a:rPr lang="en-US" sz="1800" b="1" dirty="0">
                <a:cs typeface="B Compset" pitchFamily="2" charset="-78"/>
              </a:rPr>
              <a:t>ACS</a:t>
            </a:r>
            <a:r>
              <a:rPr lang="fa-IR" sz="1800" b="1" dirty="0">
                <a:cs typeface="B Compset" pitchFamily="2" charset="-78"/>
              </a:rPr>
              <a:t> با</a:t>
            </a:r>
            <a:r>
              <a:rPr lang="en-US" sz="1800" b="1" dirty="0">
                <a:cs typeface="B Compset" pitchFamily="2" charset="-78"/>
              </a:rPr>
              <a:t> </a:t>
            </a:r>
            <a:r>
              <a:rPr lang="fa-IR" sz="1800" b="1" dirty="0">
                <a:cs typeface="B Compset" pitchFamily="2" charset="-78"/>
              </a:rPr>
              <a:t>شواهد مبنی بر هیپوکسمی، نارسایی قلب و شوک الزامی می باشد.</a:t>
            </a:r>
          </a:p>
          <a:p>
            <a:pPr marL="0" indent="0" algn="just" rtl="1">
              <a:buNone/>
            </a:pPr>
            <a:endParaRPr lang="fa-IR" sz="1800" b="1" dirty="0">
              <a:cs typeface="B Compset" pitchFamily="2" charset="-78"/>
            </a:endParaRPr>
          </a:p>
          <a:p>
            <a:pPr algn="just" rtl="1"/>
            <a:r>
              <a:rPr lang="fa-IR" sz="1800" b="1" dirty="0">
                <a:cs typeface="B Compset" pitchFamily="2" charset="-78"/>
              </a:rPr>
              <a:t>در کلیه بیماران مشکوک به </a:t>
            </a:r>
            <a:r>
              <a:rPr lang="en-US" sz="1800" b="1" dirty="0">
                <a:cs typeface="B Compset" pitchFamily="2" charset="-78"/>
              </a:rPr>
              <a:t>ACS</a:t>
            </a:r>
            <a:r>
              <a:rPr lang="fa-IR" sz="1800" b="1" dirty="0">
                <a:cs typeface="B Compset" pitchFamily="2" charset="-78"/>
              </a:rPr>
              <a:t> اکسیژن نازال  2-3 لیتر در دقیقه داده شود.</a:t>
            </a:r>
          </a:p>
          <a:p>
            <a:pPr algn="just" rtl="1"/>
            <a:endParaRPr lang="fa-IR" sz="1800" b="1" dirty="0">
              <a:cs typeface="B Compset" pitchFamily="2" charset="-78"/>
            </a:endParaRPr>
          </a:p>
          <a:p>
            <a:pPr algn="just" rtl="1"/>
            <a:r>
              <a:rPr lang="fa-IR" sz="1800" b="1" dirty="0">
                <a:cs typeface="B Compset" pitchFamily="2" charset="-78"/>
              </a:rPr>
              <a:t>در بیمار دچار</a:t>
            </a:r>
            <a:r>
              <a:rPr lang="en-US" sz="1800" b="1" dirty="0">
                <a:cs typeface="B Compset" pitchFamily="2" charset="-78"/>
              </a:rPr>
              <a:t>ACS</a:t>
            </a:r>
            <a:r>
              <a:rPr lang="fa-IR" sz="1800" b="1" dirty="0">
                <a:cs typeface="B Compset" pitchFamily="2" charset="-78"/>
              </a:rPr>
              <a:t> باید </a:t>
            </a:r>
            <a:r>
              <a:rPr lang="en-US" sz="1800" b="1" dirty="0">
                <a:cs typeface="B Compset" pitchFamily="2" charset="-78"/>
              </a:rPr>
              <a:t>O2 sat </a:t>
            </a:r>
            <a:r>
              <a:rPr lang="fa-IR" sz="1800" b="1" dirty="0">
                <a:cs typeface="B Compset" pitchFamily="2" charset="-78"/>
              </a:rPr>
              <a:t> به صورت غیر تهاجمی (پالس اکسیمتری) اندازه گیری شود و در صورت افت </a:t>
            </a:r>
            <a:r>
              <a:rPr lang="en-US" sz="1800" b="1" dirty="0">
                <a:cs typeface="B Compset" pitchFamily="2" charset="-78"/>
              </a:rPr>
              <a:t>O2 sat </a:t>
            </a:r>
            <a:r>
              <a:rPr lang="fa-IR" sz="1800" b="1" dirty="0">
                <a:cs typeface="B Compset" pitchFamily="2" charset="-78"/>
              </a:rPr>
              <a:t> به کمتر از </a:t>
            </a:r>
            <a:r>
              <a:rPr lang="en-US" sz="1800" b="1" dirty="0">
                <a:cs typeface="B Compset" pitchFamily="2" charset="-78"/>
              </a:rPr>
              <a:t> 94% </a:t>
            </a:r>
            <a:r>
              <a:rPr lang="fa-IR" sz="1800" b="1" dirty="0">
                <a:cs typeface="B Compset" pitchFamily="2" charset="-78"/>
              </a:rPr>
              <a:t>از اکسیژن کمکی(ابتدا به صورت نازال و در صورت عدم کنترل با ماسک) و در صورت افت </a:t>
            </a:r>
            <a:r>
              <a:rPr lang="en-US" sz="1800" b="1" dirty="0">
                <a:cs typeface="B Compset" pitchFamily="2" charset="-78"/>
              </a:rPr>
              <a:t>O2 sat </a:t>
            </a:r>
            <a:r>
              <a:rPr lang="fa-IR" sz="1800" b="1" dirty="0">
                <a:cs typeface="B Compset" pitchFamily="2" charset="-78"/>
              </a:rPr>
              <a:t> به کمتر از </a:t>
            </a:r>
            <a:r>
              <a:rPr lang="en-US" sz="1800" b="1" dirty="0">
                <a:cs typeface="B Compset" pitchFamily="2" charset="-78"/>
              </a:rPr>
              <a:t>  90% </a:t>
            </a:r>
            <a:r>
              <a:rPr lang="fa-IR" sz="1800" b="1" dirty="0">
                <a:cs typeface="B Compset" pitchFamily="2" charset="-78"/>
              </a:rPr>
              <a:t>از روشهای پرفشارتر استفاده گردد. </a:t>
            </a:r>
          </a:p>
        </p:txBody>
      </p:sp>
    </p:spTree>
    <p:extLst>
      <p:ext uri="{BB962C8B-B14F-4D97-AF65-F5344CB8AC3E}">
        <p14:creationId xmlns:p14="http://schemas.microsoft.com/office/powerpoint/2010/main" val="361965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609601"/>
            <a:ext cx="8106967" cy="1147483"/>
          </a:xfrm>
        </p:spPr>
        <p:txBody>
          <a:bodyPr/>
          <a:lstStyle/>
          <a:p>
            <a:pPr algn="ctr" rtl="1"/>
            <a:r>
              <a:rPr lang="fa-IR" sz="2400" b="1" dirty="0">
                <a:cs typeface="B Titr" pitchFamily="2" charset="-78"/>
              </a:rPr>
              <a:t>تجویز داروهای فیبرینولیتیک  در بیماران </a:t>
            </a:r>
            <a:r>
              <a:rPr lang="en-US" sz="2400" b="1" dirty="0">
                <a:cs typeface="B Titr" pitchFamily="2" charset="-78"/>
              </a:rPr>
              <a:t>ACS</a:t>
            </a:r>
          </a:p>
        </p:txBody>
      </p:sp>
      <p:sp>
        <p:nvSpPr>
          <p:cNvPr id="3" name="Content Placeholder 2"/>
          <p:cNvSpPr>
            <a:spLocks noGrp="1"/>
          </p:cNvSpPr>
          <p:nvPr>
            <p:ph idx="1"/>
          </p:nvPr>
        </p:nvSpPr>
        <p:spPr>
          <a:xfrm>
            <a:off x="1981201" y="1828801"/>
            <a:ext cx="8429625" cy="4500281"/>
          </a:xfrm>
        </p:spPr>
        <p:txBody>
          <a:bodyPr/>
          <a:lstStyle/>
          <a:p>
            <a:pPr algn="just" rtl="1"/>
            <a:r>
              <a:rPr lang="fa-IR" sz="1800" b="1" dirty="0">
                <a:cs typeface="B Compset" pitchFamily="2" charset="-78"/>
              </a:rPr>
              <a:t>دادن داروهای فیبرینولیتیک ها در شرایط پیش بیمارستانی در بیماران </a:t>
            </a:r>
            <a:r>
              <a:rPr lang="en-US" sz="1800" b="1" dirty="0">
                <a:cs typeface="B Compset" pitchFamily="2" charset="-78"/>
              </a:rPr>
              <a:t>MI </a:t>
            </a:r>
            <a:r>
              <a:rPr lang="fa-IR" sz="1800" b="1" dirty="0">
                <a:cs typeface="B Compset" pitchFamily="2" charset="-78"/>
              </a:rPr>
              <a:t> با تغییرات </a:t>
            </a:r>
            <a:r>
              <a:rPr lang="en-US" sz="1800" b="1" dirty="0">
                <a:cs typeface="B Compset" pitchFamily="2" charset="-78"/>
              </a:rPr>
              <a:t>ST </a:t>
            </a:r>
            <a:r>
              <a:rPr lang="fa-IR" sz="1800" b="1" dirty="0">
                <a:cs typeface="B Compset" pitchFamily="2" charset="-78"/>
              </a:rPr>
              <a:t> یا علائم و نشانه های </a:t>
            </a:r>
            <a:r>
              <a:rPr lang="en-US" sz="1800" b="1" dirty="0">
                <a:cs typeface="B Compset" pitchFamily="2" charset="-78"/>
              </a:rPr>
              <a:t>ACS </a:t>
            </a:r>
            <a:r>
              <a:rPr lang="fa-IR" sz="1800" b="1" dirty="0">
                <a:cs typeface="B Compset" pitchFamily="2" charset="-78"/>
              </a:rPr>
              <a:t> همراه با </a:t>
            </a:r>
            <a:r>
              <a:rPr lang="en-US" sz="1800" b="1" dirty="0">
                <a:cs typeface="B Compset" pitchFamily="2" charset="-78"/>
              </a:rPr>
              <a:t>LBBB </a:t>
            </a:r>
            <a:r>
              <a:rPr lang="fa-IR" sz="1800" b="1" dirty="0">
                <a:cs typeface="B Compset" pitchFamily="2" charset="-78"/>
              </a:rPr>
              <a:t> جدید قویا توصیه می شود. </a:t>
            </a:r>
          </a:p>
          <a:p>
            <a:pPr algn="just" rtl="1"/>
            <a:endParaRPr lang="fa-IR" sz="1800" b="1" dirty="0">
              <a:cs typeface="B Compset" pitchFamily="2" charset="-78"/>
            </a:endParaRPr>
          </a:p>
          <a:p>
            <a:pPr algn="just" rtl="1"/>
            <a:r>
              <a:rPr lang="fa-IR" sz="1800" b="1" dirty="0">
                <a:cs typeface="B Compset" pitchFamily="2" charset="-78"/>
              </a:rPr>
              <a:t>تجویز توسط پرستار، پزشک و پارامدیک (دوره دیده) پس از تأیید پزشک متخصص قلب می بایست انجام گردد.</a:t>
            </a:r>
          </a:p>
          <a:p>
            <a:pPr algn="just" rtl="1"/>
            <a:endParaRPr lang="fa-IR" sz="1800" b="1" dirty="0">
              <a:cs typeface="B Compset" pitchFamily="2" charset="-78"/>
            </a:endParaRPr>
          </a:p>
          <a:p>
            <a:pPr algn="just" rtl="1"/>
            <a:r>
              <a:rPr lang="fa-IR" sz="1800" b="1" dirty="0">
                <a:cs typeface="B Compset" pitchFamily="2" charset="-78"/>
              </a:rPr>
              <a:t>تأیید پزشک متخصص قلب ومهارت های  </a:t>
            </a:r>
            <a:r>
              <a:rPr lang="en-US" sz="1800" b="1" dirty="0">
                <a:cs typeface="B Compset" pitchFamily="2" charset="-78"/>
              </a:rPr>
              <a:t>ALS</a:t>
            </a:r>
            <a:r>
              <a:rPr lang="fa-IR" sz="1800" b="1" dirty="0">
                <a:cs typeface="B Compset" pitchFamily="2" charset="-78"/>
              </a:rPr>
              <a:t> وسیستم بهبود کیفیت  برای تزریق فیبرینولیتیک ها لازم می باشد.</a:t>
            </a:r>
          </a:p>
          <a:p>
            <a:pPr algn="just" rtl="1"/>
            <a:endParaRPr lang="fa-IR" sz="1800" b="1" dirty="0">
              <a:cs typeface="B Compset" pitchFamily="2" charset="-78"/>
            </a:endParaRPr>
          </a:p>
          <a:p>
            <a:pPr algn="just" rtl="1"/>
            <a:r>
              <a:rPr lang="fa-IR" sz="1800" b="1" dirty="0">
                <a:cs typeface="B Compset" pitchFamily="2" charset="-78"/>
              </a:rPr>
              <a:t>در مواردی که امکان دسترسی به</a:t>
            </a:r>
            <a:r>
              <a:rPr lang="en-US" sz="1800" b="1" dirty="0">
                <a:cs typeface="B Compset" pitchFamily="2" charset="-78"/>
              </a:rPr>
              <a:t>PCI </a:t>
            </a:r>
            <a:r>
              <a:rPr lang="fa-IR" sz="1800" b="1" dirty="0">
                <a:cs typeface="B Compset" pitchFamily="2" charset="-78"/>
              </a:rPr>
              <a:t> ظرف 90 دقیقه آینده وجود دارد انتقال به مرکز واجد شرایط </a:t>
            </a:r>
            <a:r>
              <a:rPr lang="en-US" sz="1800" b="1" dirty="0">
                <a:cs typeface="B Compset" pitchFamily="2" charset="-78"/>
              </a:rPr>
              <a:t>PCI </a:t>
            </a:r>
            <a:r>
              <a:rPr lang="fa-IR" sz="1800" b="1" dirty="0">
                <a:cs typeface="B Compset" pitchFamily="2" charset="-78"/>
              </a:rPr>
              <a:t> برشروع فیبرینولیتیک مقدم است.</a:t>
            </a:r>
          </a:p>
          <a:p>
            <a:pPr marL="0" indent="0" algn="justLow" rtl="1">
              <a:lnSpc>
                <a:spcPct val="150000"/>
              </a:lnSpc>
              <a:buNone/>
            </a:pPr>
            <a:endParaRPr lang="en-US" sz="1800" b="1" dirty="0">
              <a:cs typeface="B Compset" pitchFamily="2" charset="-78"/>
            </a:endParaRPr>
          </a:p>
        </p:txBody>
      </p:sp>
    </p:spTree>
    <p:extLst>
      <p:ext uri="{BB962C8B-B14F-4D97-AF65-F5344CB8AC3E}">
        <p14:creationId xmlns:p14="http://schemas.microsoft.com/office/powerpoint/2010/main" val="226823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452722"/>
            <a:ext cx="7848599" cy="995079"/>
          </a:xfrm>
        </p:spPr>
        <p:txBody>
          <a:bodyPr/>
          <a:lstStyle/>
          <a:p>
            <a:pPr algn="ctr" rtl="1"/>
            <a:r>
              <a:rPr lang="fa-IR" sz="2400" b="1" dirty="0">
                <a:cs typeface="B Titr" panose="00000700000000000000" pitchFamily="2" charset="-78"/>
              </a:rPr>
              <a:t>تجویز داروی</a:t>
            </a:r>
            <a:r>
              <a:rPr lang="en-US" sz="2400" b="1" dirty="0">
                <a:cs typeface="B Titr" panose="00000700000000000000" pitchFamily="2" charset="-78"/>
              </a:rPr>
              <a:t> TNG</a:t>
            </a:r>
            <a:r>
              <a:rPr lang="fa-IR" sz="2400" b="1" dirty="0">
                <a:cs typeface="B Titr" panose="00000700000000000000" pitchFamily="2" charset="-78"/>
              </a:rPr>
              <a:t>در بیماران </a:t>
            </a:r>
            <a:r>
              <a:rPr lang="en-US" sz="2400" b="1" dirty="0">
                <a:cs typeface="B Titr" panose="00000700000000000000" pitchFamily="2" charset="-78"/>
              </a:rPr>
              <a:t>ACS</a:t>
            </a:r>
          </a:p>
        </p:txBody>
      </p:sp>
      <p:sp>
        <p:nvSpPr>
          <p:cNvPr id="3" name="Content Placeholder 2"/>
          <p:cNvSpPr>
            <a:spLocks noGrp="1"/>
          </p:cNvSpPr>
          <p:nvPr>
            <p:ph idx="1"/>
          </p:nvPr>
        </p:nvSpPr>
        <p:spPr>
          <a:xfrm>
            <a:off x="1809751" y="1600201"/>
            <a:ext cx="8591551" cy="4448533"/>
          </a:xfrm>
        </p:spPr>
        <p:txBody>
          <a:bodyPr>
            <a:normAutofit/>
          </a:bodyPr>
          <a:lstStyle/>
          <a:p>
            <a:pPr algn="just" rtl="1"/>
            <a:r>
              <a:rPr lang="fa-IR" sz="1800" b="1" dirty="0">
                <a:cs typeface="B Compset" pitchFamily="2" charset="-78"/>
              </a:rPr>
              <a:t>استفاده از داروهای </a:t>
            </a:r>
            <a:r>
              <a:rPr lang="en-US" sz="1800" b="1" dirty="0">
                <a:cs typeface="B Compset" pitchFamily="2" charset="-78"/>
              </a:rPr>
              <a:t>TNG</a:t>
            </a:r>
            <a:r>
              <a:rPr lang="fa-IR" sz="1800" b="1" dirty="0">
                <a:cs typeface="B Compset" pitchFamily="2" charset="-78"/>
              </a:rPr>
              <a:t>در اورژانس پیش بیمارستانی به صورت زیرزبانی برای بیماران دچار ایسکمی پیشرونده توصیه می شود.</a:t>
            </a:r>
          </a:p>
          <a:p>
            <a:pPr algn="just" rtl="1"/>
            <a:endParaRPr lang="fa-IR" sz="1800" b="1" dirty="0">
              <a:cs typeface="B Compset" pitchFamily="2" charset="-78"/>
            </a:endParaRPr>
          </a:p>
          <a:p>
            <a:pPr algn="just" rtl="1"/>
            <a:r>
              <a:rPr lang="fa-IR" sz="1800" b="1" dirty="0">
                <a:cs typeface="B Compset" pitchFamily="2" charset="-78"/>
              </a:rPr>
              <a:t> در موارد فشار سیستولیک کمتر از </a:t>
            </a:r>
            <a:r>
              <a:rPr lang="en-US" sz="1800" b="1" dirty="0">
                <a:cs typeface="B Compset" pitchFamily="2" charset="-78"/>
              </a:rPr>
              <a:t>90 mmHg </a:t>
            </a:r>
            <a:r>
              <a:rPr lang="fa-IR" sz="1800" b="1" dirty="0">
                <a:cs typeface="B Compset" pitchFamily="2" charset="-78"/>
              </a:rPr>
              <a:t> و یا </a:t>
            </a:r>
            <a:r>
              <a:rPr lang="en-US" sz="1800" b="1" dirty="0">
                <a:cs typeface="B Compset" pitchFamily="2" charset="-78"/>
              </a:rPr>
              <a:t>30 mmHg</a:t>
            </a:r>
            <a:r>
              <a:rPr lang="fa-IR" sz="1800" b="1" dirty="0">
                <a:cs typeface="B Compset" pitchFamily="2" charset="-78"/>
              </a:rPr>
              <a:t> کمتر از فشار پایه بیمار، برادی کاردی، شک به مصرف فسفودی استرازها شامل سیلدنافیل طی 24ساعت اخیر و واردنافیل و تادالافیل طی 48 ساعت گذشته توصیه نمی شود.</a:t>
            </a:r>
          </a:p>
          <a:p>
            <a:pPr algn="just" rtl="1"/>
            <a:endParaRPr lang="fa-IR" sz="1800" b="1" dirty="0">
              <a:cs typeface="B Compset" pitchFamily="2" charset="-78"/>
            </a:endParaRPr>
          </a:p>
          <a:p>
            <a:pPr algn="just" rtl="1"/>
            <a:r>
              <a:rPr lang="fa-IR" sz="1800" b="1" dirty="0">
                <a:cs typeface="B Compset" pitchFamily="2" charset="-78"/>
              </a:rPr>
              <a:t>دوز آن حد اکثر سه عدد قرص زیر زبانی </a:t>
            </a:r>
            <a:r>
              <a:rPr lang="en-US" sz="1800" b="1" dirty="0">
                <a:cs typeface="B Compset" pitchFamily="2" charset="-78"/>
              </a:rPr>
              <a:t>0.4mg</a:t>
            </a:r>
            <a:r>
              <a:rPr lang="fa-IR" sz="1800" b="1" dirty="0">
                <a:cs typeface="B Compset" pitchFamily="2" charset="-78"/>
              </a:rPr>
              <a:t> با فواصل 5 دقیقه است.</a:t>
            </a:r>
          </a:p>
          <a:p>
            <a:pPr algn="just" rtl="1"/>
            <a:endParaRPr lang="fa-IR" sz="1800" b="1" dirty="0">
              <a:cs typeface="B Compset" pitchFamily="2" charset="-78"/>
            </a:endParaRPr>
          </a:p>
          <a:p>
            <a:pPr algn="just" rtl="1"/>
            <a:endParaRPr lang="en-US" sz="1800" b="1" dirty="0">
              <a:cs typeface="B Compset" pitchFamily="2" charset="-78"/>
            </a:endParaRPr>
          </a:p>
        </p:txBody>
      </p:sp>
    </p:spTree>
    <p:extLst>
      <p:ext uri="{BB962C8B-B14F-4D97-AF65-F5344CB8AC3E}">
        <p14:creationId xmlns:p14="http://schemas.microsoft.com/office/powerpoint/2010/main" val="30176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اثرات: افزایش جریان خون کرونر از طریق اتساع عروق کرونر اپیکاردیال،کاهش پره لود بطنی از طریق افزایش ظرفیت وریدی.</a:t>
            </a:r>
          </a:p>
          <a:p>
            <a:pPr algn="just" rtl="1">
              <a:buNone/>
            </a:pPr>
            <a:endParaRPr lang="fa-IR" sz="1800" b="1" dirty="0">
              <a:cs typeface="B Compset" pitchFamily="2" charset="-78"/>
            </a:endParaRPr>
          </a:p>
          <a:p>
            <a:pPr algn="just" rtl="1"/>
            <a:r>
              <a:rPr lang="fa-IR" sz="1800" b="1" dirty="0">
                <a:cs typeface="B Compset" pitchFamily="2" charset="-78"/>
              </a:rPr>
              <a:t>موارد منع مصرف: انفارکتوس بطن راست، افت فشارخون (فشارخون سیستولیک کمتر از</a:t>
            </a:r>
            <a:r>
              <a:rPr lang="en-US" sz="1800" b="1" dirty="0">
                <a:cs typeface="B Compset" pitchFamily="2" charset="-78"/>
              </a:rPr>
              <a:t>90mmHg</a:t>
            </a:r>
            <a:r>
              <a:rPr lang="fa-IR" sz="1800" b="1" dirty="0">
                <a:cs typeface="B Compset" pitchFamily="2" charset="-78"/>
              </a:rPr>
              <a:t>) خصوصا در همراهی با برادی کاردی، مصرف سیلدنافیل (ویاگرا) در 24 ساعت گذشته یا مصرف تادالافیل در 48 ساعت قبل از مراجعه.</a:t>
            </a:r>
          </a:p>
          <a:p>
            <a:pPr algn="just" rtl="1"/>
            <a:endParaRPr lang="fa-IR" sz="1800" b="1" dirty="0">
              <a:cs typeface="B Compset" pitchFamily="2" charset="-78"/>
            </a:endParaRPr>
          </a:p>
          <a:p>
            <a:pPr algn="r" rtl="1"/>
            <a:r>
              <a:rPr lang="fa-IR" sz="1800" b="1" dirty="0">
                <a:cs typeface="B Compset" pitchFamily="2" charset="-78"/>
              </a:rPr>
              <a:t>عوارض: افت فشار خون (در صورت شدید بودن با تزریق نرمال سالین کنترل شود).</a:t>
            </a:r>
          </a:p>
          <a:p>
            <a:pPr marL="0" indent="0" algn="r" rtl="1">
              <a:buNone/>
            </a:pPr>
            <a:r>
              <a:rPr lang="fa-IR" sz="1800" b="1" dirty="0">
                <a:cs typeface="B Compset" pitchFamily="2" charset="-78"/>
              </a:rPr>
              <a:t>                    برادیکاردی (در صورت شدید و علامتدار بودن با تزریق آتروپین کنترل شود).</a:t>
            </a:r>
          </a:p>
          <a:p>
            <a:pPr algn="r" rtl="1"/>
            <a:endParaRPr lang="fa-IR"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نیترات ها</a:t>
            </a:r>
            <a:endParaRPr lang="en-US" sz="2400" dirty="0">
              <a:cs typeface="B Titr" pitchFamily="2" charset="-78"/>
            </a:endParaRPr>
          </a:p>
        </p:txBody>
      </p:sp>
    </p:spTree>
    <p:extLst>
      <p:ext uri="{BB962C8B-B14F-4D97-AF65-F5344CB8AC3E}">
        <p14:creationId xmlns:p14="http://schemas.microsoft.com/office/powerpoint/2010/main" val="16432643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452722"/>
            <a:ext cx="7848599" cy="995079"/>
          </a:xfrm>
        </p:spPr>
        <p:txBody>
          <a:bodyPr/>
          <a:lstStyle/>
          <a:p>
            <a:pPr algn="ctr" rtl="1"/>
            <a:r>
              <a:rPr lang="fa-IR" sz="2400" b="1" dirty="0">
                <a:cs typeface="B Titr" panose="00000700000000000000" pitchFamily="2" charset="-78"/>
              </a:rPr>
              <a:t>تجویز داروی</a:t>
            </a:r>
            <a:r>
              <a:rPr lang="en-US" sz="2400" b="1" dirty="0">
                <a:cs typeface="B Titr" panose="00000700000000000000" pitchFamily="2" charset="-78"/>
              </a:rPr>
              <a:t> TNG</a:t>
            </a:r>
            <a:r>
              <a:rPr lang="fa-IR" sz="2400" b="1" dirty="0">
                <a:cs typeface="B Titr" panose="00000700000000000000" pitchFamily="2" charset="-78"/>
              </a:rPr>
              <a:t>در بیماران </a:t>
            </a:r>
            <a:r>
              <a:rPr lang="en-US" sz="2400" b="1" dirty="0">
                <a:cs typeface="B Titr" panose="00000700000000000000" pitchFamily="2" charset="-78"/>
              </a:rPr>
              <a:t>ACS</a:t>
            </a:r>
          </a:p>
        </p:txBody>
      </p:sp>
      <p:sp>
        <p:nvSpPr>
          <p:cNvPr id="3" name="Content Placeholder 2"/>
          <p:cNvSpPr>
            <a:spLocks noGrp="1"/>
          </p:cNvSpPr>
          <p:nvPr>
            <p:ph idx="1"/>
          </p:nvPr>
        </p:nvSpPr>
        <p:spPr>
          <a:xfrm>
            <a:off x="889348" y="1600201"/>
            <a:ext cx="10308919" cy="4448533"/>
          </a:xfrm>
        </p:spPr>
        <p:txBody>
          <a:bodyPr>
            <a:normAutofit/>
          </a:bodyPr>
          <a:lstStyle/>
          <a:p>
            <a:pPr algn="just" rtl="1"/>
            <a:r>
              <a:rPr lang="fa-IR" sz="1800" b="1" dirty="0">
                <a:cs typeface="B Compset" pitchFamily="2" charset="-78"/>
              </a:rPr>
              <a:t>قبل از تجویز هر بار </a:t>
            </a:r>
            <a:r>
              <a:rPr lang="en-US" sz="1800" b="1" dirty="0">
                <a:cs typeface="B Compset" pitchFamily="2" charset="-78"/>
              </a:rPr>
              <a:t>TNG </a:t>
            </a:r>
            <a:r>
              <a:rPr lang="fa-IR" sz="1800" b="1" dirty="0">
                <a:cs typeface="B Compset" pitchFamily="2" charset="-78"/>
              </a:rPr>
              <a:t>، </a:t>
            </a:r>
            <a:r>
              <a:rPr lang="fa-IR" sz="1800" b="1" u="sng" dirty="0">
                <a:cs typeface="B Compset" pitchFamily="2" charset="-78"/>
              </a:rPr>
              <a:t>کنترل فشار خون و نبض بیمار </a:t>
            </a:r>
            <a:r>
              <a:rPr lang="fa-IR" sz="1800" b="1" dirty="0">
                <a:cs typeface="B Compset" pitchFamily="2" charset="-78"/>
              </a:rPr>
              <a:t>از نظر وجود </a:t>
            </a:r>
            <a:r>
              <a:rPr lang="fa-IR" sz="1800" b="1" dirty="0" err="1">
                <a:cs typeface="B Compset" pitchFamily="2" charset="-78"/>
              </a:rPr>
              <a:t>کنتراندیکاسیون</a:t>
            </a:r>
            <a:r>
              <a:rPr lang="fa-IR" sz="1800" b="1" dirty="0">
                <a:cs typeface="B Compset" pitchFamily="2" charset="-78"/>
              </a:rPr>
              <a:t> تجویز  </a:t>
            </a:r>
            <a:r>
              <a:rPr lang="en-US" sz="1800" b="1" dirty="0">
                <a:cs typeface="B Compset" pitchFamily="2" charset="-78"/>
              </a:rPr>
              <a:t>TNG</a:t>
            </a:r>
            <a:r>
              <a:rPr lang="fa-IR" sz="1800" b="1" dirty="0" err="1">
                <a:cs typeface="B Compset" pitchFamily="2" charset="-78"/>
              </a:rPr>
              <a:t>الزامی</a:t>
            </a:r>
            <a:r>
              <a:rPr lang="fa-IR" sz="1800" b="1" dirty="0">
                <a:cs typeface="B Compset" pitchFamily="2" charset="-78"/>
              </a:rPr>
              <a:t>  است.</a:t>
            </a:r>
            <a:endParaRPr lang="en-US" sz="18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فواصل تجویز نیتروگلیسیرین زیر زبانی هر 5 دقیقه می باشد.</a:t>
            </a:r>
          </a:p>
          <a:p>
            <a:pPr algn="just" rtl="1"/>
            <a:endParaRPr lang="fa-IR" sz="1800" b="1" dirty="0">
              <a:cs typeface="B Compset" pitchFamily="2" charset="-78"/>
            </a:endParaRPr>
          </a:p>
          <a:p>
            <a:pPr algn="just" rtl="1"/>
            <a:r>
              <a:rPr lang="fa-IR" sz="1800" b="1" dirty="0">
                <a:cs typeface="B Compset" pitchFamily="2" charset="-78"/>
              </a:rPr>
              <a:t>تجویز </a:t>
            </a:r>
            <a:r>
              <a:rPr lang="en-US" sz="1800" b="1" dirty="0">
                <a:cs typeface="B Compset" pitchFamily="2" charset="-78"/>
              </a:rPr>
              <a:t>TNG </a:t>
            </a:r>
            <a:r>
              <a:rPr lang="fa-IR" sz="1800" b="1" dirty="0">
                <a:cs typeface="B Compset" pitchFamily="2" charset="-78"/>
              </a:rPr>
              <a:t> برای پرستاران تریاژ تلفنی محدود به بیمارانی است که توصیه پزشکی مبنی بر دریافت </a:t>
            </a:r>
            <a:r>
              <a:rPr lang="en-US" sz="1800" b="1" dirty="0">
                <a:cs typeface="B Compset" pitchFamily="2" charset="-78"/>
              </a:rPr>
              <a:t>TNG </a:t>
            </a:r>
            <a:r>
              <a:rPr lang="fa-IR" sz="1800" b="1" dirty="0">
                <a:cs typeface="B Compset" pitchFamily="2" charset="-78"/>
              </a:rPr>
              <a:t> از پزشک درمانگر خود دریافت نموده اند.</a:t>
            </a:r>
          </a:p>
          <a:p>
            <a:pPr marL="0" indent="0" algn="just" rtl="1"/>
            <a:endParaRPr lang="en-US" sz="1800" dirty="0">
              <a:cs typeface="B Compset" pitchFamily="2" charset="-78"/>
            </a:endParaRPr>
          </a:p>
        </p:txBody>
      </p:sp>
    </p:spTree>
    <p:extLst>
      <p:ext uri="{BB962C8B-B14F-4D97-AF65-F5344CB8AC3E}">
        <p14:creationId xmlns:p14="http://schemas.microsoft.com/office/powerpoint/2010/main" val="106897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38420"/>
            <a:ext cx="8077200" cy="1185581"/>
          </a:xfrm>
        </p:spPr>
        <p:txBody>
          <a:bodyPr/>
          <a:lstStyle/>
          <a:p>
            <a:pPr algn="ctr" rtl="1"/>
            <a:r>
              <a:rPr lang="fa-IR" sz="2400" b="1" dirty="0">
                <a:cs typeface="B Titr" panose="00000700000000000000" pitchFamily="2" charset="-78"/>
              </a:rPr>
              <a:t>تجویز سرم نرمال </a:t>
            </a:r>
            <a:r>
              <a:rPr lang="fa-IR" sz="2400" b="1" dirty="0" err="1">
                <a:cs typeface="B Titr" panose="00000700000000000000" pitchFamily="2" charset="-78"/>
              </a:rPr>
              <a:t>سالین</a:t>
            </a:r>
            <a:r>
              <a:rPr lang="fa-IR" sz="2400" b="1" dirty="0">
                <a:cs typeface="B Titr" panose="00000700000000000000" pitchFamily="2" charset="-78"/>
              </a:rPr>
              <a:t> در بیماران </a:t>
            </a:r>
            <a:r>
              <a:rPr lang="en-US" sz="2400" b="1" dirty="0">
                <a:cs typeface="B Titr" panose="00000700000000000000" pitchFamily="2" charset="-78"/>
              </a:rPr>
              <a:t>ACS</a:t>
            </a:r>
          </a:p>
        </p:txBody>
      </p:sp>
      <p:sp>
        <p:nvSpPr>
          <p:cNvPr id="3" name="Content Placeholder 2"/>
          <p:cNvSpPr>
            <a:spLocks noGrp="1"/>
          </p:cNvSpPr>
          <p:nvPr>
            <p:ph idx="1"/>
          </p:nvPr>
        </p:nvSpPr>
        <p:spPr>
          <a:xfrm>
            <a:off x="726510" y="1676400"/>
            <a:ext cx="10171134" cy="4572002"/>
          </a:xfrm>
        </p:spPr>
        <p:txBody>
          <a:bodyPr/>
          <a:lstStyle/>
          <a:p>
            <a:pPr algn="just" rtl="1"/>
            <a:r>
              <a:rPr lang="fa-IR" sz="1800" b="1" dirty="0">
                <a:cs typeface="B Compset" pitchFamily="2" charset="-78"/>
              </a:rPr>
              <a:t>استفاده از سرم نرمال </a:t>
            </a:r>
            <a:r>
              <a:rPr lang="fa-IR" sz="1800" b="1" dirty="0" err="1">
                <a:cs typeface="B Compset" pitchFamily="2" charset="-78"/>
              </a:rPr>
              <a:t>سالین</a:t>
            </a:r>
            <a:r>
              <a:rPr lang="fa-IR" sz="1800" b="1" dirty="0">
                <a:cs typeface="B Compset" pitchFamily="2" charset="-78"/>
              </a:rPr>
              <a:t>  وریدی به صورت </a:t>
            </a:r>
            <a:r>
              <a:rPr lang="en-US" sz="1800" b="1" dirty="0">
                <a:cs typeface="B Compset" pitchFamily="2" charset="-78"/>
              </a:rPr>
              <a:t>KVO </a:t>
            </a:r>
            <a:r>
              <a:rPr lang="fa-IR" sz="1800" b="1" dirty="0">
                <a:cs typeface="B Compset" pitchFamily="2" charset="-78"/>
              </a:rPr>
              <a:t> برای  تمامی بیماران  توصیه می شود. </a:t>
            </a:r>
          </a:p>
          <a:p>
            <a:pPr algn="just" rtl="1"/>
            <a:endParaRPr lang="fa-IR" sz="1800" b="1" dirty="0">
              <a:cs typeface="B Compset" pitchFamily="2" charset="-78"/>
            </a:endParaRPr>
          </a:p>
          <a:p>
            <a:pPr algn="just" rtl="1">
              <a:buFont typeface="Arial" pitchFamily="34" charset="0"/>
              <a:buChar char="•"/>
            </a:pPr>
            <a:r>
              <a:rPr lang="fa-IR" sz="1800" b="1" dirty="0">
                <a:cs typeface="B Compset" pitchFamily="2" charset="-78"/>
              </a:rPr>
              <a:t>رگ گیری باید قبل از تجویز </a:t>
            </a:r>
            <a:r>
              <a:rPr lang="en-US" sz="1800" b="1" dirty="0">
                <a:cs typeface="B Compset" pitchFamily="2" charset="-78"/>
              </a:rPr>
              <a:t>TNG </a:t>
            </a:r>
            <a:r>
              <a:rPr lang="fa-IR" sz="1800" b="1" dirty="0">
                <a:cs typeface="B Compset" pitchFamily="2" charset="-78"/>
              </a:rPr>
              <a:t> صورت پذیرد تا در صورت افت فشار خون تجویز نرمال سالین به سرعت انجام گردد.</a:t>
            </a:r>
          </a:p>
          <a:p>
            <a:pPr algn="just" rtl="1">
              <a:buFont typeface="Arial" pitchFamily="34" charset="0"/>
              <a:buChar char="•"/>
            </a:pPr>
            <a:endParaRPr lang="fa-IR" sz="1800" b="1" dirty="0">
              <a:cs typeface="B Compset" pitchFamily="2" charset="-78"/>
            </a:endParaRPr>
          </a:p>
          <a:p>
            <a:pPr algn="just" rtl="1">
              <a:buFont typeface="Arial" pitchFamily="34" charset="0"/>
              <a:buChar char="•"/>
            </a:pPr>
            <a:r>
              <a:rPr lang="fa-IR" sz="1800" b="1" dirty="0">
                <a:cs typeface="B Compset" pitchFamily="2" charset="-78"/>
              </a:rPr>
              <a:t> در صورت افت فشار خون سیستولیک بیش از </a:t>
            </a:r>
            <a:r>
              <a:rPr lang="en-US" sz="1800" b="1" dirty="0">
                <a:cs typeface="B Compset" pitchFamily="2" charset="-78"/>
              </a:rPr>
              <a:t>mmHg 30 </a:t>
            </a:r>
            <a:r>
              <a:rPr lang="fa-IR" sz="1800" b="1" dirty="0">
                <a:cs typeface="B Compset" pitchFamily="2" charset="-78"/>
              </a:rPr>
              <a:t> کمتر از پایه و یا فشارخون سیستولیک کمتر از</a:t>
            </a:r>
            <a:r>
              <a:rPr lang="en-US" sz="1800" b="1" dirty="0">
                <a:cs typeface="B Compset" pitchFamily="2" charset="-78"/>
              </a:rPr>
              <a:t>mmHg 90 </a:t>
            </a:r>
            <a:r>
              <a:rPr lang="fa-IR" sz="1800" b="1" dirty="0">
                <a:cs typeface="B Compset" pitchFamily="2" charset="-78"/>
              </a:rPr>
              <a:t> نرمال سالین با دوز اولیه </a:t>
            </a:r>
            <a:r>
              <a:rPr lang="en-US" sz="1800" b="1" dirty="0">
                <a:cs typeface="B Compset" pitchFamily="2" charset="-78"/>
              </a:rPr>
              <a:t>250 ml</a:t>
            </a:r>
            <a:r>
              <a:rPr lang="fa-IR" sz="1800" b="1" dirty="0">
                <a:cs typeface="B Compset" pitchFamily="2" charset="-78"/>
              </a:rPr>
              <a:t> بولوس توصیه می گردد که اگر تجویز این مقدار اثر بخش نبود با ارزیابی دوباره بیمار (گرفتن فشارخون و سمع ریه از نظر بروز ادم ریوی) تکرار بولوس </a:t>
            </a:r>
            <a:r>
              <a:rPr lang="en-US" sz="1800" b="1" dirty="0">
                <a:cs typeface="B Compset" pitchFamily="2" charset="-78"/>
              </a:rPr>
              <a:t>250 ml </a:t>
            </a:r>
            <a:r>
              <a:rPr lang="fa-IR" sz="1800" b="1" dirty="0">
                <a:cs typeface="B Compset" pitchFamily="2" charset="-78"/>
              </a:rPr>
              <a:t>تا </a:t>
            </a:r>
            <a:r>
              <a:rPr lang="en-US" sz="1800" b="1" dirty="0">
                <a:cs typeface="B Compset" pitchFamily="2" charset="-78"/>
              </a:rPr>
              <a:t>1000 ml</a:t>
            </a:r>
            <a:r>
              <a:rPr lang="fa-IR" sz="1800" b="1" dirty="0">
                <a:cs typeface="B Compset" pitchFamily="2" charset="-78"/>
              </a:rPr>
              <a:t> می گردد.</a:t>
            </a:r>
            <a:endParaRPr lang="en-US" sz="1800" b="1" dirty="0">
              <a:cs typeface="B Compset" pitchFamily="2" charset="-78"/>
            </a:endParaRPr>
          </a:p>
        </p:txBody>
      </p:sp>
    </p:spTree>
    <p:extLst>
      <p:ext uri="{BB962C8B-B14F-4D97-AF65-F5344CB8AC3E}">
        <p14:creationId xmlns:p14="http://schemas.microsoft.com/office/powerpoint/2010/main" val="400531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Low" rtl="1"/>
            <a:r>
              <a:rPr lang="fa-IR" sz="1800" b="1" dirty="0">
                <a:cs typeface="B Compset" pitchFamily="2" charset="-78"/>
              </a:rPr>
              <a:t>یکی از اقدامات اولیه در بیماران </a:t>
            </a:r>
            <a:r>
              <a:rPr lang="en-US" sz="1800" b="1" dirty="0">
                <a:cs typeface="B Compset" pitchFamily="2" charset="-78"/>
              </a:rPr>
              <a:t>STEMI</a:t>
            </a:r>
            <a:r>
              <a:rPr lang="fa-IR" sz="1800" b="1" dirty="0">
                <a:cs typeface="B Compset" pitchFamily="2" charset="-78"/>
              </a:rPr>
              <a:t>کنترل درد و به تبع آن کنترل فعالیت سیستم سمپاتیک است.</a:t>
            </a:r>
          </a:p>
          <a:p>
            <a:pPr algn="justLow" rtl="1"/>
            <a:endParaRPr lang="fa-IR" sz="1800" b="1" dirty="0">
              <a:cs typeface="B Compset" pitchFamily="2" charset="-78"/>
            </a:endParaRPr>
          </a:p>
          <a:p>
            <a:pPr algn="justLow" rtl="1"/>
            <a:r>
              <a:rPr lang="fa-IR" sz="1800" b="1" dirty="0">
                <a:cs typeface="B Compset" pitchFamily="2" charset="-78"/>
              </a:rPr>
              <a:t>برای کنترل درد باید از ترکیب آنالژزیکها (مثل مورفین) و سایر مداخلات جهت ایجاد بالانس بین عرضه و تقاضای  میوکارد(که شامل اکسیژن، نیترات و بتابلوکر در افراد مناسب است) استفاده نمود.</a:t>
            </a:r>
          </a:p>
          <a:p>
            <a:pPr algn="justLow" rtl="1"/>
            <a:endParaRPr lang="fa-IR" sz="1800" b="1" dirty="0">
              <a:cs typeface="B Compset" pitchFamily="2" charset="-78"/>
            </a:endParaRPr>
          </a:p>
          <a:p>
            <a:pPr algn="justLow"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کنترل درد</a:t>
            </a:r>
            <a:endParaRPr lang="en-US" sz="2400" b="1" dirty="0">
              <a:cs typeface="B Titr" pitchFamily="2" charset="-78"/>
            </a:endParaRPr>
          </a:p>
        </p:txBody>
      </p:sp>
    </p:spTree>
    <p:extLst>
      <p:ext uri="{BB962C8B-B14F-4D97-AF65-F5344CB8AC3E}">
        <p14:creationId xmlns:p14="http://schemas.microsoft.com/office/powerpoint/2010/main" val="30020760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sz="1800" b="1" dirty="0">
                <a:cs typeface="B Compset" pitchFamily="2" charset="-78"/>
              </a:rPr>
              <a:t>دوز: دوز اولیه آن </a:t>
            </a:r>
            <a:r>
              <a:rPr lang="en-US" sz="1800" b="1" dirty="0">
                <a:cs typeface="B Compset" pitchFamily="2" charset="-78"/>
              </a:rPr>
              <a:t>2-5mg</a:t>
            </a:r>
            <a:r>
              <a:rPr lang="fa-IR" sz="1800" b="1" dirty="0">
                <a:cs typeface="B Compset" pitchFamily="2" charset="-78"/>
              </a:rPr>
              <a:t> وریدی و تکرار دوز با نظر پزشک  مشاور</a:t>
            </a:r>
          </a:p>
          <a:p>
            <a:pPr algn="r" rtl="1"/>
            <a:r>
              <a:rPr lang="fa-IR" sz="1800" b="1" dirty="0">
                <a:cs typeface="B Compset" pitchFamily="2" charset="-78"/>
              </a:rPr>
              <a:t>عوارض: ایست تنفسی، استفراغ شدید، افت فشار خون.</a:t>
            </a:r>
          </a:p>
          <a:p>
            <a:pPr algn="r" rtl="1"/>
            <a:endParaRPr lang="fa-IR" sz="1800" b="1" dirty="0">
              <a:cs typeface="B Compset" pitchFamily="2" charset="-78"/>
            </a:endParaRPr>
          </a:p>
          <a:p>
            <a:pPr algn="r" rtl="1"/>
            <a:r>
              <a:rPr lang="fa-IR" sz="1800" b="1" dirty="0">
                <a:cs typeface="B Compset" pitchFamily="2" charset="-78"/>
              </a:rPr>
              <a:t>اثرات:کاهش درد،کاهش کار تنفسی،کاهش اضطراب،کاهش علایم ادم ریه،کاهش سرعت ضربان قلب،کاهش نیازهای متابولیک میوکارد</a:t>
            </a:r>
          </a:p>
          <a:p>
            <a:pPr algn="r" rtl="1">
              <a:buNone/>
            </a:pPr>
            <a:endParaRPr lang="fa-IR" sz="1800" b="1" dirty="0">
              <a:cs typeface="B Compset" pitchFamily="2" charset="-78"/>
            </a:endParaRPr>
          </a:p>
          <a:p>
            <a:pPr algn="r" rtl="1"/>
            <a:r>
              <a:rPr lang="fa-IR" sz="1800" b="1" dirty="0">
                <a:cs typeface="B Compset" pitchFamily="2" charset="-78"/>
              </a:rPr>
              <a:t>در صورت افت فشارخون به دنبال  تجویزمورفین:</a:t>
            </a:r>
          </a:p>
          <a:p>
            <a:pPr marL="109728" indent="0" algn="r" rtl="1">
              <a:buNone/>
            </a:pPr>
            <a:r>
              <a:rPr lang="fa-IR" sz="1800" b="1" dirty="0">
                <a:cs typeface="B Compset" pitchFamily="2" charset="-78"/>
              </a:rPr>
              <a:t>  ایجاد پوزیشن خوابیده به پشت و بالا بردن پاهای بیمار و در صورت عدم پاسخ مناسب تزریق آتروپین.</a:t>
            </a:r>
          </a:p>
          <a:p>
            <a:pPr algn="r" rtl="1"/>
            <a:endParaRPr lang="fa-IR" sz="1800" b="1" dirty="0">
              <a:cs typeface="B Compset" pitchFamily="2" charset="-78"/>
            </a:endParaRPr>
          </a:p>
          <a:p>
            <a:pPr algn="r" rtl="1"/>
            <a:endParaRPr lang="fa-IR" sz="1800" b="1" dirty="0">
              <a:cs typeface="B Compset" pitchFamily="2" charset="-78"/>
            </a:endParaRPr>
          </a:p>
          <a:p>
            <a:pPr algn="r" rtl="1"/>
            <a:endParaRPr lang="en-US" sz="1800" b="1" dirty="0">
              <a:cs typeface="B Compset" pitchFamily="2" charset="-78"/>
            </a:endParaRPr>
          </a:p>
          <a:p>
            <a:pPr algn="r"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مورفین</a:t>
            </a:r>
            <a:endParaRPr lang="en-US" sz="2400" dirty="0">
              <a:cs typeface="B Titr" pitchFamily="2" charset="-78"/>
            </a:endParaRPr>
          </a:p>
        </p:txBody>
      </p:sp>
    </p:spTree>
    <p:extLst>
      <p:ext uri="{BB962C8B-B14F-4D97-AF65-F5344CB8AC3E}">
        <p14:creationId xmlns:p14="http://schemas.microsoft.com/office/powerpoint/2010/main" val="1863832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562" y="376518"/>
            <a:ext cx="7053543" cy="1400530"/>
          </a:xfrm>
        </p:spPr>
        <p:txBody>
          <a:bodyPr/>
          <a:lstStyle/>
          <a:p>
            <a:pPr algn="ctr" rtl="1"/>
            <a:r>
              <a:rPr lang="fa-IR" sz="2400" b="1" dirty="0">
                <a:cs typeface="B Titr" pitchFamily="2" charset="-78"/>
              </a:rPr>
              <a:t>تجویز داروی مورفین در بیماران </a:t>
            </a:r>
            <a:r>
              <a:rPr lang="en-US" sz="2400" b="1" dirty="0">
                <a:cs typeface="B Titr" pitchFamily="2" charset="-78"/>
              </a:rPr>
              <a:t>ACS</a:t>
            </a:r>
          </a:p>
        </p:txBody>
      </p:sp>
      <p:sp>
        <p:nvSpPr>
          <p:cNvPr id="3" name="Content Placeholder 2"/>
          <p:cNvSpPr>
            <a:spLocks noGrp="1"/>
          </p:cNvSpPr>
          <p:nvPr>
            <p:ph idx="1"/>
          </p:nvPr>
        </p:nvSpPr>
        <p:spPr>
          <a:xfrm>
            <a:off x="588723" y="1665962"/>
            <a:ext cx="10847540" cy="2929187"/>
          </a:xfrm>
        </p:spPr>
        <p:txBody>
          <a:bodyPr/>
          <a:lstStyle/>
          <a:p>
            <a:pPr algn="just" rtl="1"/>
            <a:r>
              <a:rPr lang="fa-IR" sz="1800" b="1" dirty="0">
                <a:cs typeface="B Compset" pitchFamily="2" charset="-78"/>
              </a:rPr>
              <a:t>سولفات مورفین وریدی با دوز 5 تا 10 میلی گرم زمانی استفاده می شود که درد قفسه سینه به نیترات ها پاسخ نداده باشد. در مواردی که ناراحتی سینه بدون </a:t>
            </a:r>
            <a:r>
              <a:rPr lang="en-US" sz="1800" b="1" dirty="0">
                <a:cs typeface="B Compset" pitchFamily="2" charset="-78"/>
              </a:rPr>
              <a:t>STEMI </a:t>
            </a:r>
            <a:r>
              <a:rPr lang="fa-IR" sz="1800" b="1" dirty="0">
                <a:cs typeface="B Compset" pitchFamily="2" charset="-78"/>
              </a:rPr>
              <a:t> باشد باید با احتیاط مصرف شود.</a:t>
            </a:r>
          </a:p>
          <a:p>
            <a:pPr algn="just" rtl="1"/>
            <a:endParaRPr lang="fa-IR" sz="18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در صورت افت فشار خون پس از تجویز مورفین نرمال سالین با دوز اولیه </a:t>
            </a:r>
            <a:r>
              <a:rPr lang="en-US" sz="1800" b="1" dirty="0">
                <a:cs typeface="B Compset" pitchFamily="2" charset="-78"/>
              </a:rPr>
              <a:t>ml </a:t>
            </a:r>
            <a:r>
              <a:rPr lang="fa-IR" sz="1800" b="1" dirty="0">
                <a:cs typeface="B Compset" pitchFamily="2" charset="-78"/>
              </a:rPr>
              <a:t> </a:t>
            </a:r>
            <a:r>
              <a:rPr lang="en-US" sz="1800" b="1" dirty="0">
                <a:cs typeface="B Compset" pitchFamily="2" charset="-78"/>
              </a:rPr>
              <a:t>250</a:t>
            </a:r>
            <a:r>
              <a:rPr lang="fa-IR" sz="1800" b="1" dirty="0">
                <a:cs typeface="B Compset" pitchFamily="2" charset="-78"/>
              </a:rPr>
              <a:t> بولوس توصیه می گردد که اگر تجویز این مقدار اثر بخش نبود با ارزیابی دوباره بیمار(گرفتن فشارخون و سمع ریه از نظر بروز ادم ریوی) تکرار بولوس </a:t>
            </a:r>
            <a:r>
              <a:rPr lang="en-US" sz="1800" b="1" dirty="0">
                <a:cs typeface="B Compset" pitchFamily="2" charset="-78"/>
              </a:rPr>
              <a:t>250 ml</a:t>
            </a:r>
            <a:r>
              <a:rPr lang="fa-IR" sz="1800" b="1" dirty="0">
                <a:cs typeface="B Compset" pitchFamily="2" charset="-78"/>
              </a:rPr>
              <a:t> (تا </a:t>
            </a:r>
            <a:r>
              <a:rPr lang="en-US" sz="1800" b="1" dirty="0">
                <a:cs typeface="B Compset" pitchFamily="2" charset="-78"/>
              </a:rPr>
              <a:t> 1000ml</a:t>
            </a:r>
            <a:r>
              <a:rPr lang="fa-IR" sz="1800" b="1" dirty="0">
                <a:cs typeface="B Compset" pitchFamily="2" charset="-78"/>
              </a:rPr>
              <a:t>) قابل تجویز می باشد.</a:t>
            </a:r>
          </a:p>
          <a:p>
            <a:pPr algn="just" rtl="1"/>
            <a:endParaRPr lang="fa-IR" sz="1800" b="1" dirty="0">
              <a:cs typeface="B Compset" pitchFamily="2" charset="-78"/>
            </a:endParaRPr>
          </a:p>
          <a:p>
            <a:pPr marL="0" indent="0" algn="just" rtl="1"/>
            <a:endParaRPr lang="en-US" sz="1800" dirty="0">
              <a:cs typeface="B Compset" pitchFamily="2" charset="-78"/>
            </a:endParaRPr>
          </a:p>
        </p:txBody>
      </p:sp>
    </p:spTree>
    <p:extLst>
      <p:ext uri="{BB962C8B-B14F-4D97-AF65-F5344CB8AC3E}">
        <p14:creationId xmlns:p14="http://schemas.microsoft.com/office/powerpoint/2010/main" val="22157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sz="1800" b="1" dirty="0">
                <a:cs typeface="B Compset" pitchFamily="2" charset="-78"/>
              </a:rPr>
              <a:t>کلوپیدوگرل (پلاویکس) یک پیش داروست و برای تبدیل به داروی فعال باید توسط آنزیمهای کبدی متابولیزه شود و  مانع از تجمع پلاکتها میشود. </a:t>
            </a:r>
          </a:p>
          <a:p>
            <a:pPr algn="r" rtl="1"/>
            <a:endParaRPr lang="fa-IR" sz="1800" b="1" dirty="0">
              <a:cs typeface="B Compset" pitchFamily="2" charset="-78"/>
            </a:endParaRPr>
          </a:p>
          <a:p>
            <a:pPr marL="0" indent="0" algn="just" rtl="1">
              <a:buNone/>
            </a:pPr>
            <a:r>
              <a:rPr lang="fa-IR" sz="1800" b="1" dirty="0">
                <a:cs typeface="B Compset" pitchFamily="2" charset="-78"/>
              </a:rPr>
              <a:t> موارد مصرف : </a:t>
            </a:r>
          </a:p>
          <a:p>
            <a:pPr algn="just" rtl="1"/>
            <a:r>
              <a:rPr lang="fa-IR" sz="1800" b="1" dirty="0">
                <a:cs typeface="B Compset" pitchFamily="2" charset="-78"/>
              </a:rPr>
              <a:t>پیشگیری از بروز حوادث ترومبوآمبولیک عروقی مانند سکته قلبی یا سکته مغزی، بیماریهای عروق محیطی . حداکثر دوز مصرفی در بزرگسالان یک قرص ۷۵ میلی گرم در روز </a:t>
            </a:r>
          </a:p>
          <a:p>
            <a:pPr marL="0" indent="0" algn="just" rtl="1">
              <a:buNone/>
            </a:pPr>
            <a:endParaRPr lang="fa-IR" sz="1800" b="1" dirty="0">
              <a:cs typeface="B Compset" pitchFamily="2" charset="-78"/>
            </a:endParaRPr>
          </a:p>
          <a:p>
            <a:pPr algn="just" rtl="1"/>
            <a:endParaRPr lang="fa-IR" sz="1800" b="1" dirty="0">
              <a:cs typeface="B Compset" pitchFamily="2" charset="-78"/>
            </a:endParaRPr>
          </a:p>
          <a:p>
            <a:pPr marL="0" indent="0" algn="just" rtl="1">
              <a:buNone/>
            </a:pPr>
            <a:r>
              <a:rPr lang="fa-IR" sz="1800" b="1" dirty="0">
                <a:cs typeface="B Compset" pitchFamily="2" charset="-78"/>
              </a:rPr>
              <a:t> عوارض جانبی کلوپیدگرول (پلاویکس) : </a:t>
            </a:r>
          </a:p>
          <a:p>
            <a:pPr algn="just" rtl="1"/>
            <a:r>
              <a:rPr lang="fa-IR" sz="1800" b="1" dirty="0">
                <a:cs typeface="B Compset" pitchFamily="2" charset="-78"/>
              </a:rPr>
              <a:t> خونریزی به خصوص در بیماران با زمینه قبلی مانند اولسرپپتیک، سرفه، درد شکمی و مشکلات گوارشی، نوتروپنی و ترومبوسیتوپنی نوع </a:t>
            </a:r>
            <a:r>
              <a:rPr lang="en-US" sz="1800" b="1" dirty="0">
                <a:cs typeface="B Compset" pitchFamily="2" charset="-78"/>
              </a:rPr>
              <a:t>TTP</a:t>
            </a:r>
          </a:p>
          <a:p>
            <a:pPr algn="just" rtl="1"/>
            <a:endParaRPr lang="fa-IR" sz="1800" b="1" dirty="0">
              <a:cs typeface="B Compset" pitchFamily="2" charset="-78"/>
            </a:endParaRPr>
          </a:p>
          <a:p>
            <a:pPr algn="just" rtl="1"/>
            <a:endParaRPr lang="fa-IR" sz="1800" b="1" dirty="0">
              <a:cs typeface="B Compset" pitchFamily="2" charset="-78"/>
            </a:endParaRPr>
          </a:p>
          <a:p>
            <a:pPr algn="r" rtl="1"/>
            <a:endParaRPr lang="fa-IR" sz="1800" b="1" dirty="0">
              <a:cs typeface="B Compset" pitchFamily="2" charset="-78"/>
            </a:endParaRPr>
          </a:p>
          <a:p>
            <a:pPr algn="r" rtl="1"/>
            <a:endParaRPr lang="fa-IR"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داروهای خانواده </a:t>
            </a:r>
            <a:r>
              <a:rPr lang="en-US" sz="2400" b="1" dirty="0" err="1">
                <a:cs typeface="B Titr" pitchFamily="2" charset="-78"/>
              </a:rPr>
              <a:t>Thienopyridine</a:t>
            </a:r>
            <a:endParaRPr lang="en-US" sz="2400" dirty="0">
              <a:cs typeface="B Titr" pitchFamily="2" charset="-78"/>
            </a:endParaRPr>
          </a:p>
        </p:txBody>
      </p:sp>
    </p:spTree>
    <p:extLst>
      <p:ext uri="{BB962C8B-B14F-4D97-AF65-F5344CB8AC3E}">
        <p14:creationId xmlns:p14="http://schemas.microsoft.com/office/powerpoint/2010/main" val="117490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خونرسانی عضله قلب</a:t>
            </a:r>
            <a:endParaRPr lang="en-US" sz="2400" dirty="0">
              <a:cs typeface="B Titr" pitchFamily="2" charset="-78"/>
            </a:endParaRPr>
          </a:p>
        </p:txBody>
      </p:sp>
      <p:pic>
        <p:nvPicPr>
          <p:cNvPr id="4" name="Picture 4"/>
          <p:cNvPicPr>
            <a:picLocks noGrp="1" noChangeAspect="1" noChangeArrowheads="1"/>
          </p:cNvPicPr>
          <p:nvPr>
            <p:ph idx="1"/>
          </p:nvPr>
        </p:nvPicPr>
        <p:blipFill>
          <a:blip r:embed="rId2"/>
          <a:srcRect/>
          <a:stretch>
            <a:fillRect/>
          </a:stretch>
        </p:blipFill>
        <p:spPr bwMode="auto">
          <a:xfrm>
            <a:off x="3124200" y="1447801"/>
            <a:ext cx="5943600" cy="4332359"/>
          </a:xfrm>
          <a:prstGeom prst="rect">
            <a:avLst/>
          </a:prstGeom>
          <a:noFill/>
          <a:ln w="9525">
            <a:noFill/>
            <a:miter lim="800000"/>
            <a:headEnd/>
            <a:tailEnd/>
          </a:ln>
        </p:spPr>
      </p:pic>
    </p:spTree>
    <p:extLst>
      <p:ext uri="{BB962C8B-B14F-4D97-AF65-F5344CB8AC3E}">
        <p14:creationId xmlns:p14="http://schemas.microsoft.com/office/powerpoint/2010/main" val="312329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332037"/>
            <a:ext cx="10972800" cy="4525963"/>
          </a:xfrm>
        </p:spPr>
        <p:txBody>
          <a:bodyPr/>
          <a:lstStyle/>
          <a:p>
            <a:pPr algn="just" rtl="1"/>
            <a:r>
              <a:rPr lang="fa-IR" sz="1800" b="1" dirty="0">
                <a:cs typeface="B Compset" pitchFamily="2" charset="-78"/>
              </a:rPr>
              <a:t>در بیماران </a:t>
            </a:r>
            <a:r>
              <a:rPr lang="en-US" sz="1800" b="1" dirty="0">
                <a:cs typeface="B Compset" pitchFamily="2" charset="-78"/>
              </a:rPr>
              <a:t>STEMI</a:t>
            </a:r>
            <a:r>
              <a:rPr lang="fa-IR" sz="1800" b="1" dirty="0">
                <a:cs typeface="B Compset" pitchFamily="2" charset="-78"/>
              </a:rPr>
              <a:t> در صورتی که کاندید آنژیوپلاستی اولیه باشند و داروی در دسترس کلوپیدوگرل باشد، دوز بارگیری آن </a:t>
            </a:r>
            <a:r>
              <a:rPr lang="en-US" sz="1800" b="1" dirty="0">
                <a:cs typeface="B Compset" pitchFamily="2" charset="-78"/>
              </a:rPr>
              <a:t>600mg</a:t>
            </a:r>
            <a:r>
              <a:rPr lang="fa-IR" sz="1800" b="1" dirty="0">
                <a:cs typeface="B Compset" pitchFamily="2" charset="-78"/>
              </a:rPr>
              <a:t> و دوز ادامه آن </a:t>
            </a:r>
            <a:r>
              <a:rPr lang="en-US" sz="1800" b="1" dirty="0">
                <a:cs typeface="B Compset" pitchFamily="2" charset="-78"/>
              </a:rPr>
              <a:t>75mg </a:t>
            </a:r>
            <a:r>
              <a:rPr lang="fa-IR" sz="1800" b="1" dirty="0">
                <a:cs typeface="B Compset" pitchFamily="2" charset="-78"/>
              </a:rPr>
              <a:t> است.</a:t>
            </a:r>
          </a:p>
          <a:p>
            <a:pPr algn="just" rtl="1"/>
            <a:endParaRPr lang="fa-IR" sz="1800" b="1" dirty="0">
              <a:cs typeface="B Compset" pitchFamily="2" charset="-78"/>
            </a:endParaRPr>
          </a:p>
          <a:p>
            <a:pPr algn="just" rtl="1"/>
            <a:r>
              <a:rPr lang="fa-IR" sz="1800" b="1" dirty="0">
                <a:cs typeface="B Compset" pitchFamily="2" charset="-78"/>
              </a:rPr>
              <a:t>در بیماران </a:t>
            </a:r>
            <a:r>
              <a:rPr lang="en-US" sz="1800" b="1" dirty="0">
                <a:cs typeface="B Compset" pitchFamily="2" charset="-78"/>
              </a:rPr>
              <a:t>STEMI</a:t>
            </a:r>
            <a:r>
              <a:rPr lang="fa-IR" sz="1800" b="1" dirty="0">
                <a:cs typeface="B Compset" pitchFamily="2" charset="-78"/>
              </a:rPr>
              <a:t> که کاندید درمان با فیبرینولیتیک هستند دوز بارگیری کلوپیدوگرل </a:t>
            </a:r>
            <a:r>
              <a:rPr lang="en-US" sz="1800" b="1" dirty="0">
                <a:cs typeface="B Compset" pitchFamily="2" charset="-78"/>
              </a:rPr>
              <a:t>300mg</a:t>
            </a:r>
            <a:r>
              <a:rPr lang="fa-IR" sz="1800" b="1" dirty="0">
                <a:cs typeface="B Compset" pitchFamily="2" charset="-78"/>
              </a:rPr>
              <a:t>است. ولی اگر بیمار بالای 75 سال داشته باشد در این موارد نیاز به دوز بارگیری نیست.</a:t>
            </a:r>
            <a:endParaRPr lang="en-US" sz="1800" b="1" dirty="0">
              <a:cs typeface="B Compset" pitchFamily="2" charset="-78"/>
            </a:endParaRPr>
          </a:p>
          <a:p>
            <a:pPr marL="0" indent="0" algn="just" rtl="1">
              <a:buNone/>
            </a:pPr>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داروهای خانواده </a:t>
            </a:r>
            <a:r>
              <a:rPr lang="en-US" sz="2400" b="1" dirty="0" err="1">
                <a:cs typeface="B Titr" pitchFamily="2" charset="-78"/>
              </a:rPr>
              <a:t>Thienopyridine</a:t>
            </a:r>
            <a:endParaRPr lang="en-US" sz="2400" dirty="0"/>
          </a:p>
        </p:txBody>
      </p:sp>
    </p:spTree>
    <p:extLst>
      <p:ext uri="{BB962C8B-B14F-4D97-AF65-F5344CB8AC3E}">
        <p14:creationId xmlns:p14="http://schemas.microsoft.com/office/powerpoint/2010/main" val="18981798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sz="1800" b="1" dirty="0">
                <a:cs typeface="B Compset" pitchFamily="2" charset="-78"/>
              </a:rPr>
              <a:t>البته در بیماران کاندید آنژیوپلاستی اولیه، در صورتی که پراسوگرل در دسترس باشد، این دارو ارجح است.</a:t>
            </a:r>
          </a:p>
          <a:p>
            <a:pPr algn="r" rtl="1"/>
            <a:endParaRPr lang="fa-IR" sz="1800" b="1" dirty="0">
              <a:cs typeface="B Compset" pitchFamily="2" charset="-78"/>
            </a:endParaRPr>
          </a:p>
          <a:p>
            <a:pPr algn="r" rtl="1"/>
            <a:r>
              <a:rPr lang="fa-IR" sz="1800" b="1" dirty="0">
                <a:cs typeface="B Compset" pitchFamily="2" charset="-78"/>
              </a:rPr>
              <a:t>دوز بارگیری آن </a:t>
            </a:r>
            <a:r>
              <a:rPr lang="en-US" sz="1800" b="1" dirty="0">
                <a:cs typeface="B Compset" pitchFamily="2" charset="-78"/>
              </a:rPr>
              <a:t>60mg</a:t>
            </a:r>
            <a:r>
              <a:rPr lang="fa-IR" sz="1800" b="1" dirty="0">
                <a:cs typeface="B Compset" pitchFamily="2" charset="-78"/>
              </a:rPr>
              <a:t> ودوز ادامه آن </a:t>
            </a:r>
            <a:r>
              <a:rPr lang="en-US" sz="1800" b="1" dirty="0">
                <a:cs typeface="B Compset" pitchFamily="2" charset="-78"/>
              </a:rPr>
              <a:t>10mg</a:t>
            </a:r>
            <a:r>
              <a:rPr lang="fa-IR" sz="1800" b="1" dirty="0">
                <a:cs typeface="B Compset" pitchFamily="2" charset="-78"/>
              </a:rPr>
              <a:t> روزانه است.</a:t>
            </a:r>
          </a:p>
          <a:p>
            <a:pPr algn="r" rtl="1"/>
            <a:endParaRPr lang="fa-IR" sz="1800" b="1" dirty="0">
              <a:cs typeface="B Compset" pitchFamily="2" charset="-78"/>
            </a:endParaRPr>
          </a:p>
          <a:p>
            <a:pPr algn="r" rtl="1"/>
            <a:r>
              <a:rPr lang="fa-IR" sz="1800" b="1" dirty="0">
                <a:cs typeface="B Compset" pitchFamily="2" charset="-78"/>
              </a:rPr>
              <a:t>این دارو دربیماران با سابقه سکته مغزی ممنوع است.</a:t>
            </a:r>
          </a:p>
          <a:p>
            <a:pPr algn="r" rtl="1"/>
            <a:endParaRPr lang="fa-IR" sz="1800" b="1" dirty="0">
              <a:cs typeface="B Compset" pitchFamily="2" charset="-78"/>
            </a:endParaRPr>
          </a:p>
          <a:p>
            <a:pPr algn="r" rtl="1"/>
            <a:endParaRPr lang="fa-IR" sz="1800" b="1" dirty="0">
              <a:cs typeface="B Compset" pitchFamily="2" charset="-78"/>
            </a:endParaRPr>
          </a:p>
          <a:p>
            <a:pPr algn="r"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داروهای خانواده </a:t>
            </a:r>
            <a:r>
              <a:rPr lang="en-US" sz="2400" b="1" dirty="0" err="1">
                <a:cs typeface="B Titr" pitchFamily="2" charset="-78"/>
              </a:rPr>
              <a:t>Thienopyridine</a:t>
            </a:r>
            <a:endParaRPr lang="en-US" sz="2400" dirty="0"/>
          </a:p>
        </p:txBody>
      </p:sp>
    </p:spTree>
    <p:extLst>
      <p:ext uri="{BB962C8B-B14F-4D97-AF65-F5344CB8AC3E}">
        <p14:creationId xmlns:p14="http://schemas.microsoft.com/office/powerpoint/2010/main" val="40955491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مرحله بعد از فعال شدن پلاکتی در فرایند سکته حاد قلبی، فعال شدن آبشار انعقادی و تشکیل لخته است.</a:t>
            </a:r>
          </a:p>
          <a:p>
            <a:pPr algn="just" rtl="1">
              <a:buNone/>
            </a:pPr>
            <a:endParaRPr lang="fa-IR" sz="1800" b="1" dirty="0">
              <a:cs typeface="B Compset" pitchFamily="2" charset="-78"/>
            </a:endParaRPr>
          </a:p>
          <a:p>
            <a:pPr algn="just" rtl="1"/>
            <a:r>
              <a:rPr lang="fa-IR" sz="1800" b="1" dirty="0">
                <a:cs typeface="B Compset" pitchFamily="2" charset="-78"/>
              </a:rPr>
              <a:t>داروهای ضد انعقاد در واقع لخته را حل نمیکنند ولی از تشکیل لخته بیشتر پیشگیری می نمایند و همچنین از عوارض دیگر سکته حاد قلبی مانند آمبولی سیستمیک و آمبولی ریه پیشگیری می نمایند.</a:t>
            </a:r>
          </a:p>
          <a:p>
            <a:pPr algn="just" rtl="1"/>
            <a:endParaRPr lang="fa-IR" sz="1800" b="1" dirty="0">
              <a:cs typeface="B Compset" pitchFamily="2" charset="-78"/>
            </a:endParaRPr>
          </a:p>
          <a:p>
            <a:pPr algn="just" rtl="1"/>
            <a:r>
              <a:rPr lang="fa-IR" sz="1800" b="1" dirty="0">
                <a:cs typeface="B Compset" pitchFamily="2" charset="-78"/>
              </a:rPr>
              <a:t>لذا داروهای ضد انعقاد از درمانهای اصلی سکته حاد قلبی به شمار میروند.</a:t>
            </a:r>
          </a:p>
          <a:p>
            <a:pPr algn="just" rtl="1"/>
            <a:endParaRPr lang="fa-IR" sz="1800" b="1" dirty="0">
              <a:cs typeface="B Compset" pitchFamily="2" charset="-78"/>
            </a:endParaRPr>
          </a:p>
          <a:p>
            <a:pPr marL="0" indent="0" algn="just" rtl="1">
              <a:buNone/>
            </a:pPr>
            <a:endParaRPr lang="fa-IR" sz="1800" b="1" dirty="0">
              <a:cs typeface="B Compset" pitchFamily="2" charset="-78"/>
            </a:endParaRPr>
          </a:p>
          <a:p>
            <a:pPr marL="109728" indent="0" algn="just" rtl="1">
              <a:buNone/>
            </a:pPr>
            <a:endParaRPr lang="en-US"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marL="109728" indent="0" algn="just" rtl="1">
              <a:buNone/>
            </a:pPr>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داروهای ضد انعقاد</a:t>
            </a:r>
            <a:endParaRPr lang="en-US" sz="2400" b="1" dirty="0">
              <a:cs typeface="B Titr" pitchFamily="2" charset="-78"/>
            </a:endParaRPr>
          </a:p>
        </p:txBody>
      </p:sp>
    </p:spTree>
    <p:extLst>
      <p:ext uri="{BB962C8B-B14F-4D97-AF65-F5344CB8AC3E}">
        <p14:creationId xmlns:p14="http://schemas.microsoft.com/office/powerpoint/2010/main" val="1587533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17638"/>
            <a:ext cx="10972800" cy="4525963"/>
          </a:xfrm>
        </p:spPr>
        <p:txBody>
          <a:bodyPr/>
          <a:lstStyle/>
          <a:p>
            <a:pPr algn="just" rtl="1"/>
            <a:r>
              <a:rPr lang="fa-IR" sz="1800" b="1" dirty="0">
                <a:cs typeface="B Compset" pitchFamily="2" charset="-78"/>
              </a:rPr>
              <a:t>هپارین معروف ترین و پرکاربردترین ضد انعقاد موجود می باشد و مکانیزم اثر آن فعال کردن آنتی ترومبین </a:t>
            </a:r>
            <a:r>
              <a:rPr lang="en-US" sz="1800" b="1" dirty="0">
                <a:cs typeface="B Compset" pitchFamily="2" charset="-78"/>
              </a:rPr>
              <a:t>III</a:t>
            </a:r>
            <a:r>
              <a:rPr lang="fa-IR" sz="1800" b="1" dirty="0">
                <a:cs typeface="B Compset" pitchFamily="2" charset="-78"/>
              </a:rPr>
              <a:t> است.</a:t>
            </a:r>
          </a:p>
          <a:p>
            <a:pPr algn="just" rtl="1"/>
            <a:endParaRPr lang="fa-IR" sz="1800" b="1" dirty="0">
              <a:cs typeface="B Compset" pitchFamily="2" charset="-78"/>
            </a:endParaRPr>
          </a:p>
          <a:p>
            <a:pPr algn="just" rtl="1"/>
            <a:r>
              <a:rPr lang="fa-IR" sz="1800" b="1" dirty="0">
                <a:cs typeface="B Compset" pitchFamily="2" charset="-78"/>
              </a:rPr>
              <a:t>هپارین به صورت وریدی با دوز بارگیری 5000 واحد شروع میشود و بدنبال آن با دوز </a:t>
            </a:r>
            <a:r>
              <a:rPr lang="en-US" sz="1800" b="1" dirty="0">
                <a:cs typeface="B Compset" pitchFamily="2" charset="-78"/>
              </a:rPr>
              <a:t>12-18 Unit/Kg/h</a:t>
            </a:r>
            <a:r>
              <a:rPr lang="fa-IR" sz="1800" b="1" dirty="0">
                <a:cs typeface="B Compset" pitchFamily="2" charset="-78"/>
              </a:rPr>
              <a:t> ادامه می یابد.</a:t>
            </a:r>
          </a:p>
          <a:p>
            <a:pPr algn="just" rtl="1"/>
            <a:endParaRPr lang="fa-IR" sz="1800" b="1" dirty="0">
              <a:cs typeface="B Compset" pitchFamily="2" charset="-78"/>
            </a:endParaRPr>
          </a:p>
          <a:p>
            <a:pPr algn="just" rtl="1"/>
            <a:r>
              <a:rPr lang="fa-IR" sz="1800" b="1" dirty="0">
                <a:cs typeface="B Compset" pitchFamily="2" charset="-78"/>
              </a:rPr>
              <a:t>برای بررسی اثر هپارین از تست </a:t>
            </a:r>
            <a:r>
              <a:rPr lang="en-US" sz="1800" b="1" dirty="0">
                <a:cs typeface="B Compset" pitchFamily="2" charset="-78"/>
              </a:rPr>
              <a:t>PTT</a:t>
            </a:r>
            <a:r>
              <a:rPr lang="fa-IR" sz="1800" b="1" dirty="0">
                <a:cs typeface="B Compset" pitchFamily="2" charset="-78"/>
              </a:rPr>
              <a:t> یا </a:t>
            </a:r>
            <a:r>
              <a:rPr lang="en-US" sz="1800" b="1" dirty="0">
                <a:cs typeface="B Compset" pitchFamily="2" charset="-78"/>
              </a:rPr>
              <a:t>ACT</a:t>
            </a:r>
            <a:r>
              <a:rPr lang="fa-IR" sz="1800" b="1" dirty="0">
                <a:cs typeface="B Compset" pitchFamily="2" charset="-78"/>
              </a:rPr>
              <a:t> استفاده میشود و مقادیر </a:t>
            </a:r>
            <a:r>
              <a:rPr lang="en-US" sz="1800" b="1" dirty="0">
                <a:cs typeface="B Compset" pitchFamily="2" charset="-78"/>
              </a:rPr>
              <a:t> PTT</a:t>
            </a:r>
            <a:r>
              <a:rPr lang="fa-IR" sz="1800" b="1" dirty="0">
                <a:cs typeface="B Compset" pitchFamily="2" charset="-78"/>
              </a:rPr>
              <a:t> باید حدود 1.5 تا 2 برابر مقدار طبیعی حفظ شود.</a:t>
            </a:r>
          </a:p>
          <a:p>
            <a:pPr marL="0" indent="0" algn="just" rtl="1">
              <a:buNone/>
            </a:pPr>
            <a:endParaRPr lang="fa-IR" sz="1800" b="1" dirty="0">
              <a:cs typeface="B Compset" pitchFamily="2" charset="-78"/>
            </a:endParaRPr>
          </a:p>
          <a:p>
            <a:pPr algn="just" rtl="1"/>
            <a:r>
              <a:rPr lang="fa-IR" sz="1800" b="1" dirty="0">
                <a:cs typeface="B Compset" pitchFamily="2" charset="-78"/>
              </a:rPr>
              <a:t>عوارض مهم هپارین عبارتند از: خونریزی و کاهش تعداد پلاکتهای خون</a:t>
            </a:r>
          </a:p>
          <a:p>
            <a:pPr algn="just" rtl="1"/>
            <a:endParaRPr lang="fa-IR" sz="1800" b="1" dirty="0">
              <a:cs typeface="B Compset" pitchFamily="2" charset="-78"/>
            </a:endParaRPr>
          </a:p>
          <a:p>
            <a:pPr algn="just" rtl="1"/>
            <a:r>
              <a:rPr lang="fa-IR" sz="1800" b="1" dirty="0">
                <a:cs typeface="B Compset" pitchFamily="2" charset="-78"/>
              </a:rPr>
              <a:t>آنتی دوت هپارین سولفات پروتامین است که در موارد خونریزی تهدید کننده حیات برای خنثی کردن اثر آن تجویز می گردد.</a:t>
            </a: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هپارین</a:t>
            </a:r>
            <a:endParaRPr lang="en-US" sz="2400" dirty="0">
              <a:cs typeface="B Titr" pitchFamily="2" charset="-78"/>
            </a:endParaRPr>
          </a:p>
        </p:txBody>
      </p:sp>
    </p:spTree>
    <p:extLst>
      <p:ext uri="{BB962C8B-B14F-4D97-AF65-F5344CB8AC3E}">
        <p14:creationId xmlns:p14="http://schemas.microsoft.com/office/powerpoint/2010/main" val="14987583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همانطور که ذکر شد درمان اصلی و حیاتی در سکته حاد قلبی ریپرفیوژن یا بازگرداندن مجدد جریان خون به میوکارد آسیب دیده است.</a:t>
            </a:r>
          </a:p>
          <a:p>
            <a:pPr algn="just" rtl="1"/>
            <a:endParaRPr lang="fa-IR" sz="18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هرچقدر که این درمان سریعتر انجام شود بخش بیشتری از عضله قلب نجات پیدا میکند وعوارض کمتری در کوتاه مدت و بلند مدت رخ خواهند داد.</a:t>
            </a:r>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2. ریپرفیوژن</a:t>
            </a:r>
            <a:endParaRPr lang="en-US" sz="2400" dirty="0">
              <a:cs typeface="B Titr" pitchFamily="2" charset="-78"/>
            </a:endParaRPr>
          </a:p>
        </p:txBody>
      </p:sp>
    </p:spTree>
    <p:extLst>
      <p:ext uri="{BB962C8B-B14F-4D97-AF65-F5344CB8AC3E}">
        <p14:creationId xmlns:p14="http://schemas.microsoft.com/office/powerpoint/2010/main" val="30315339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sz="2400" dirty="0">
                <a:cs typeface="B Titr" pitchFamily="2" charset="-78"/>
              </a:rPr>
              <a:t>2. ریپرفیوژن</a:t>
            </a:r>
            <a:endParaRPr lang="en-US" sz="24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7550" y="1807369"/>
            <a:ext cx="5676900"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5890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بنابراین پرسنل اورژانس باید تمام تلاش خود را برای انتقال بیمار به یک بیمارستان مجهز برای ریپرفیوژن بکنند.</a:t>
            </a:r>
          </a:p>
          <a:p>
            <a:pPr algn="just" rtl="1">
              <a:buNone/>
            </a:pPr>
            <a:endParaRPr lang="fa-IR" sz="1800" b="1" dirty="0">
              <a:cs typeface="B Compset" pitchFamily="2" charset="-78"/>
            </a:endParaRPr>
          </a:p>
          <a:p>
            <a:pPr algn="just" rtl="1"/>
            <a:r>
              <a:rPr lang="fa-IR" sz="1800" b="1" dirty="0">
                <a:cs typeface="B Compset" pitchFamily="2" charset="-78"/>
              </a:rPr>
              <a:t> دو روش اصلی برای ری پرفیوژن وجود دارد:</a:t>
            </a:r>
          </a:p>
          <a:p>
            <a:pPr algn="just" rtl="1"/>
            <a:endParaRPr lang="fa-IR" sz="1800" b="1" dirty="0">
              <a:cs typeface="B Compset" pitchFamily="2" charset="-78"/>
            </a:endParaRPr>
          </a:p>
          <a:p>
            <a:pPr marL="624078" indent="-514350" algn="just" rtl="1">
              <a:buFont typeface="+mj-lt"/>
              <a:buAutoNum type="arabicPeriod"/>
            </a:pPr>
            <a:r>
              <a:rPr lang="fa-IR" sz="1800" b="1" dirty="0">
                <a:cs typeface="B Compset" pitchFamily="2" charset="-78"/>
              </a:rPr>
              <a:t>آنژیوپلاستی اولیه</a:t>
            </a:r>
          </a:p>
          <a:p>
            <a:pPr marL="624078" indent="-514350" algn="just" rtl="1">
              <a:buFont typeface="+mj-lt"/>
              <a:buAutoNum type="arabicPeriod"/>
            </a:pPr>
            <a:endParaRPr lang="fa-IR" sz="1800" b="1" dirty="0">
              <a:cs typeface="B Compset" pitchFamily="2" charset="-78"/>
            </a:endParaRPr>
          </a:p>
          <a:p>
            <a:pPr marL="624078" indent="-514350" algn="just" rtl="1">
              <a:buFont typeface="+mj-lt"/>
              <a:buAutoNum type="arabicPeriod"/>
            </a:pPr>
            <a:r>
              <a:rPr lang="fa-IR" sz="1800" b="1" dirty="0">
                <a:cs typeface="B Compset" pitchFamily="2" charset="-78"/>
              </a:rPr>
              <a:t>درمان با ترومبولیتیک ها</a:t>
            </a:r>
            <a:endParaRPr lang="en-US" sz="1800" b="1" dirty="0">
              <a:cs typeface="B Compset" pitchFamily="2" charset="-78"/>
            </a:endParaRPr>
          </a:p>
        </p:txBody>
      </p:sp>
      <p:sp>
        <p:nvSpPr>
          <p:cNvPr id="3" name="Title 2"/>
          <p:cNvSpPr>
            <a:spLocks noGrp="1"/>
          </p:cNvSpPr>
          <p:nvPr>
            <p:ph type="title"/>
          </p:nvPr>
        </p:nvSpPr>
        <p:spPr/>
        <p:txBody>
          <a:bodyPr/>
          <a:lstStyle/>
          <a:p>
            <a:r>
              <a:rPr lang="fa-IR" sz="2400" dirty="0">
                <a:cs typeface="B Titr" pitchFamily="2" charset="-78"/>
              </a:rPr>
              <a:t>2. ریپرفیوژن</a:t>
            </a:r>
            <a:endParaRPr lang="en-US" sz="2400" dirty="0"/>
          </a:p>
        </p:txBody>
      </p:sp>
    </p:spTree>
    <p:extLst>
      <p:ext uri="{BB962C8B-B14F-4D97-AF65-F5344CB8AC3E}">
        <p14:creationId xmlns:p14="http://schemas.microsoft.com/office/powerpoint/2010/main" val="7142789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بیمارانی که تحت درمان با هیچکدام از روشهای فوق قرار نمیگیرند اصطلاحا در گروه </a:t>
            </a:r>
            <a:r>
              <a:rPr lang="en-US" sz="1800" b="1" dirty="0">
                <a:cs typeface="B Compset" pitchFamily="2" charset="-78"/>
              </a:rPr>
              <a:t>no reperfusion </a:t>
            </a:r>
            <a:r>
              <a:rPr lang="fa-IR" sz="1800" b="1" dirty="0">
                <a:cs typeface="B Compset" pitchFamily="2" charset="-78"/>
              </a:rPr>
              <a:t> قرار میگیرند.</a:t>
            </a:r>
          </a:p>
          <a:p>
            <a:pPr algn="just" rtl="1"/>
            <a:endParaRPr lang="fa-IR" sz="1800" b="1" dirty="0">
              <a:cs typeface="B Compset" pitchFamily="2" charset="-78"/>
            </a:endParaRPr>
          </a:p>
          <a:p>
            <a:pPr algn="just" rtl="1"/>
            <a:r>
              <a:rPr lang="fa-IR" sz="1800" b="1" dirty="0">
                <a:cs typeface="B Compset" pitchFamily="2" charset="-78"/>
              </a:rPr>
              <a:t>در بین دو روش ری پرفیوژن آنژیوپلاستی اولیه بر درمان با ترومبولیتیک ارجح است. چون هم اثربخشی بیشتری دارد و هم با عوارض کمتری همراه است.</a:t>
            </a:r>
          </a:p>
          <a:p>
            <a:pPr algn="just" rtl="1">
              <a:buNone/>
            </a:pPr>
            <a:endParaRPr lang="fa-IR" sz="1800" b="1" dirty="0">
              <a:cs typeface="B Compset" pitchFamily="2" charset="-78"/>
            </a:endParaRPr>
          </a:p>
          <a:p>
            <a:pPr algn="just" rtl="1"/>
            <a:r>
              <a:rPr lang="fa-IR" sz="1800" b="1" dirty="0">
                <a:cs typeface="B Compset" pitchFamily="2" charset="-78"/>
              </a:rPr>
              <a:t>میزان مرگ و انفارکتوس مجدد و سکته مغزی در آنژیوپلاستی اولیه کمتر از درمان با ترومبولیتیک است.</a:t>
            </a:r>
          </a:p>
          <a:p>
            <a:pPr algn="just" rtl="1"/>
            <a:endParaRPr lang="fa-IR" sz="1800" b="1" dirty="0">
              <a:cs typeface="B Compset" pitchFamily="2" charset="-78"/>
            </a:endParaRPr>
          </a:p>
          <a:p>
            <a:pPr marL="109728" indent="0" algn="just" rtl="1">
              <a:buNone/>
            </a:pPr>
            <a:endParaRPr lang="en-US" sz="1800" b="1" dirty="0">
              <a:cs typeface="B Compset" pitchFamily="2" charset="-78"/>
            </a:endParaRPr>
          </a:p>
          <a:p>
            <a:pPr algn="just" rtl="1"/>
            <a:endParaRPr lang="fa-IR" sz="1800" b="1" dirty="0">
              <a:cs typeface="B Compset" pitchFamily="2" charset="-78"/>
            </a:endParaRPr>
          </a:p>
        </p:txBody>
      </p:sp>
      <p:sp>
        <p:nvSpPr>
          <p:cNvPr id="3" name="Title 2"/>
          <p:cNvSpPr>
            <a:spLocks noGrp="1"/>
          </p:cNvSpPr>
          <p:nvPr>
            <p:ph type="title"/>
          </p:nvPr>
        </p:nvSpPr>
        <p:spPr/>
        <p:txBody>
          <a:bodyPr/>
          <a:lstStyle/>
          <a:p>
            <a:r>
              <a:rPr lang="fa-IR" sz="2400" dirty="0">
                <a:cs typeface="B Titr" pitchFamily="2" charset="-78"/>
              </a:rPr>
              <a:t>2. ریپرفیوژن</a:t>
            </a:r>
            <a:endParaRPr lang="en-US" sz="2400" dirty="0"/>
          </a:p>
        </p:txBody>
      </p:sp>
    </p:spTree>
    <p:extLst>
      <p:ext uri="{BB962C8B-B14F-4D97-AF65-F5344CB8AC3E}">
        <p14:creationId xmlns:p14="http://schemas.microsoft.com/office/powerpoint/2010/main" val="1090043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r>
              <a:rPr lang="fa-IR" sz="1800" b="1" dirty="0">
                <a:cs typeface="B Compset" pitchFamily="2" charset="-78"/>
              </a:rPr>
              <a:t>اهداف اصلی طرح مدیریت درمان سکته های حاد قلبی بر همین اساس پایه گذاری شده است:</a:t>
            </a:r>
          </a:p>
          <a:p>
            <a:pPr algn="r" rtl="1"/>
            <a:endParaRPr lang="fa-IR" sz="1800" b="1" dirty="0">
              <a:cs typeface="B Compset" pitchFamily="2" charset="-78"/>
            </a:endParaRPr>
          </a:p>
          <a:p>
            <a:pPr marL="624078" indent="-514350" algn="r" rtl="1">
              <a:buFont typeface="+mj-lt"/>
              <a:buAutoNum type="arabicPeriod"/>
            </a:pPr>
            <a:r>
              <a:rPr lang="fa-IR" sz="1800" b="1" dirty="0">
                <a:cs typeface="B Compset" pitchFamily="2" charset="-78"/>
              </a:rPr>
              <a:t>کاهش از تعداد موارد </a:t>
            </a:r>
            <a:r>
              <a:rPr lang="en-US" sz="1800" b="1" dirty="0">
                <a:cs typeface="B Compset" pitchFamily="2" charset="-78"/>
              </a:rPr>
              <a:t>no reperfusion</a:t>
            </a:r>
            <a:r>
              <a:rPr lang="fa-IR" sz="1800" b="1" dirty="0">
                <a:cs typeface="B Compset" pitchFamily="2" charset="-78"/>
              </a:rPr>
              <a:t> و افزایش موارد </a:t>
            </a:r>
            <a:r>
              <a:rPr lang="en-US" sz="1800" b="1" dirty="0">
                <a:cs typeface="B Compset" pitchFamily="2" charset="-78"/>
              </a:rPr>
              <a:t>reperfusion</a:t>
            </a:r>
            <a:r>
              <a:rPr lang="fa-IR" sz="1800" b="1" dirty="0">
                <a:cs typeface="B Compset" pitchFamily="2" charset="-78"/>
              </a:rPr>
              <a:t>.</a:t>
            </a:r>
            <a:endParaRPr lang="en-US" sz="1800" b="1" dirty="0">
              <a:cs typeface="B Compset" pitchFamily="2" charset="-78"/>
            </a:endParaRPr>
          </a:p>
          <a:p>
            <a:pPr marL="624078" indent="-514350" algn="r" rtl="1">
              <a:buFont typeface="+mj-lt"/>
              <a:buAutoNum type="arabicPeriod"/>
            </a:pPr>
            <a:endParaRPr lang="en-US" sz="1800" b="1" dirty="0">
              <a:cs typeface="B Compset" pitchFamily="2" charset="-78"/>
            </a:endParaRPr>
          </a:p>
          <a:p>
            <a:pPr marL="624078" indent="-514350" algn="r" rtl="1">
              <a:buFont typeface="+mj-lt"/>
              <a:buAutoNum type="arabicPeriod"/>
            </a:pPr>
            <a:r>
              <a:rPr lang="fa-IR" sz="1800" b="1" dirty="0">
                <a:cs typeface="B Compset" pitchFamily="2" charset="-78"/>
              </a:rPr>
              <a:t>در مرتبه بعدی کاهش از موارد درمان با ترومبولیتیک و افزایش آنژیوپلاستی اولیه.</a:t>
            </a:r>
          </a:p>
          <a:p>
            <a:pPr marL="624078" indent="-514350" algn="r" rtl="1">
              <a:buFont typeface="+mj-lt"/>
              <a:buAutoNum type="arabicPeriod"/>
            </a:pPr>
            <a:endParaRPr lang="fa-IR" sz="1800" b="1" dirty="0">
              <a:cs typeface="B Compset" pitchFamily="2" charset="-78"/>
            </a:endParaRPr>
          </a:p>
          <a:p>
            <a:pPr marL="624078" indent="-514350" algn="r" rtl="1">
              <a:buFont typeface="+mj-lt"/>
              <a:buAutoNum type="arabicPeriod"/>
            </a:pPr>
            <a:r>
              <a:rPr lang="fa-IR" sz="1800" b="1" dirty="0">
                <a:cs typeface="B Compset" pitchFamily="2" charset="-78"/>
              </a:rPr>
              <a:t>در مواردی که ناچار به درمان با ترومبولیتیک هستیم از انواع موثرتر آن استفاده نماییم.</a:t>
            </a:r>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2. ریپرفیوژن</a:t>
            </a:r>
            <a:endParaRPr lang="en-US" sz="2400" dirty="0"/>
          </a:p>
        </p:txBody>
      </p:sp>
    </p:spTree>
    <p:extLst>
      <p:ext uri="{BB962C8B-B14F-4D97-AF65-F5344CB8AC3E}">
        <p14:creationId xmlns:p14="http://schemas.microsoft.com/office/powerpoint/2010/main" val="28052539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1800" b="1" dirty="0">
                <a:cs typeface="B Compset" pitchFamily="2" charset="-78"/>
              </a:rPr>
              <a:t>بیمار با تشخیص </a:t>
            </a:r>
            <a:r>
              <a:rPr lang="x-none" sz="1800" b="1">
                <a:cs typeface="B Compset" pitchFamily="2" charset="-78"/>
              </a:rPr>
              <a:t>STEMI</a:t>
            </a:r>
            <a:r>
              <a:rPr lang="fa-IR" sz="1800" b="1" dirty="0">
                <a:cs typeface="B Compset" pitchFamily="2" charset="-78"/>
              </a:rPr>
              <a:t> که کمتر از 12 ساعت از شروع علایم ایسکمی  مراجعه کرده است.</a:t>
            </a:r>
            <a:endParaRPr lang="en-US" sz="1800" b="1" dirty="0">
              <a:cs typeface="B Compset" pitchFamily="2" charset="-78"/>
            </a:endParaRPr>
          </a:p>
          <a:p>
            <a:pPr marL="109728" indent="0" algn="just" rtl="1">
              <a:buNone/>
            </a:pPr>
            <a:r>
              <a:rPr lang="fa-IR" sz="1800" b="1" dirty="0">
                <a:cs typeface="B Compset" pitchFamily="2" charset="-78"/>
              </a:rPr>
              <a:t> </a:t>
            </a:r>
            <a:endParaRPr lang="en-US" sz="1800" b="1" dirty="0">
              <a:cs typeface="B Compset" pitchFamily="2" charset="-78"/>
            </a:endParaRPr>
          </a:p>
          <a:p>
            <a:pPr algn="just" rtl="1"/>
            <a:r>
              <a:rPr lang="fa-IR" sz="1800" b="1" dirty="0">
                <a:cs typeface="B Compset" pitchFamily="2" charset="-78"/>
              </a:rPr>
              <a:t>بیمار با تشخیص </a:t>
            </a:r>
            <a:r>
              <a:rPr lang="x-none" sz="1800" b="1">
                <a:cs typeface="B Compset" pitchFamily="2" charset="-78"/>
              </a:rPr>
              <a:t>STEMI</a:t>
            </a:r>
            <a:r>
              <a:rPr lang="fa-IR" sz="1800" b="1" dirty="0">
                <a:cs typeface="B Compset" pitchFamily="2" charset="-78"/>
              </a:rPr>
              <a:t> اخیر همراه با بروز شوک کاردیوژنیک صرف نظر از زمان شروع علایم </a:t>
            </a:r>
            <a:endParaRPr lang="en-US" sz="1800" b="1" dirty="0">
              <a:cs typeface="B Compset" pitchFamily="2" charset="-78"/>
            </a:endParaRPr>
          </a:p>
          <a:p>
            <a:pPr marL="109728" indent="0" algn="just" rtl="1">
              <a:buNone/>
            </a:pPr>
            <a:r>
              <a:rPr lang="fa-IR" sz="1800" b="1" dirty="0">
                <a:cs typeface="B Compset" pitchFamily="2" charset="-78"/>
              </a:rPr>
              <a:t>(شواهد شوک کاردیوژنیک: </a:t>
            </a:r>
            <a:r>
              <a:rPr lang="en-US" sz="1800" b="1" dirty="0">
                <a:cs typeface="B Compset" pitchFamily="2" charset="-78"/>
              </a:rPr>
              <a:t>SBP&lt;80 </a:t>
            </a:r>
            <a:r>
              <a:rPr lang="fa-IR" sz="1800" b="1" dirty="0">
                <a:cs typeface="B Compset" pitchFamily="2" charset="-78"/>
              </a:rPr>
              <a:t>و علایم بالینی هایپوپرفیوژن بافتی که می تواند همراه با علایم نارسایی حاد کلیه یا دیسترس تنفسی یا رال در ریه باشد به شرط آن که علل مکانیکال آن رد شده باشد)</a:t>
            </a:r>
          </a:p>
          <a:p>
            <a:pPr marL="109728" indent="0" algn="just" rtl="1">
              <a:buNone/>
            </a:pPr>
            <a:endParaRPr lang="en-US" sz="1800" b="1" dirty="0">
              <a:cs typeface="B Compset" pitchFamily="2" charset="-78"/>
            </a:endParaRPr>
          </a:p>
          <a:p>
            <a:pPr algn="just" rtl="1"/>
            <a:r>
              <a:rPr lang="fa-IR" sz="1800" b="1" dirty="0">
                <a:cs typeface="B Compset" pitchFamily="2" charset="-78"/>
              </a:rPr>
              <a:t>بیمارانی که ابتدا تحت درمان با ترومبولیتیک قرار گرفته اند ولی بر اساس شواهد بالینی یا الکتروکاردیوگرافیک ریپرفیوژن در آن ها ناموفق  بوده است  </a:t>
            </a:r>
            <a:r>
              <a:rPr lang="en-US" sz="1800" b="1" dirty="0">
                <a:cs typeface="B Compset" pitchFamily="2" charset="-78"/>
              </a:rPr>
              <a:t>(rescue PCI)</a:t>
            </a:r>
            <a:r>
              <a:rPr lang="fa-IR" sz="1800" b="1" dirty="0">
                <a:cs typeface="B Compset" pitchFamily="2" charset="-78"/>
              </a:rPr>
              <a:t>.</a:t>
            </a:r>
          </a:p>
          <a:p>
            <a:pPr lvl="0" algn="just" rtl="1">
              <a:buNone/>
            </a:pPr>
            <a:endParaRPr lang="fa-IR" sz="1800" b="1" dirty="0">
              <a:cs typeface="B Compset" pitchFamily="2" charset="-78"/>
            </a:endParaRPr>
          </a:p>
          <a:p>
            <a:pPr algn="just" rtl="1"/>
            <a:r>
              <a:rPr lang="fa-IR" sz="1800" b="1" dirty="0">
                <a:cs typeface="B Compset" pitchFamily="2" charset="-78"/>
              </a:rPr>
              <a:t>شواهد بالینی یا الکتروکاردیوگرافیک ایسکمی پایدار  با تشخیص  </a:t>
            </a:r>
            <a:r>
              <a:rPr lang="x-none" sz="1800" b="1">
                <a:cs typeface="B Compset" pitchFamily="2" charset="-78"/>
              </a:rPr>
              <a:t>STEMI</a:t>
            </a:r>
            <a:r>
              <a:rPr lang="fa-IR" sz="1800" b="1" dirty="0">
                <a:cs typeface="B Compset" pitchFamily="2" charset="-78"/>
              </a:rPr>
              <a:t>  در فاصله زمانی 12 تا 24 ساعت از شروع علایم ایسکمی.</a:t>
            </a:r>
            <a:endParaRPr lang="en-US" sz="1800" b="1" dirty="0">
              <a:cs typeface="B Compset" pitchFamily="2" charset="-78"/>
            </a:endParaRPr>
          </a:p>
          <a:p>
            <a:pPr lvl="0" algn="just" rtl="1"/>
            <a:endParaRPr lang="en-US" sz="1800" b="1" dirty="0">
              <a:cs typeface="B Compset" pitchFamily="2" charset="-78"/>
            </a:endParaRPr>
          </a:p>
          <a:p>
            <a:pPr marL="109728" indent="0" algn="just" rtl="1">
              <a:buNone/>
            </a:pPr>
            <a:r>
              <a:rPr lang="fa-IR" sz="1800" b="1" dirty="0">
                <a:cs typeface="B Compset" pitchFamily="2" charset="-78"/>
              </a:rPr>
              <a:t>             </a:t>
            </a:r>
            <a:endParaRPr lang="en-US"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r>
              <a:rPr lang="fa-IR" sz="2400" dirty="0" err="1">
                <a:cs typeface="B Titr" pitchFamily="2" charset="-78"/>
              </a:rPr>
              <a:t>اندیکاسیونهای</a:t>
            </a:r>
            <a:r>
              <a:rPr lang="fa-IR" sz="2400" dirty="0">
                <a:cs typeface="B Titr" pitchFamily="2" charset="-78"/>
              </a:rPr>
              <a:t> </a:t>
            </a:r>
            <a:r>
              <a:rPr lang="fa-IR" sz="2400" dirty="0" err="1">
                <a:cs typeface="B Titr" pitchFamily="2" charset="-78"/>
              </a:rPr>
              <a:t>ریپرفیوژن</a:t>
            </a:r>
            <a:endParaRPr lang="en-US" sz="2400" dirty="0">
              <a:cs typeface="B Titr" pitchFamily="2" charset="-78"/>
            </a:endParaRPr>
          </a:p>
        </p:txBody>
      </p:sp>
    </p:spTree>
    <p:extLst>
      <p:ext uri="{BB962C8B-B14F-4D97-AF65-F5344CB8AC3E}">
        <p14:creationId xmlns:p14="http://schemas.microsoft.com/office/powerpoint/2010/main" val="172583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خونرسانی عضله قلب</a:t>
            </a:r>
            <a:endParaRPr lang="en-US" sz="2400" dirty="0"/>
          </a:p>
        </p:txBody>
      </p:sp>
      <p:sp>
        <p:nvSpPr>
          <p:cNvPr id="3" name="Content Placeholder 2"/>
          <p:cNvSpPr>
            <a:spLocks noGrp="1"/>
          </p:cNvSpPr>
          <p:nvPr>
            <p:ph idx="1"/>
          </p:nvPr>
        </p:nvSpPr>
        <p:spPr/>
        <p:txBody>
          <a:bodyPr/>
          <a:lstStyle/>
          <a:p>
            <a:pPr algn="just" rtl="1"/>
            <a:r>
              <a:rPr lang="fa-IR" sz="1800" b="1" dirty="0">
                <a:cs typeface="B Compset" pitchFamily="2" charset="-78"/>
              </a:rPr>
              <a:t>عروق کرونر به عضله قلب خونرسانی می کنند.</a:t>
            </a:r>
          </a:p>
          <a:p>
            <a:pPr algn="just" rtl="1"/>
            <a:r>
              <a:rPr lang="fa-IR" sz="1800" b="1" dirty="0">
                <a:cs typeface="B Compset" pitchFamily="2" charset="-78"/>
              </a:rPr>
              <a:t>عروق کرونر در زمان دیاستول خونگیری می شوند که درست برعکس سایر عروق است.</a:t>
            </a:r>
          </a:p>
          <a:p>
            <a:pPr algn="just" rtl="1"/>
            <a:r>
              <a:rPr lang="fa-IR" sz="1800" b="1" dirty="0">
                <a:cs typeface="B Compset" pitchFamily="2" charset="-78"/>
              </a:rPr>
              <a:t>با توجه به حساس بودن قلب خونی که از قلب خارج می شود ابتدا دو کرونر چپ و راست را مشروب می کند.</a:t>
            </a:r>
          </a:p>
          <a:p>
            <a:pPr algn="just" rtl="1"/>
            <a:endParaRPr lang="fa-IR" sz="1800" b="1" dirty="0">
              <a:cs typeface="B Compset" pitchFamily="2" charset="-78"/>
            </a:endParaRPr>
          </a:p>
          <a:p>
            <a:pPr algn="just" rtl="1">
              <a:buNone/>
            </a:pPr>
            <a:r>
              <a:rPr lang="fa-IR" sz="1800" b="1" dirty="0">
                <a:cs typeface="B Compset" pitchFamily="2" charset="-78"/>
              </a:rPr>
              <a:t>عروق کرونر: </a:t>
            </a:r>
          </a:p>
          <a:p>
            <a:pPr algn="just" rtl="1"/>
            <a:r>
              <a:rPr lang="fa-IR" sz="1800" b="1" dirty="0">
                <a:cs typeface="B Compset" pitchFamily="2" charset="-78"/>
              </a:rPr>
              <a:t>شاخه اصلی چپ  </a:t>
            </a:r>
            <a:r>
              <a:rPr lang="en-US" sz="1800" b="1" dirty="0">
                <a:cs typeface="B Compset" pitchFamily="2" charset="-78"/>
              </a:rPr>
              <a:t>LMCA</a:t>
            </a:r>
            <a:r>
              <a:rPr lang="fa-IR" sz="1800" b="1" dirty="0">
                <a:cs typeface="B Compset" pitchFamily="2" charset="-78"/>
              </a:rPr>
              <a:t> </a:t>
            </a:r>
          </a:p>
          <a:p>
            <a:pPr algn="just" rtl="1"/>
            <a:r>
              <a:rPr lang="fa-IR" sz="1800" b="1" dirty="0">
                <a:cs typeface="B Compset" pitchFamily="2" charset="-78"/>
              </a:rPr>
              <a:t>شاخه راست  </a:t>
            </a:r>
            <a:r>
              <a:rPr lang="en-US" sz="1800" b="1" dirty="0">
                <a:cs typeface="B Compset" pitchFamily="2" charset="-78"/>
              </a:rPr>
              <a:t>RCA</a:t>
            </a:r>
            <a:r>
              <a:rPr lang="fa-IR" sz="1800" b="1" dirty="0">
                <a:cs typeface="B Compset" pitchFamily="2" charset="-78"/>
              </a:rPr>
              <a:t> </a:t>
            </a:r>
          </a:p>
          <a:p>
            <a:pPr algn="r" rtl="1"/>
            <a:endParaRPr lang="en-US" sz="1800" b="1" dirty="0">
              <a:cs typeface="B Compset" pitchFamily="2" charset="-78"/>
            </a:endParaRPr>
          </a:p>
        </p:txBody>
      </p:sp>
    </p:spTree>
    <p:extLst>
      <p:ext uri="{BB962C8B-B14F-4D97-AF65-F5344CB8AC3E}">
        <p14:creationId xmlns:p14="http://schemas.microsoft.com/office/powerpoint/2010/main" val="37092794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r" rtl="1">
              <a:buNone/>
            </a:pPr>
            <a:r>
              <a:rPr lang="fa-IR" sz="1800" b="1" dirty="0">
                <a:cs typeface="B Compset" pitchFamily="2" charset="-78"/>
              </a:rPr>
              <a:t>الف- کنترا اندیکاسیون های آنژیوپلاستی اولیه: </a:t>
            </a:r>
            <a:endParaRPr lang="en-US" sz="1800" b="1" dirty="0">
              <a:cs typeface="B Compset" pitchFamily="2" charset="-78"/>
            </a:endParaRPr>
          </a:p>
          <a:p>
            <a:pPr algn="r" rtl="1"/>
            <a:r>
              <a:rPr lang="fa-IR" sz="1800" b="1" dirty="0">
                <a:cs typeface="B Compset" pitchFamily="2" charset="-78"/>
              </a:rPr>
              <a:t>تنها کنترااندیکاسیون قطعی روش آنژیوپلاستی اولیه عدم رضایت بیمار می باشد.</a:t>
            </a:r>
          </a:p>
          <a:p>
            <a:pPr algn="r" rtl="1"/>
            <a:endParaRPr lang="fa-IR" sz="1800" b="1" dirty="0">
              <a:cs typeface="B Compset" pitchFamily="2" charset="-78"/>
            </a:endParaRPr>
          </a:p>
          <a:p>
            <a:pPr algn="r" rtl="1">
              <a:buNone/>
            </a:pPr>
            <a:r>
              <a:rPr lang="fa-IR" sz="1800" b="1" dirty="0">
                <a:cs typeface="B Compset" pitchFamily="2" charset="-78"/>
              </a:rPr>
              <a:t>ب- کنترااندیکاسیون های ترومبولیز: </a:t>
            </a:r>
          </a:p>
          <a:p>
            <a:pPr marL="624078" indent="-514350" algn="r" rtl="1">
              <a:buFont typeface="+mj-lt"/>
              <a:buAutoNum type="arabicPeriod"/>
            </a:pPr>
            <a:r>
              <a:rPr lang="fa-IR" sz="1800" b="1" dirty="0">
                <a:cs typeface="B Compset" pitchFamily="2" charset="-78"/>
              </a:rPr>
              <a:t>کنترااندیکاسیون های مطلق: </a:t>
            </a:r>
          </a:p>
          <a:p>
            <a:pPr marL="624078" indent="-514350" algn="r" rtl="1">
              <a:buNone/>
            </a:pPr>
            <a:endParaRPr lang="en-US" sz="1800" b="1" dirty="0">
              <a:cs typeface="B Compset" pitchFamily="2" charset="-78"/>
            </a:endParaRPr>
          </a:p>
          <a:p>
            <a:pPr lvl="0" algn="r" rtl="1">
              <a:buFont typeface="Wingdings" panose="05000000000000000000" pitchFamily="2" charset="2"/>
              <a:buChar char="ü"/>
            </a:pPr>
            <a:r>
              <a:rPr lang="fa-IR" sz="1800" b="1" dirty="0">
                <a:cs typeface="B Compset" pitchFamily="2" charset="-78"/>
              </a:rPr>
              <a:t>سابقه هرگونه خونریزی داخل جمجمه</a:t>
            </a:r>
            <a:endParaRPr lang="en-US" sz="1800" b="1" dirty="0">
              <a:cs typeface="B Compset" pitchFamily="2" charset="-78"/>
            </a:endParaRPr>
          </a:p>
          <a:p>
            <a:pPr algn="r" rtl="1">
              <a:buFont typeface="Wingdings" panose="05000000000000000000" pitchFamily="2" charset="2"/>
              <a:buChar char="ü"/>
            </a:pPr>
            <a:r>
              <a:rPr lang="fa-IR" sz="1800" b="1" dirty="0">
                <a:cs typeface="B Compset" pitchFamily="2" charset="-78"/>
              </a:rPr>
              <a:t>بیماری عروقی شناخته شده مغزی</a:t>
            </a:r>
            <a:endParaRPr lang="en-US" sz="1800" b="1" dirty="0">
              <a:cs typeface="B Compset" pitchFamily="2" charset="-78"/>
            </a:endParaRPr>
          </a:p>
          <a:p>
            <a:pPr lvl="0" algn="r" rtl="1">
              <a:buFont typeface="Wingdings" panose="05000000000000000000" pitchFamily="2" charset="2"/>
              <a:buChar char="ü"/>
            </a:pPr>
            <a:r>
              <a:rPr lang="fa-IR" sz="1800" b="1" dirty="0">
                <a:cs typeface="B Compset" pitchFamily="2" charset="-78"/>
              </a:rPr>
              <a:t>تومور بدخیم داخل جمجمه ای (اولیه یا متاستاتیک)</a:t>
            </a:r>
            <a:endParaRPr lang="en-US" sz="1800" b="1" dirty="0">
              <a:cs typeface="B Compset" pitchFamily="2" charset="-78"/>
            </a:endParaRPr>
          </a:p>
          <a:p>
            <a:pPr algn="r" rtl="1"/>
            <a:endParaRPr lang="fa-IR" sz="1800" b="1" dirty="0">
              <a:cs typeface="B Compset" pitchFamily="2" charset="-78"/>
            </a:endParaRPr>
          </a:p>
          <a:p>
            <a:pPr algn="r"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کنترا </a:t>
            </a:r>
            <a:r>
              <a:rPr lang="fa-IR" sz="2400" b="1" dirty="0" err="1">
                <a:cs typeface="B Titr" pitchFamily="2" charset="-78"/>
              </a:rPr>
              <a:t>اندیکاسیونهای</a:t>
            </a:r>
            <a:r>
              <a:rPr lang="fa-IR" sz="2400" b="1" dirty="0">
                <a:cs typeface="B Titr" pitchFamily="2" charset="-78"/>
              </a:rPr>
              <a:t> </a:t>
            </a:r>
            <a:r>
              <a:rPr lang="fa-IR" sz="2400" b="1" dirty="0" err="1">
                <a:cs typeface="B Titr" pitchFamily="2" charset="-78"/>
              </a:rPr>
              <a:t>ریپرفیوژن</a:t>
            </a:r>
            <a:endParaRPr lang="en-US" sz="2400" b="1" dirty="0">
              <a:cs typeface="B Titr" pitchFamily="2" charset="-78"/>
            </a:endParaRPr>
          </a:p>
        </p:txBody>
      </p:sp>
    </p:spTree>
    <p:extLst>
      <p:ext uri="{BB962C8B-B14F-4D97-AF65-F5344CB8AC3E}">
        <p14:creationId xmlns:p14="http://schemas.microsoft.com/office/powerpoint/2010/main" val="12433803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lgn="r" rtl="1">
              <a:buFont typeface="Wingdings" pitchFamily="2" charset="2"/>
              <a:buChar char="ü"/>
            </a:pPr>
            <a:r>
              <a:rPr lang="fa-IR" sz="1800" b="1" dirty="0">
                <a:cs typeface="B Compset" pitchFamily="2" charset="-78"/>
              </a:rPr>
              <a:t>سکته مغزی ایسکمیک در سه ماه گذشته (مگر این که در 5-4 ساعت گذشته رخ داده باشد) </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شک به دایسکشن آئورت</a:t>
            </a:r>
            <a:endParaRPr lang="en-US" sz="1800" b="1" dirty="0">
              <a:cs typeface="B Compset" pitchFamily="2" charset="-78"/>
            </a:endParaRPr>
          </a:p>
          <a:p>
            <a:pPr algn="r" rtl="1">
              <a:buFont typeface="Wingdings" pitchFamily="2" charset="2"/>
              <a:buChar char="ü"/>
            </a:pPr>
            <a:r>
              <a:rPr lang="fa-IR" sz="1800" b="1" dirty="0">
                <a:cs typeface="B Compset" pitchFamily="2" charset="-78"/>
              </a:rPr>
              <a:t>خونریزی فعال یا اختلالات انعقادی (بجز خونریزی قاعدگی) </a:t>
            </a:r>
          </a:p>
          <a:p>
            <a:pPr algn="r" rtl="1">
              <a:buFont typeface="Wingdings" pitchFamily="2" charset="2"/>
              <a:buChar char="ü"/>
            </a:pPr>
            <a:r>
              <a:rPr lang="fa-IR" sz="1800" b="1" dirty="0">
                <a:cs typeface="B Compset" pitchFamily="2" charset="-78"/>
              </a:rPr>
              <a:t>تروما به سرو یا صورت با شدت قابل توجه در سه ماه گذشته </a:t>
            </a:r>
          </a:p>
          <a:p>
            <a:pPr algn="r" rtl="1">
              <a:buFont typeface="Wingdings" pitchFamily="2" charset="2"/>
              <a:buChar char="ü"/>
            </a:pPr>
            <a:r>
              <a:rPr lang="fa-IR" sz="1800" b="1" dirty="0">
                <a:cs typeface="B Compset" pitchFamily="2" charset="-78"/>
              </a:rPr>
              <a:t>جراحی داخل جمجمه یا ستون فقرات در دو ماه گذشته </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فشار خون شدید و کنترل نشده که به درمان های معمول و اورژانس هم پاسخ مناسب ندهد.</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درصورت استفاده از استرپتوکیناز: درمان قبلی با این دارو در 6 ماه گذشته </a:t>
            </a:r>
            <a:endParaRPr lang="en-US" sz="1800" b="1" dirty="0">
              <a:cs typeface="B Compset" pitchFamily="2" charset="-78"/>
            </a:endParaRPr>
          </a:p>
          <a:p>
            <a:pPr marL="109728" indent="0" rtl="1">
              <a:buNone/>
            </a:pPr>
            <a:r>
              <a:rPr lang="fa-IR" sz="1800" b="1" dirty="0">
                <a:cs typeface="B Compset" pitchFamily="2" charset="-78"/>
              </a:rPr>
              <a:t> </a:t>
            </a:r>
            <a:endParaRPr lang="en-US" sz="1800" b="1" dirty="0">
              <a:cs typeface="B Compset" pitchFamily="2" charset="-78"/>
            </a:endParaRPr>
          </a:p>
          <a:p>
            <a:pPr algn="r" rtl="1"/>
            <a:endParaRPr lang="en-US" sz="1800" b="1" dirty="0">
              <a:cs typeface="B Compset" pitchFamily="2" charset="-78"/>
            </a:endParaRPr>
          </a:p>
          <a:p>
            <a:pPr algn="r" rtl="1">
              <a:buFont typeface="Wingdings" pitchFamily="2" charset="2"/>
              <a:buChar char="ü"/>
            </a:pPr>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کنترا </a:t>
            </a:r>
            <a:r>
              <a:rPr lang="fa-IR" sz="2400" b="1" dirty="0" err="1">
                <a:cs typeface="B Titr" pitchFamily="2" charset="-78"/>
              </a:rPr>
              <a:t>اندیکاسیونهای</a:t>
            </a:r>
            <a:r>
              <a:rPr lang="fa-IR" sz="2400" b="1" dirty="0">
                <a:cs typeface="B Titr" pitchFamily="2" charset="-78"/>
              </a:rPr>
              <a:t> </a:t>
            </a:r>
            <a:r>
              <a:rPr lang="fa-IR" sz="2400" b="1" dirty="0" err="1">
                <a:cs typeface="B Titr" pitchFamily="2" charset="-78"/>
              </a:rPr>
              <a:t>ریپرفیوژن</a:t>
            </a:r>
            <a:endParaRPr lang="en-US" sz="2400" dirty="0"/>
          </a:p>
        </p:txBody>
      </p:sp>
    </p:spTree>
    <p:extLst>
      <p:ext uri="{BB962C8B-B14F-4D97-AF65-F5344CB8AC3E}">
        <p14:creationId xmlns:p14="http://schemas.microsoft.com/office/powerpoint/2010/main" val="38111837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r" rtl="1">
              <a:buNone/>
            </a:pPr>
            <a:r>
              <a:rPr lang="fa-IR" sz="1800" b="1" dirty="0">
                <a:cs typeface="B Compset" pitchFamily="2" charset="-78"/>
              </a:rPr>
              <a:t> 2- کنترا اندیکاسیون های نسبی:</a:t>
            </a:r>
          </a:p>
          <a:p>
            <a:pPr marL="109728" indent="0" algn="r" rtl="1">
              <a:buNone/>
            </a:pPr>
            <a:endParaRPr lang="en-US" sz="1800" b="1" dirty="0">
              <a:cs typeface="B Compset" pitchFamily="2" charset="-78"/>
            </a:endParaRPr>
          </a:p>
          <a:p>
            <a:pPr lvl="0" algn="r" rtl="1">
              <a:buFont typeface="Wingdings" pitchFamily="2" charset="2"/>
              <a:buChar char="ü"/>
            </a:pPr>
            <a:r>
              <a:rPr lang="fa-IR" sz="1800" b="1" dirty="0">
                <a:cs typeface="B Compset" pitchFamily="2" charset="-78"/>
              </a:rPr>
              <a:t>شرح حالی از فشار خون مزمن و شدید کنترل نشده </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فشار خون بالا در بدو مراجعه (فشار خون سیستولی بالاتر از </a:t>
            </a:r>
            <a:r>
              <a:rPr lang="x-none" sz="1800" b="1" dirty="0">
                <a:cs typeface="B Compset" pitchFamily="2" charset="-78"/>
              </a:rPr>
              <a:t>mmHg</a:t>
            </a:r>
            <a:r>
              <a:rPr lang="fa-IR" sz="1800" b="1" dirty="0">
                <a:cs typeface="B Compset" pitchFamily="2" charset="-78"/>
              </a:rPr>
              <a:t> 180 و دیاستولی بالاتر از </a:t>
            </a:r>
            <a:r>
              <a:rPr lang="x-none" sz="1800" b="1" dirty="0">
                <a:cs typeface="B Compset" pitchFamily="2" charset="-78"/>
              </a:rPr>
              <a:t>mmHg</a:t>
            </a:r>
            <a:r>
              <a:rPr lang="fa-IR" sz="1800" b="1" dirty="0">
                <a:cs typeface="B Compset" pitchFamily="2" charset="-78"/>
              </a:rPr>
              <a:t>110)</a:t>
            </a:r>
          </a:p>
          <a:p>
            <a:pPr lvl="0" algn="r" rtl="1">
              <a:buFont typeface="Wingdings" pitchFamily="2" charset="2"/>
              <a:buChar char="ü"/>
            </a:pPr>
            <a:r>
              <a:rPr lang="fa-IR" sz="1800" b="1" dirty="0">
                <a:cs typeface="B Compset" pitchFamily="2" charset="-78"/>
              </a:rPr>
              <a:t>سابقه سکته مغزی ایسکمیک در فاصله زمانی بیش از سه ماه گذشته </a:t>
            </a:r>
          </a:p>
          <a:p>
            <a:pPr lvl="0" algn="r" rtl="1">
              <a:buFont typeface="Wingdings" pitchFamily="2" charset="2"/>
              <a:buChar char="ü"/>
            </a:pPr>
            <a:r>
              <a:rPr lang="fa-IR" sz="1800" b="1" dirty="0">
                <a:cs typeface="B Compset" pitchFamily="2" charset="-78"/>
              </a:rPr>
              <a:t>دمانس</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پاتولوژی داخل جمجمه ای (بجز موارد ذکر شده در بخش کنترااندیکاسیون های مطلق) </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احیاء قلبی عروقی تروماتیک یا طول کشیده بیش از 10 دقیقه </a:t>
            </a:r>
            <a:endParaRPr lang="en-US" sz="1800" b="1" dirty="0">
              <a:cs typeface="B Compset" pitchFamily="2" charset="-78"/>
            </a:endParaRPr>
          </a:p>
          <a:p>
            <a:pPr algn="r" rtl="1">
              <a:buFont typeface="Wingdings" pitchFamily="2" charset="2"/>
              <a:buChar char="ü"/>
            </a:pPr>
            <a:r>
              <a:rPr lang="fa-IR" sz="1800" b="1" dirty="0">
                <a:cs typeface="B Compset" pitchFamily="2" charset="-78"/>
              </a:rPr>
              <a:t>جراحی ماژور در کمتر از 3 هفته گذشته </a:t>
            </a:r>
            <a:endParaRPr lang="en-US" sz="1800" b="1" dirty="0">
              <a:cs typeface="B Compset" pitchFamily="2" charset="-78"/>
            </a:endParaRPr>
          </a:p>
          <a:p>
            <a:pPr lvl="0" algn="r" rtl="1">
              <a:buFont typeface="Wingdings" pitchFamily="2" charset="2"/>
              <a:buChar char="ü"/>
            </a:pPr>
            <a:endParaRPr lang="en-US" sz="1800" b="1" dirty="0">
              <a:cs typeface="B Compset" pitchFamily="2" charset="-78"/>
            </a:endParaRPr>
          </a:p>
          <a:p>
            <a:pPr marL="109728" indent="0" algn="r" rtl="1">
              <a:buNone/>
            </a:pPr>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کنترا </a:t>
            </a:r>
            <a:r>
              <a:rPr lang="fa-IR" sz="2400" b="1" dirty="0" err="1">
                <a:cs typeface="B Titr" pitchFamily="2" charset="-78"/>
              </a:rPr>
              <a:t>اندیکاسیونهای</a:t>
            </a:r>
            <a:r>
              <a:rPr lang="fa-IR" sz="2400" b="1" dirty="0">
                <a:cs typeface="B Titr" pitchFamily="2" charset="-78"/>
              </a:rPr>
              <a:t> </a:t>
            </a:r>
            <a:r>
              <a:rPr lang="fa-IR" sz="2400" b="1" dirty="0" err="1">
                <a:cs typeface="B Titr" pitchFamily="2" charset="-78"/>
              </a:rPr>
              <a:t>ریپرفیوژن</a:t>
            </a:r>
            <a:endParaRPr lang="en-US" sz="2400" dirty="0">
              <a:cs typeface="B Titr" pitchFamily="2" charset="-78"/>
            </a:endParaRPr>
          </a:p>
        </p:txBody>
      </p:sp>
    </p:spTree>
    <p:extLst>
      <p:ext uri="{BB962C8B-B14F-4D97-AF65-F5344CB8AC3E}">
        <p14:creationId xmlns:p14="http://schemas.microsoft.com/office/powerpoint/2010/main" val="12342340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r" rtl="1">
              <a:buFont typeface="Wingdings" pitchFamily="2" charset="2"/>
              <a:buChar char="ü"/>
            </a:pPr>
            <a:endParaRPr lang="fa-IR" sz="1800" b="1" dirty="0">
              <a:cs typeface="B Compset" pitchFamily="2" charset="-78"/>
            </a:endParaRPr>
          </a:p>
          <a:p>
            <a:pPr lvl="0" algn="r" rtl="1">
              <a:buFont typeface="Wingdings" pitchFamily="2" charset="2"/>
              <a:buChar char="ü"/>
            </a:pPr>
            <a:r>
              <a:rPr lang="fa-IR" sz="1800" b="1" dirty="0">
                <a:cs typeface="B Compset" pitchFamily="2" charset="-78"/>
              </a:rPr>
              <a:t>خونریزی داخلی اخیر (4-2 هفته قبل) </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پانکچر عروقی غیر قابل کامپرس کردن</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حاملگی</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زخم معده فعال</a:t>
            </a:r>
            <a:endParaRPr lang="en-US" sz="1800" b="1" dirty="0">
              <a:cs typeface="B Compset" pitchFamily="2" charset="-78"/>
            </a:endParaRPr>
          </a:p>
          <a:p>
            <a:pPr algn="r" rtl="1">
              <a:buFont typeface="Wingdings" pitchFamily="2" charset="2"/>
              <a:buChar char="ü"/>
            </a:pPr>
            <a:r>
              <a:rPr lang="fa-IR" sz="1800" b="1" dirty="0">
                <a:cs typeface="B Compset" pitchFamily="2" charset="-78"/>
              </a:rPr>
              <a:t>مصرف داروهای ضد انعقادی خوراکی</a:t>
            </a:r>
            <a:endParaRPr lang="en-US" sz="1800" b="1" dirty="0">
              <a:cs typeface="B Compset" pitchFamily="2" charset="-78"/>
            </a:endParaRPr>
          </a:p>
        </p:txBody>
      </p:sp>
      <p:sp>
        <p:nvSpPr>
          <p:cNvPr id="3" name="Title 2"/>
          <p:cNvSpPr>
            <a:spLocks noGrp="1"/>
          </p:cNvSpPr>
          <p:nvPr>
            <p:ph type="title"/>
          </p:nvPr>
        </p:nvSpPr>
        <p:spPr/>
        <p:txBody>
          <a:bodyPr/>
          <a:lstStyle/>
          <a:p>
            <a:r>
              <a:rPr lang="fa-IR" sz="2400" b="1" dirty="0">
                <a:cs typeface="B Titr" pitchFamily="2" charset="-78"/>
              </a:rPr>
              <a:t>کنترا </a:t>
            </a:r>
            <a:r>
              <a:rPr lang="fa-IR" sz="2400" b="1" dirty="0" err="1">
                <a:cs typeface="B Titr" pitchFamily="2" charset="-78"/>
              </a:rPr>
              <a:t>اندیکاسیونهای</a:t>
            </a:r>
            <a:r>
              <a:rPr lang="fa-IR" sz="2400" b="1" dirty="0">
                <a:cs typeface="B Titr" pitchFamily="2" charset="-78"/>
              </a:rPr>
              <a:t> </a:t>
            </a:r>
            <a:r>
              <a:rPr lang="fa-IR" sz="2400" b="1" dirty="0" err="1">
                <a:cs typeface="B Titr" pitchFamily="2" charset="-78"/>
              </a:rPr>
              <a:t>ریپرفیوژن</a:t>
            </a:r>
            <a:endParaRPr lang="en-US" sz="2400" dirty="0"/>
          </a:p>
        </p:txBody>
      </p:sp>
    </p:spTree>
    <p:extLst>
      <p:ext uri="{BB962C8B-B14F-4D97-AF65-F5344CB8AC3E}">
        <p14:creationId xmlns:p14="http://schemas.microsoft.com/office/powerpoint/2010/main" val="27705461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sz="1800" b="1" dirty="0">
                <a:cs typeface="B Compset" pitchFamily="2" charset="-78"/>
              </a:rPr>
              <a:t>داروهای فیبرینولیتیک به دو دسته تقسیم می شوند:</a:t>
            </a:r>
          </a:p>
          <a:p>
            <a:pPr algn="r" rtl="1"/>
            <a:endParaRPr lang="en-US" sz="1800" b="1" dirty="0">
              <a:cs typeface="B Compset" pitchFamily="2" charset="-78"/>
            </a:endParaRPr>
          </a:p>
          <a:p>
            <a:pPr marL="109728" indent="0" algn="r" rtl="1">
              <a:buNone/>
            </a:pPr>
            <a:r>
              <a:rPr lang="fa-IR" sz="1800" b="1" dirty="0">
                <a:cs typeface="B Compset" pitchFamily="2" charset="-78"/>
              </a:rPr>
              <a:t>1.داروهای غیراختصاصی برای فیبرین </a:t>
            </a:r>
          </a:p>
          <a:p>
            <a:pPr marL="109728" indent="0" algn="r" rtl="1">
              <a:buNone/>
            </a:pPr>
            <a:r>
              <a:rPr lang="fa-IR" sz="1800" b="1" dirty="0">
                <a:cs typeface="B Compset" pitchFamily="2" charset="-78"/>
              </a:rPr>
              <a:t>شامل:</a:t>
            </a:r>
            <a:endParaRPr lang="en-US" sz="1800" b="1" dirty="0">
              <a:cs typeface="B Compset" pitchFamily="2" charset="-78"/>
            </a:endParaRPr>
          </a:p>
          <a:p>
            <a:pPr lvl="0" algn="r" rtl="1">
              <a:buFont typeface="Wingdings" pitchFamily="2" charset="2"/>
              <a:buChar char="ü"/>
            </a:pPr>
            <a:r>
              <a:rPr lang="fa-IR" sz="1800" b="1" dirty="0">
                <a:cs typeface="B Compset" pitchFamily="2" charset="-78"/>
              </a:rPr>
              <a:t>استرپتوکیناز: با دوز 1.5 میلیون واحد در طی 60 دقیقه تجویز می شود. عوارض آن شامل خونریزی، افت فشارخون و واکنش های آلرژیک می باشد.</a:t>
            </a:r>
          </a:p>
          <a:p>
            <a:pPr marL="109728" indent="0" algn="r" rtl="1">
              <a:buNone/>
            </a:pPr>
            <a:endParaRPr lang="fa-IR" sz="1800" b="1" dirty="0">
              <a:cs typeface="B Compset" pitchFamily="2" charset="-78"/>
            </a:endParaRPr>
          </a:p>
          <a:p>
            <a:pPr marL="109728" indent="0" algn="r" rtl="1">
              <a:buNone/>
            </a:pPr>
            <a:r>
              <a:rPr lang="fa-IR" sz="1800" b="1" dirty="0">
                <a:cs typeface="B Compset" pitchFamily="2" charset="-78"/>
              </a:rPr>
              <a:t>2.داروهای اختصاصی برای فیبرین</a:t>
            </a:r>
            <a:endParaRPr lang="en-US" sz="1800" b="1" dirty="0">
              <a:cs typeface="B Compset" pitchFamily="2" charset="-78"/>
            </a:endParaRPr>
          </a:p>
          <a:p>
            <a:pPr algn="r"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انواع ترومبولیتیکها</a:t>
            </a:r>
            <a:endParaRPr lang="en-US" sz="2400" dirty="0">
              <a:cs typeface="B Titr" pitchFamily="2" charset="-78"/>
            </a:endParaRPr>
          </a:p>
        </p:txBody>
      </p:sp>
    </p:spTree>
    <p:extLst>
      <p:ext uri="{BB962C8B-B14F-4D97-AF65-F5344CB8AC3E}">
        <p14:creationId xmlns:p14="http://schemas.microsoft.com/office/powerpoint/2010/main" val="3210230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rtl="1">
              <a:buNone/>
            </a:pPr>
            <a:r>
              <a:rPr lang="fa-IR" sz="1800" b="1" dirty="0">
                <a:cs typeface="B Compset" pitchFamily="2" charset="-78"/>
              </a:rPr>
              <a:t>آلتپلاز (</a:t>
            </a:r>
            <a:r>
              <a:rPr lang="x-none" sz="1800" b="1">
                <a:cs typeface="B Compset" pitchFamily="2" charset="-78"/>
              </a:rPr>
              <a:t>Alteplase</a:t>
            </a:r>
            <a:r>
              <a:rPr lang="ar-SA" sz="1800" b="1" dirty="0">
                <a:cs typeface="B Compset" pitchFamily="2" charset="-78"/>
              </a:rPr>
              <a:t>)</a:t>
            </a:r>
            <a:r>
              <a:rPr lang="fa-IR" sz="1800" b="1" dirty="0">
                <a:cs typeface="B Compset" pitchFamily="2" charset="-78"/>
              </a:rPr>
              <a:t>:</a:t>
            </a:r>
          </a:p>
          <a:p>
            <a:pPr lvl="0" algn="just" rtl="1"/>
            <a:r>
              <a:rPr lang="ar-SA" sz="1800" b="1" dirty="0">
                <a:cs typeface="B Compset" pitchFamily="2" charset="-78"/>
              </a:rPr>
              <a:t>این </a:t>
            </a:r>
            <a:r>
              <a:rPr lang="fa-IR" sz="1800" b="1" dirty="0">
                <a:cs typeface="B Compset" pitchFamily="2" charset="-78"/>
              </a:rPr>
              <a:t>دارو به دلیل اختصاصی بودن برای  فیبرین </a:t>
            </a:r>
            <a:r>
              <a:rPr lang="ar-SA" sz="1800" b="1" dirty="0">
                <a:cs typeface="B Compset" pitchFamily="2" charset="-78"/>
              </a:rPr>
              <a:t>تخلیه فیبرینوژن کمتری ایجاد می کند و با واکنش های آلرژیک و افت فشارخون کمتری نسبت به استرپتوکیناز همراه است. ارجحیت بالینی آن </a:t>
            </a:r>
            <a:r>
              <a:rPr lang="fa-IR" sz="1800" b="1" dirty="0">
                <a:cs typeface="B Compset" pitchFamily="2" charset="-78"/>
              </a:rPr>
              <a:t>نسبت به استرپتوکیناز به دلیل کاهش مورتالیته به خصوص در افراد زیر 75 سال می باشد. </a:t>
            </a:r>
            <a:r>
              <a:rPr lang="ar-SA" sz="1800" b="1" dirty="0">
                <a:cs typeface="B Compset" pitchFamily="2" charset="-78"/>
              </a:rPr>
              <a:t>دوز آن به صورت  زیر است:</a:t>
            </a:r>
            <a:endParaRPr lang="fa-IR" sz="1800" b="1" dirty="0">
              <a:cs typeface="B Compset" pitchFamily="2" charset="-78"/>
            </a:endParaRPr>
          </a:p>
          <a:p>
            <a:pPr lvl="0" algn="just" rtl="1"/>
            <a:endParaRPr lang="en-US" sz="1800" b="1" dirty="0">
              <a:cs typeface="B Compset" pitchFamily="2" charset="-78"/>
            </a:endParaRPr>
          </a:p>
          <a:p>
            <a:pPr lvl="1" algn="just" rtl="1">
              <a:buFont typeface="Wingdings" pitchFamily="2" charset="2"/>
              <a:buChar char="ü"/>
            </a:pPr>
            <a:r>
              <a:rPr lang="ar-SA" sz="1800" b="1" dirty="0">
                <a:cs typeface="B Compset" pitchFamily="2" charset="-78"/>
              </a:rPr>
              <a:t>بولوس 15 میلی</a:t>
            </a:r>
            <a:r>
              <a:rPr lang="fa-IR" sz="1800" b="1" dirty="0">
                <a:cs typeface="B Compset" pitchFamily="2" charset="-78"/>
              </a:rPr>
              <a:t> </a:t>
            </a:r>
            <a:r>
              <a:rPr lang="ar-SA" sz="1800" b="1" dirty="0">
                <a:cs typeface="B Compset" pitchFamily="2" charset="-78"/>
              </a:rPr>
              <a:t>گرم</a:t>
            </a:r>
            <a:endParaRPr lang="en-US" sz="1800" b="1" dirty="0">
              <a:cs typeface="B Compset" pitchFamily="2" charset="-78"/>
            </a:endParaRPr>
          </a:p>
          <a:p>
            <a:pPr lvl="1" algn="just" rtl="1">
              <a:buFont typeface="Wingdings" pitchFamily="2" charset="2"/>
              <a:buChar char="ü"/>
            </a:pPr>
            <a:r>
              <a:rPr lang="ar-SA" sz="1800" b="1" dirty="0">
                <a:cs typeface="B Compset" pitchFamily="2" charset="-78"/>
              </a:rPr>
              <a:t>انفوزیون </a:t>
            </a:r>
            <a:r>
              <a:rPr lang="x-none" sz="1800" b="1">
                <a:cs typeface="B Compset" pitchFamily="2" charset="-78"/>
              </a:rPr>
              <a:t>mg/Kg</a:t>
            </a:r>
            <a:r>
              <a:rPr lang="ar-SA" sz="1800" b="1" dirty="0">
                <a:cs typeface="B Compset" pitchFamily="2" charset="-78"/>
              </a:rPr>
              <a:t>  </a:t>
            </a:r>
            <a:r>
              <a:rPr lang="fa-IR" sz="1800" b="1" dirty="0">
                <a:cs typeface="B Compset" pitchFamily="2" charset="-78"/>
              </a:rPr>
              <a:t>0/75</a:t>
            </a:r>
            <a:r>
              <a:rPr lang="ar-SA" sz="1800" b="1" dirty="0">
                <a:cs typeface="B Compset" pitchFamily="2" charset="-78"/>
              </a:rPr>
              <a:t> برای 30 دقیقه (حداکثر 50 میلی گرم)</a:t>
            </a:r>
            <a:endParaRPr lang="en-US" sz="1800" b="1" dirty="0">
              <a:cs typeface="B Compset" pitchFamily="2" charset="-78"/>
            </a:endParaRPr>
          </a:p>
          <a:p>
            <a:pPr lvl="1" algn="just" rtl="1">
              <a:buFont typeface="Wingdings" pitchFamily="2" charset="2"/>
              <a:buChar char="ü"/>
            </a:pPr>
            <a:r>
              <a:rPr lang="ar-SA" sz="1800" b="1" dirty="0">
                <a:cs typeface="B Compset" pitchFamily="2" charset="-78"/>
              </a:rPr>
              <a:t>انفوزیون </a:t>
            </a:r>
            <a:r>
              <a:rPr lang="x-none" sz="1800" b="1">
                <a:cs typeface="B Compset" pitchFamily="2" charset="-78"/>
              </a:rPr>
              <a:t>mg/Kg</a:t>
            </a:r>
            <a:r>
              <a:rPr lang="ar-SA" sz="1800" b="1" dirty="0">
                <a:cs typeface="B Compset" pitchFamily="2" charset="-78"/>
              </a:rPr>
              <a:t> </a:t>
            </a:r>
            <a:r>
              <a:rPr lang="fa-IR" sz="1800" b="1" dirty="0">
                <a:cs typeface="B Compset" pitchFamily="2" charset="-78"/>
              </a:rPr>
              <a:t>0/5</a:t>
            </a:r>
            <a:r>
              <a:rPr lang="ar-SA" sz="1800" b="1" dirty="0">
                <a:cs typeface="B Compset" pitchFamily="2" charset="-78"/>
              </a:rPr>
              <a:t> برای 60 دقیقه بعدی</a:t>
            </a:r>
            <a:r>
              <a:rPr lang="fa-IR" sz="1800" b="1" dirty="0">
                <a:cs typeface="B Compset" pitchFamily="2" charset="-78"/>
              </a:rPr>
              <a:t> </a:t>
            </a:r>
            <a:r>
              <a:rPr lang="ar-SA" sz="1800" b="1" dirty="0">
                <a:cs typeface="B Compset" pitchFamily="2" charset="-78"/>
              </a:rPr>
              <a:t>(حداکثر 35 میلی گرم) </a:t>
            </a:r>
            <a:endParaRPr lang="en-US"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lvl="0" rtl="1"/>
            <a:r>
              <a:rPr lang="fa-IR" sz="2400" dirty="0">
                <a:cs typeface="B Titr" pitchFamily="2" charset="-78"/>
              </a:rPr>
              <a:t>انواع ترومبولیتیکها (</a:t>
            </a:r>
            <a:r>
              <a:rPr lang="fa-IR" sz="2400" b="1" dirty="0">
                <a:cs typeface="B Titr" pitchFamily="2" charset="-78"/>
              </a:rPr>
              <a:t>اختصاصی برای فیبرین)</a:t>
            </a:r>
            <a:endParaRPr lang="en-US" sz="2400" dirty="0">
              <a:cs typeface="B Titr" pitchFamily="2" charset="-78"/>
            </a:endParaRPr>
          </a:p>
        </p:txBody>
      </p:sp>
    </p:spTree>
    <p:extLst>
      <p:ext uri="{BB962C8B-B14F-4D97-AF65-F5344CB8AC3E}">
        <p14:creationId xmlns:p14="http://schemas.microsoft.com/office/powerpoint/2010/main" val="41686353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rtl="1">
              <a:buNone/>
            </a:pPr>
            <a:r>
              <a:rPr lang="fa-IR" sz="1800" b="1" dirty="0">
                <a:cs typeface="B Compset" pitchFamily="2" charset="-78"/>
              </a:rPr>
              <a:t>رتپلاز </a:t>
            </a:r>
            <a:r>
              <a:rPr lang="en-US" sz="1800" b="1" dirty="0">
                <a:cs typeface="B Compset" pitchFamily="2" charset="-78"/>
              </a:rPr>
              <a:t>(</a:t>
            </a:r>
            <a:r>
              <a:rPr lang="x-none" sz="1800" b="1" dirty="0">
                <a:cs typeface="B Compset" pitchFamily="2" charset="-78"/>
              </a:rPr>
              <a:t>Reteplase</a:t>
            </a:r>
            <a:r>
              <a:rPr lang="en-US" sz="1800" b="1" dirty="0">
                <a:cs typeface="B Compset" pitchFamily="2" charset="-78"/>
              </a:rPr>
              <a:t>)</a:t>
            </a:r>
            <a:r>
              <a:rPr lang="fa-IR" sz="1800" b="1" dirty="0">
                <a:cs typeface="B Compset" pitchFamily="2" charset="-78"/>
              </a:rPr>
              <a:t> </a:t>
            </a:r>
            <a:r>
              <a:rPr lang="ar-SA" sz="1800" b="1" dirty="0">
                <a:cs typeface="B Compset" pitchFamily="2" charset="-78"/>
              </a:rPr>
              <a:t>: </a:t>
            </a:r>
            <a:endParaRPr lang="fa-IR" sz="1800" b="1" dirty="0">
              <a:cs typeface="B Compset" pitchFamily="2" charset="-78"/>
            </a:endParaRPr>
          </a:p>
          <a:p>
            <a:pPr lvl="0" algn="just" rtl="1">
              <a:buNone/>
            </a:pPr>
            <a:endParaRPr lang="fa-IR" sz="1800" b="1" dirty="0">
              <a:cs typeface="B Compset" pitchFamily="2" charset="-78"/>
            </a:endParaRPr>
          </a:p>
          <a:p>
            <a:pPr lvl="0" algn="just" rtl="1"/>
            <a:r>
              <a:rPr lang="ar-SA" sz="1800" b="1" dirty="0">
                <a:cs typeface="B Compset" pitchFamily="2" charset="-78"/>
              </a:rPr>
              <a:t>داروی دیگری از دسته فیبرینولیتیک هاست و براساس مطالعات بالینی </a:t>
            </a:r>
            <a:r>
              <a:rPr lang="fa-IR" sz="1800" b="1" dirty="0">
                <a:cs typeface="B Compset" pitchFamily="2" charset="-78"/>
              </a:rPr>
              <a:t>نتایجی معادل آلتپلاز دارد.</a:t>
            </a:r>
          </a:p>
          <a:p>
            <a:pPr lvl="0" algn="just" rtl="1"/>
            <a:endParaRPr lang="fa-IR" sz="1800" b="1" dirty="0">
              <a:cs typeface="B Compset" pitchFamily="2" charset="-78"/>
            </a:endParaRPr>
          </a:p>
          <a:p>
            <a:pPr lvl="0" algn="just" rtl="1"/>
            <a:r>
              <a:rPr lang="fa-IR" sz="1800" b="1" dirty="0">
                <a:cs typeface="B Compset" pitchFamily="2" charset="-78"/>
              </a:rPr>
              <a:t> دوز آن به صورت دو بولوس 10 واحدی وریدی است که به فاصله 30 دقیقه تجویز می شود.</a:t>
            </a:r>
            <a:endParaRPr lang="en-US"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انواع ترومبولیتیکها (</a:t>
            </a:r>
            <a:r>
              <a:rPr lang="fa-IR" sz="2400" b="1" dirty="0">
                <a:cs typeface="B Titr" pitchFamily="2" charset="-78"/>
              </a:rPr>
              <a:t>اختصاصی برای فیبرین)</a:t>
            </a:r>
            <a:endParaRPr lang="en-US" sz="2400" dirty="0">
              <a:cs typeface="B Titr" pitchFamily="2" charset="-78"/>
            </a:endParaRPr>
          </a:p>
        </p:txBody>
      </p:sp>
    </p:spTree>
    <p:extLst>
      <p:ext uri="{BB962C8B-B14F-4D97-AF65-F5344CB8AC3E}">
        <p14:creationId xmlns:p14="http://schemas.microsoft.com/office/powerpoint/2010/main" val="38689243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anose="00000700000000000000" pitchFamily="2" charset="-78"/>
              </a:rPr>
              <a:t>عوارض ترومبولیتیک تراپی</a:t>
            </a:r>
            <a:endParaRPr lang="en-US" sz="2400" b="1" dirty="0">
              <a:cs typeface="B Titr" panose="00000700000000000000" pitchFamily="2" charset="-78"/>
            </a:endParaRPr>
          </a:p>
        </p:txBody>
      </p:sp>
      <p:sp>
        <p:nvSpPr>
          <p:cNvPr id="3" name="Content Placeholder 2"/>
          <p:cNvSpPr>
            <a:spLocks noGrp="1"/>
          </p:cNvSpPr>
          <p:nvPr>
            <p:ph idx="1"/>
          </p:nvPr>
        </p:nvSpPr>
        <p:spPr/>
        <p:txBody>
          <a:bodyPr/>
          <a:lstStyle/>
          <a:p>
            <a:pPr algn="r" rtl="1"/>
            <a:r>
              <a:rPr lang="fa-IR" sz="2400" dirty="0">
                <a:cs typeface="B Compset" panose="00000400000000000000" pitchFamily="2" charset="-78"/>
              </a:rPr>
              <a:t>احتمال وقوع سکته مجدد </a:t>
            </a:r>
          </a:p>
          <a:p>
            <a:pPr algn="r" rtl="1"/>
            <a:r>
              <a:rPr lang="fa-IR" sz="2400" dirty="0">
                <a:cs typeface="B Compset" panose="00000400000000000000" pitchFamily="2" charset="-78"/>
              </a:rPr>
              <a:t> اختلال سیستم انعقادی</a:t>
            </a:r>
          </a:p>
          <a:p>
            <a:pPr algn="r" rtl="1"/>
            <a:r>
              <a:rPr lang="fa-IR" sz="2400" dirty="0">
                <a:cs typeface="B Compset" panose="00000400000000000000" pitchFamily="2" charset="-78"/>
              </a:rPr>
              <a:t>خونریزی (خونریزی داخلی، خونریزی مغزی و خونریزی از دهان و بینی)</a:t>
            </a:r>
          </a:p>
          <a:p>
            <a:pPr algn="r" rtl="1"/>
            <a:r>
              <a:rPr lang="fa-IR" sz="2400" dirty="0">
                <a:cs typeface="B Compset" panose="00000400000000000000" pitchFamily="2" charset="-78"/>
              </a:rPr>
              <a:t>حساسیت های پوستی، شوک آنافیلاکسی</a:t>
            </a:r>
          </a:p>
          <a:p>
            <a:pPr algn="r" rtl="1"/>
            <a:r>
              <a:rPr lang="fa-IR" sz="2400" dirty="0">
                <a:cs typeface="B Compset" panose="00000400000000000000" pitchFamily="2" charset="-78"/>
              </a:rPr>
              <a:t>کاهش فشار خون، اختلال در سیستم قلب، پارگی طحال، اختلال تنفسی، و نشت از محل سوزن وریدی</a:t>
            </a:r>
          </a:p>
        </p:txBody>
      </p:sp>
    </p:spTree>
    <p:extLst>
      <p:ext uri="{BB962C8B-B14F-4D97-AF65-F5344CB8AC3E}">
        <p14:creationId xmlns:p14="http://schemas.microsoft.com/office/powerpoint/2010/main" val="35694272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endParaRPr lang="en-US" sz="1800" b="1" dirty="0">
              <a:cs typeface="B Compset" pitchFamily="2" charset="-78"/>
            </a:endParaRPr>
          </a:p>
        </p:txBody>
      </p:sp>
      <p:sp>
        <p:nvSpPr>
          <p:cNvPr id="3" name="Title 2"/>
          <p:cNvSpPr>
            <a:spLocks noGrp="1"/>
          </p:cNvSpPr>
          <p:nvPr>
            <p:ph type="title"/>
          </p:nvPr>
        </p:nvSpPr>
        <p:spPr/>
        <p:txBody>
          <a:bodyPr/>
          <a:lstStyle/>
          <a:p>
            <a:r>
              <a:rPr lang="fa-IR" sz="2400" dirty="0">
                <a:cs typeface="B Titr" pitchFamily="2" charset="-78"/>
              </a:rPr>
              <a:t>انواع ترومبولیتیکها (</a:t>
            </a:r>
            <a:r>
              <a:rPr lang="fa-IR" sz="2400" b="1" dirty="0">
                <a:cs typeface="B Titr" pitchFamily="2" charset="-78"/>
              </a:rPr>
              <a:t>اختصاصی برای فیبرین)</a:t>
            </a:r>
            <a:endParaRPr lang="en-US" sz="2400" dirty="0"/>
          </a:p>
        </p:txBody>
      </p:sp>
      <p:sp>
        <p:nvSpPr>
          <p:cNvPr id="4" name="Flowchart: Predefined Process 3"/>
          <p:cNvSpPr/>
          <p:nvPr/>
        </p:nvSpPr>
        <p:spPr>
          <a:xfrm>
            <a:off x="2381224" y="2643182"/>
            <a:ext cx="7467600" cy="1714512"/>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r" rtl="1"/>
            <a:endParaRPr lang="fa-IR" sz="2000" b="1" dirty="0">
              <a:solidFill>
                <a:srgbClr val="000000"/>
              </a:solidFill>
              <a:cs typeface="B Compset" pitchFamily="2" charset="-78"/>
            </a:endParaRPr>
          </a:p>
          <a:p>
            <a:pPr marL="109728" algn="ctr" rtl="1"/>
            <a:r>
              <a:rPr lang="fa-IR" sz="2000" b="1" dirty="0">
                <a:solidFill>
                  <a:srgbClr val="000000"/>
                </a:solidFill>
                <a:cs typeface="B Compset" pitchFamily="2" charset="-78"/>
              </a:rPr>
              <a:t>*همانطور که ذکر شد، درمجموع داروهای اختصاصی برای فیبرین نسبت به استرپتوکیناز ارجحیت دارند* </a:t>
            </a:r>
            <a:endParaRPr lang="en-US" sz="2000" b="1" dirty="0">
              <a:solidFill>
                <a:srgbClr val="000000"/>
              </a:solidFill>
              <a:cs typeface="B Compset" pitchFamily="2" charset="-78"/>
            </a:endParaRPr>
          </a:p>
          <a:p>
            <a:pPr algn="r" rtl="1"/>
            <a:endParaRPr lang="en-US" sz="2000" b="1" dirty="0">
              <a:solidFill>
                <a:srgbClr val="000000"/>
              </a:solidFill>
              <a:cs typeface="B Compset" pitchFamily="2" charset="-78"/>
            </a:endParaRPr>
          </a:p>
        </p:txBody>
      </p:sp>
    </p:spTree>
    <p:extLst>
      <p:ext uri="{BB962C8B-B14F-4D97-AF65-F5344CB8AC3E}">
        <p14:creationId xmlns:p14="http://schemas.microsoft.com/office/powerpoint/2010/main" val="35121029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763929"/>
            <a:ext cx="10972800" cy="5257799"/>
          </a:xfrm>
        </p:spPr>
        <p:txBody>
          <a:bodyPr/>
          <a:lstStyle/>
          <a:p>
            <a:pPr algn="just" rtl="1"/>
            <a:r>
              <a:rPr lang="fa-IR" sz="1800" b="1" dirty="0">
                <a:cs typeface="B Compset" pitchFamily="2" charset="-78"/>
              </a:rPr>
              <a:t>گرچه آنژیوپلاستی اولیه درمان انتخابی سکته حاد قلبی است </a:t>
            </a:r>
            <a:r>
              <a:rPr lang="fa-IR" sz="1800" b="1" dirty="0" err="1">
                <a:cs typeface="B Compset" pitchFamily="2" charset="-78"/>
              </a:rPr>
              <a:t>بدلیل</a:t>
            </a:r>
            <a:r>
              <a:rPr lang="fa-IR" sz="1800" b="1" dirty="0">
                <a:cs typeface="B Compset" pitchFamily="2" charset="-78"/>
              </a:rPr>
              <a:t> اهمیت بسیار زیاد </a:t>
            </a:r>
            <a:r>
              <a:rPr lang="fa-IR" sz="1800" b="1" u="sng" dirty="0">
                <a:cs typeface="B Compset" pitchFamily="2" charset="-78"/>
              </a:rPr>
              <a:t>زمان</a:t>
            </a:r>
            <a:r>
              <a:rPr lang="fa-IR" sz="1800" b="1" dirty="0">
                <a:cs typeface="B Compset" pitchFamily="2" charset="-78"/>
              </a:rPr>
              <a:t> در درمان آن، در صورتی که برای انجام آنژیوپلاستی تاخیری بیش از 120 دقیقه نیاز باشد بهتر است درمان با </a:t>
            </a:r>
            <a:r>
              <a:rPr lang="fa-IR" sz="1800" b="1" dirty="0" err="1">
                <a:cs typeface="B Compset" pitchFamily="2" charset="-78"/>
              </a:rPr>
              <a:t>ترومبولیتیک</a:t>
            </a:r>
            <a:r>
              <a:rPr lang="fa-IR" sz="1800" b="1" dirty="0">
                <a:cs typeface="B Compset" pitchFamily="2" charset="-78"/>
              </a:rPr>
              <a:t> را آغاز نماییم.</a:t>
            </a:r>
          </a:p>
          <a:p>
            <a:pPr algn="just" rtl="1"/>
            <a:endParaRPr lang="fa-IR" sz="1800" b="1" dirty="0">
              <a:cs typeface="B Compset" pitchFamily="2" charset="-78"/>
            </a:endParaRPr>
          </a:p>
          <a:p>
            <a:pPr algn="just" rtl="1"/>
            <a:r>
              <a:rPr lang="fa-IR" sz="1800" b="1" dirty="0">
                <a:cs typeface="B Compset" pitchFamily="2" charset="-78"/>
              </a:rPr>
              <a:t>عواملی که در انتخاب روش </a:t>
            </a:r>
            <a:r>
              <a:rPr lang="fa-IR" sz="1800" b="1" dirty="0" err="1">
                <a:cs typeface="B Compset" pitchFamily="2" charset="-78"/>
              </a:rPr>
              <a:t>ریپرفیوژن</a:t>
            </a:r>
            <a:r>
              <a:rPr lang="fa-IR" sz="1800" b="1" dirty="0">
                <a:cs typeface="B Compset" pitchFamily="2" charset="-78"/>
              </a:rPr>
              <a:t> تاثیرگذار هستند:</a:t>
            </a:r>
          </a:p>
          <a:p>
            <a:pPr algn="just" rtl="1"/>
            <a:endParaRPr lang="fa-IR" sz="1800" b="1" dirty="0">
              <a:cs typeface="B Compset" pitchFamily="2" charset="-78"/>
            </a:endParaRPr>
          </a:p>
          <a:p>
            <a:pPr marL="452628" algn="just" rtl="1">
              <a:buNone/>
            </a:pPr>
            <a:r>
              <a:rPr lang="fa-IR" sz="1800" b="1" dirty="0">
                <a:cs typeface="B Compset" pitchFamily="2" charset="-78"/>
              </a:rPr>
              <a:t>1. در بیمارانی که با تاخیر بیشتری مراجعه کرده اند آنژیوپلاستی اثر بخشی بیشتری نسبت به ترومبولیتیک دارد.</a:t>
            </a:r>
          </a:p>
          <a:p>
            <a:pPr marL="452628" algn="just" rtl="1">
              <a:buAutoNum type="arabicPeriod"/>
            </a:pPr>
            <a:endParaRPr lang="fa-IR" sz="1800" b="1" dirty="0">
              <a:cs typeface="B Compset" pitchFamily="2" charset="-78"/>
            </a:endParaRPr>
          </a:p>
          <a:p>
            <a:pPr marL="109728" indent="0" algn="just" rtl="1">
              <a:buNone/>
            </a:pPr>
            <a:r>
              <a:rPr lang="fa-IR" sz="1800" b="1" dirty="0">
                <a:cs typeface="B Compset" pitchFamily="2" charset="-78"/>
              </a:rPr>
              <a:t>2. شوک: در بیماران مبتلا به شوک کاردیوژنیک نیز تفاوت اثربخشی آنژیوپلاستی با ترومبولیز افزایش می یابد و در این موارد حتی الامکان باید بیمار را به مراکز مجهز به امکان آنژیوپلاستی اولیه منتقل نماییم.</a:t>
            </a:r>
          </a:p>
          <a:p>
            <a:pPr marL="109728" indent="0" algn="r" rtl="1">
              <a:buNone/>
            </a:pPr>
            <a:endParaRPr lang="fa-IR" sz="1800" b="1" dirty="0">
              <a:cs typeface="B Compset" pitchFamily="2" charset="-78"/>
            </a:endParaRPr>
          </a:p>
          <a:p>
            <a:pPr marL="109728" indent="0" algn="r" rtl="1">
              <a:buNone/>
            </a:pPr>
            <a:r>
              <a:rPr lang="fa-IR" sz="1800" b="1" dirty="0">
                <a:cs typeface="B Compset" pitchFamily="2" charset="-78"/>
              </a:rPr>
              <a:t>3. ریسک خونریزی: در بیماران با ریسک خونریزی خصوصا خونریزی داخل مغزی آنژیوپلاستی اولیه ارجح است.</a:t>
            </a:r>
          </a:p>
          <a:p>
            <a:pPr marL="109728" indent="0" algn="r" rtl="1">
              <a:buFont typeface="Wingdings" pitchFamily="2" charset="2"/>
              <a:buChar char="ü"/>
            </a:pPr>
            <a:r>
              <a:rPr lang="fa-IR" sz="1800" b="1" dirty="0">
                <a:cs typeface="B Compset" pitchFamily="2" charset="-78"/>
              </a:rPr>
              <a:t>درصورتی که این درمان در دسترس نباشد باید سود ری </a:t>
            </a:r>
            <a:r>
              <a:rPr lang="fa-IR" sz="1800" b="1" dirty="0" err="1">
                <a:cs typeface="B Compset" pitchFamily="2" charset="-78"/>
              </a:rPr>
              <a:t>پرفیوژن</a:t>
            </a:r>
            <a:r>
              <a:rPr lang="fa-IR" sz="1800" b="1" dirty="0">
                <a:cs typeface="B Compset" pitchFamily="2" charset="-78"/>
              </a:rPr>
              <a:t> دارویی </a:t>
            </a:r>
            <a:r>
              <a:rPr lang="fa-IR" sz="1800" b="1" dirty="0" err="1">
                <a:cs typeface="B Compset" pitchFamily="2" charset="-78"/>
              </a:rPr>
              <a:t>باخطر</a:t>
            </a:r>
            <a:r>
              <a:rPr lang="fa-IR" sz="1800" b="1" dirty="0">
                <a:cs typeface="B Compset" pitchFamily="2" charset="-78"/>
              </a:rPr>
              <a:t> خونریزی سنجیده شود.</a:t>
            </a:r>
          </a:p>
          <a:p>
            <a:pPr marL="109728" indent="0" algn="r" rtl="1">
              <a:buFont typeface="Wingdings" pitchFamily="2" charset="2"/>
              <a:buChar char="ü"/>
            </a:pPr>
            <a:r>
              <a:rPr lang="fa-IR" sz="1800" b="1" dirty="0">
                <a:cs typeface="B Compset" pitchFamily="2" charset="-78"/>
              </a:rPr>
              <a:t>تا زمانی که ریسک خونریزی تهدید کننده حیات بیش از 4 درصد نباشد تجویز </a:t>
            </a:r>
            <a:r>
              <a:rPr lang="fa-IR" sz="1800" b="1" dirty="0" err="1">
                <a:cs typeface="B Compset" pitchFamily="2" charset="-78"/>
              </a:rPr>
              <a:t>فیبرینولیتیک</a:t>
            </a:r>
            <a:r>
              <a:rPr lang="fa-IR" sz="1800" b="1" dirty="0">
                <a:cs typeface="B Compset" pitchFamily="2" charset="-78"/>
              </a:rPr>
              <a:t> بهتر از عدم تجویز آن است.</a:t>
            </a:r>
            <a:endParaRPr lang="en-US" sz="1800" b="1" dirty="0">
              <a:cs typeface="B Compset" pitchFamily="2" charset="-78"/>
            </a:endParaRPr>
          </a:p>
          <a:p>
            <a:pPr marL="109728" indent="0" algn="just" rtl="1">
              <a:buNone/>
            </a:pPr>
            <a:endParaRPr lang="fa-IR" sz="1800" b="1" dirty="0">
              <a:cs typeface="B Compset" pitchFamily="2" charset="-78"/>
            </a:endParaRPr>
          </a:p>
          <a:p>
            <a:pPr marL="109728" indent="0" algn="just" rtl="1">
              <a:buNone/>
            </a:pPr>
            <a:r>
              <a:rPr lang="fa-IR" sz="1800" b="1" dirty="0">
                <a:cs typeface="B Compset" pitchFamily="2" charset="-78"/>
              </a:rPr>
              <a:t>4. در </a:t>
            </a:r>
            <a:r>
              <a:rPr lang="fa-IR" sz="1800" b="1" dirty="0" err="1">
                <a:cs typeface="B Compset" pitchFamily="2" charset="-78"/>
              </a:rPr>
              <a:t>مواردی</a:t>
            </a:r>
            <a:r>
              <a:rPr lang="fa-IR" sz="1800" b="1" dirty="0">
                <a:cs typeface="B Compset" pitchFamily="2" charset="-78"/>
              </a:rPr>
              <a:t> که تشخیص سکته حاد قلبی با بالا رفتن قطعه </a:t>
            </a:r>
            <a:r>
              <a:rPr lang="en-US" sz="1800" b="1" dirty="0">
                <a:cs typeface="B Compset" pitchFamily="2" charset="-78"/>
              </a:rPr>
              <a:t>ST</a:t>
            </a:r>
            <a:r>
              <a:rPr lang="fa-IR" sz="1800" b="1" dirty="0">
                <a:cs typeface="B Compset" pitchFamily="2" charset="-78"/>
              </a:rPr>
              <a:t> مورد شک باشد نیز آنژیوپلاستی اولیه ارجح است. زیرا با انجام آنژیوگرافی قبل از آنژیوپلاستی میتوان تشخیص را تایید یا رد نمود.</a:t>
            </a:r>
          </a:p>
          <a:p>
            <a:pPr marL="624078" indent="-514350" algn="just" rtl="1">
              <a:buFont typeface="+mj-lt"/>
              <a:buAutoNum type="arabicPeriod"/>
            </a:pPr>
            <a:endParaRPr lang="fa-IR" sz="1800" b="1" dirty="0">
              <a:cs typeface="B Compset" pitchFamily="2" charset="-78"/>
            </a:endParaRPr>
          </a:p>
          <a:p>
            <a:pPr marL="624078" indent="-514350" algn="just" rtl="1">
              <a:buNone/>
            </a:pPr>
            <a:endParaRPr lang="fa-IR" sz="1800" b="1" dirty="0">
              <a:cs typeface="B Compset" pitchFamily="2" charset="-78"/>
            </a:endParaRPr>
          </a:p>
          <a:p>
            <a:pPr marL="624078" indent="-514350" algn="just" rtl="1">
              <a:buFont typeface="+mj-lt"/>
              <a:buAutoNum type="arabicPeriod"/>
            </a:pPr>
            <a:endParaRPr lang="fa-IR" sz="1800" b="1" dirty="0">
              <a:cs typeface="B Compset" pitchFamily="2" charset="-78"/>
            </a:endParaRPr>
          </a:p>
          <a:p>
            <a:pPr marL="109728" indent="0" algn="just" rtl="1">
              <a:buNone/>
            </a:pPr>
            <a:endParaRPr lang="fa-IR" sz="1800" b="1" dirty="0">
              <a:cs typeface="B Compset" pitchFamily="2" charset="-78"/>
            </a:endParaRPr>
          </a:p>
        </p:txBody>
      </p:sp>
      <p:sp>
        <p:nvSpPr>
          <p:cNvPr id="3" name="Title 2"/>
          <p:cNvSpPr>
            <a:spLocks noGrp="1"/>
          </p:cNvSpPr>
          <p:nvPr>
            <p:ph type="title"/>
          </p:nvPr>
        </p:nvSpPr>
        <p:spPr>
          <a:xfrm>
            <a:off x="609600" y="0"/>
            <a:ext cx="10972800" cy="763929"/>
          </a:xfrm>
        </p:spPr>
        <p:txBody>
          <a:bodyPr/>
          <a:lstStyle/>
          <a:p>
            <a:r>
              <a:rPr lang="fa-IR" sz="2400" dirty="0">
                <a:cs typeface="B Titr" pitchFamily="2" charset="-78"/>
              </a:rPr>
              <a:t>2. ریپرفیوژن</a:t>
            </a:r>
            <a:endParaRPr lang="en-US" sz="2400" dirty="0"/>
          </a:p>
        </p:txBody>
      </p:sp>
    </p:spTree>
    <p:extLst>
      <p:ext uri="{BB962C8B-B14F-4D97-AF65-F5344CB8AC3E}">
        <p14:creationId xmlns:p14="http://schemas.microsoft.com/office/powerpoint/2010/main" val="352159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خونرسانی عضله قلب</a:t>
            </a:r>
            <a:endParaRPr lang="en-US" sz="2400" dirty="0"/>
          </a:p>
        </p:txBody>
      </p:sp>
      <p:sp>
        <p:nvSpPr>
          <p:cNvPr id="3" name="Content Placeholder 2"/>
          <p:cNvSpPr>
            <a:spLocks noGrp="1"/>
          </p:cNvSpPr>
          <p:nvPr>
            <p:ph idx="1"/>
          </p:nvPr>
        </p:nvSpPr>
        <p:spPr/>
        <p:txBody>
          <a:bodyPr/>
          <a:lstStyle/>
          <a:p>
            <a:pPr algn="just" rtl="1"/>
            <a:r>
              <a:rPr lang="fa-IR" sz="1800" b="1" dirty="0">
                <a:cs typeface="B Compset" pitchFamily="2" charset="-78"/>
              </a:rPr>
              <a:t>خونرسانی به قلب از خارج به سمت داخل میوکارد صورت می گیرد.</a:t>
            </a:r>
          </a:p>
          <a:p>
            <a:pPr algn="just" rtl="1"/>
            <a:endParaRPr lang="fa-IR" sz="1800" b="1" dirty="0">
              <a:cs typeface="B Compset" pitchFamily="2" charset="-78"/>
            </a:endParaRPr>
          </a:p>
          <a:p>
            <a:pPr algn="just" rtl="1"/>
            <a:r>
              <a:rPr lang="fa-IR" sz="1800" b="1" dirty="0">
                <a:cs typeface="B Compset" pitchFamily="2" charset="-78"/>
              </a:rPr>
              <a:t>شاخه راست کرونر </a:t>
            </a:r>
            <a:r>
              <a:rPr lang="en-US" sz="1800" b="1" dirty="0">
                <a:cs typeface="B Compset" pitchFamily="2" charset="-78"/>
              </a:rPr>
              <a:t>RCA</a:t>
            </a:r>
            <a:r>
              <a:rPr lang="fa-IR" sz="1800" b="1" dirty="0">
                <a:cs typeface="B Compset" pitchFamily="2" charset="-78"/>
              </a:rPr>
              <a:t>:  از آئورت جدا شده و به سمت خلفی سر راه به </a:t>
            </a:r>
            <a:r>
              <a:rPr lang="en-US" sz="1800" b="1" dirty="0" err="1">
                <a:cs typeface="B Compset" pitchFamily="2" charset="-78"/>
              </a:rPr>
              <a:t>S.A.node</a:t>
            </a:r>
            <a:r>
              <a:rPr lang="fa-IR" sz="1800" b="1" dirty="0">
                <a:cs typeface="B Compset" pitchFamily="2" charset="-78"/>
              </a:rPr>
              <a:t> خون می دهد و مابقی رگ به شیار بین دهلیزی بطنی خلفی می رسد و به کراکس و </a:t>
            </a:r>
            <a:r>
              <a:rPr lang="en-US" sz="1800" b="1" dirty="0" err="1">
                <a:cs typeface="B Compset" pitchFamily="2" charset="-78"/>
              </a:rPr>
              <a:t>A.V.node</a:t>
            </a:r>
            <a:r>
              <a:rPr lang="fa-IR" sz="1800" b="1" dirty="0">
                <a:cs typeface="B Compset" pitchFamily="2" charset="-78"/>
              </a:rPr>
              <a:t> خون می دهد.</a:t>
            </a:r>
          </a:p>
          <a:p>
            <a:pPr algn="just" rtl="1"/>
            <a:endParaRPr lang="fa-IR" sz="1800" b="1" dirty="0">
              <a:cs typeface="B Compset" pitchFamily="2" charset="-78"/>
            </a:endParaRPr>
          </a:p>
          <a:p>
            <a:pPr algn="just" rtl="1"/>
            <a:r>
              <a:rPr lang="fa-IR" sz="1800" b="1" dirty="0">
                <a:cs typeface="B Compset" pitchFamily="2" charset="-78"/>
              </a:rPr>
              <a:t>این مسئله در </a:t>
            </a:r>
            <a:r>
              <a:rPr lang="en-US" sz="1800" b="1" dirty="0">
                <a:cs typeface="B Compset" pitchFamily="2" charset="-78"/>
              </a:rPr>
              <a:t>85%</a:t>
            </a:r>
            <a:r>
              <a:rPr lang="fa-IR" sz="1800" b="1" dirty="0">
                <a:cs typeface="B Compset" pitchFamily="2" charset="-78"/>
              </a:rPr>
              <a:t> انسانها صدق می کند.</a:t>
            </a:r>
          </a:p>
          <a:p>
            <a:pPr algn="just" rtl="1"/>
            <a:endParaRPr lang="fa-IR" sz="1800" b="1" dirty="0">
              <a:cs typeface="B Compset" pitchFamily="2" charset="-78"/>
            </a:endParaRPr>
          </a:p>
          <a:p>
            <a:pPr algn="just" rtl="1"/>
            <a:r>
              <a:rPr lang="fa-IR" sz="1800" b="1" dirty="0">
                <a:cs typeface="B Compset" pitchFamily="2" charset="-78"/>
              </a:rPr>
              <a:t>بعد به شیار بین بطنی خلفی رفته به سپتوم می رسد. از کراکس به بعد </a:t>
            </a:r>
            <a:r>
              <a:rPr lang="en-US" sz="1800" b="1" dirty="0">
                <a:cs typeface="B Compset" pitchFamily="2" charset="-78"/>
              </a:rPr>
              <a:t>Posterior Descending Artery </a:t>
            </a:r>
            <a:r>
              <a:rPr lang="fa-IR" sz="1800" b="1" dirty="0">
                <a:cs typeface="B Compset" pitchFamily="2" charset="-78"/>
              </a:rPr>
              <a:t> </a:t>
            </a:r>
            <a:r>
              <a:rPr lang="en-US" sz="1800" b="1" dirty="0">
                <a:cs typeface="B Compset" pitchFamily="2" charset="-78"/>
              </a:rPr>
              <a:t>(PDA)</a:t>
            </a:r>
            <a:r>
              <a:rPr lang="fa-IR" sz="1800" b="1" dirty="0">
                <a:cs typeface="B Compset" pitchFamily="2" charset="-78"/>
              </a:rPr>
              <a:t> است که در حقیقت شاخه ای از کرونر راست است که بعد از شیار بین بطنی خلفی یک سوم خلفی سپتوم را خون داده بعد به بطن راست رفته تا نوک قلب برسد.</a:t>
            </a:r>
          </a:p>
          <a:p>
            <a:pPr algn="just" rtl="1"/>
            <a:endParaRPr lang="fa-IR" sz="1800" b="1" dirty="0">
              <a:cs typeface="B Compset" pitchFamily="2" charset="-78"/>
            </a:endParaRPr>
          </a:p>
          <a:p>
            <a:pPr algn="just" rtl="1"/>
            <a:r>
              <a:rPr lang="fa-IR" sz="1800" b="1" dirty="0">
                <a:cs typeface="B Compset" pitchFamily="2" charset="-78"/>
              </a:rPr>
              <a:t>در حقیقت سطح </a:t>
            </a:r>
            <a:r>
              <a:rPr lang="en-US" sz="1800" b="1" dirty="0">
                <a:cs typeface="B Compset" pitchFamily="2" charset="-78"/>
              </a:rPr>
              <a:t>Inferior </a:t>
            </a:r>
            <a:r>
              <a:rPr lang="fa-IR" sz="1800" b="1" dirty="0">
                <a:cs typeface="B Compset" pitchFamily="2" charset="-78"/>
              </a:rPr>
              <a:t> قلب را </a:t>
            </a:r>
            <a:r>
              <a:rPr lang="en-US" sz="1800" b="1" dirty="0">
                <a:cs typeface="B Compset" pitchFamily="2" charset="-78"/>
              </a:rPr>
              <a:t>PDA</a:t>
            </a:r>
            <a:r>
              <a:rPr lang="fa-IR" sz="1800" b="1" dirty="0">
                <a:cs typeface="B Compset" pitchFamily="2" charset="-78"/>
              </a:rPr>
              <a:t> خون می دهد.</a:t>
            </a:r>
            <a:endParaRPr lang="en-US" sz="1800" b="1" dirty="0">
              <a:cs typeface="B Compset" pitchFamily="2" charset="-78"/>
            </a:endParaRPr>
          </a:p>
        </p:txBody>
      </p:sp>
    </p:spTree>
    <p:extLst>
      <p:ext uri="{BB962C8B-B14F-4D97-AF65-F5344CB8AC3E}">
        <p14:creationId xmlns:p14="http://schemas.microsoft.com/office/powerpoint/2010/main" val="19694935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در این روش سعی میشود بطور مکانیکال انسداد در رگ مسوول برطرف گردد.</a:t>
            </a:r>
          </a:p>
          <a:p>
            <a:pPr algn="just" rtl="1">
              <a:buNone/>
            </a:pPr>
            <a:endParaRPr lang="fa-IR" sz="1800" b="1" dirty="0">
              <a:cs typeface="B Compset" pitchFamily="2" charset="-78"/>
            </a:endParaRPr>
          </a:p>
          <a:p>
            <a:pPr algn="just" rtl="1"/>
            <a:r>
              <a:rPr lang="fa-IR" sz="1800" b="1" dirty="0">
                <a:cs typeface="B Compset" pitchFamily="2" charset="-78"/>
              </a:rPr>
              <a:t>پس از انتقال به کت لب ابتدا بیمار مورد آنژیوگرافی عروق کرونر قرار می گیرد و پس از انجام آن رگ مسوول در سکته قلبی مشخص میشود.</a:t>
            </a:r>
          </a:p>
          <a:p>
            <a:pPr algn="just" rtl="1">
              <a:buNone/>
            </a:pPr>
            <a:endParaRPr lang="fa-IR" sz="1800" b="1" dirty="0">
              <a:cs typeface="B Compset" pitchFamily="2" charset="-78"/>
            </a:endParaRPr>
          </a:p>
          <a:p>
            <a:pPr algn="just" rtl="1"/>
            <a:r>
              <a:rPr lang="fa-IR" sz="1800" b="1" dirty="0">
                <a:cs typeface="B Compset" pitchFamily="2" charset="-78"/>
              </a:rPr>
              <a:t>سپس گاید وایر کرونری از ضایعه کرونری مربوطه عبور داده میشود.</a:t>
            </a:r>
          </a:p>
          <a:p>
            <a:pPr algn="just" rtl="1"/>
            <a:endParaRPr lang="fa-IR" sz="1800" b="1" dirty="0">
              <a:cs typeface="B Compset" pitchFamily="2" charset="-78"/>
            </a:endParaRPr>
          </a:p>
          <a:p>
            <a:pPr algn="just" rtl="1"/>
            <a:r>
              <a:rPr lang="fa-IR" sz="1800" b="1" dirty="0">
                <a:cs typeface="B Compset" pitchFamily="2" charset="-78"/>
              </a:rPr>
              <a:t>پس از آن بر حسب مورد پزشک اینترونشنال کاردیولوژیست تصمیم میگیرد که مستقیما استنت گذاری را انجام دهد یا قبل از آن با کمک ترومبوساکشن یا بالون رگ را برای پذیرش استنت آماده تر نماید.</a:t>
            </a:r>
            <a:endParaRPr lang="en-US" sz="1800" b="1" dirty="0">
              <a:cs typeface="B Compset" pitchFamily="2" charset="-78"/>
            </a:endParaRPr>
          </a:p>
          <a:p>
            <a:pPr algn="just" rtl="1"/>
            <a:endParaRPr lang="fa-IR"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آنژیوپلاستی اولیه</a:t>
            </a:r>
            <a:endParaRPr lang="en-US" sz="2400" b="1" dirty="0">
              <a:cs typeface="B Titr" pitchFamily="2" charset="-78"/>
            </a:endParaRPr>
          </a:p>
        </p:txBody>
      </p:sp>
    </p:spTree>
    <p:extLst>
      <p:ext uri="{BB962C8B-B14F-4D97-AF65-F5344CB8AC3E}">
        <p14:creationId xmlns:p14="http://schemas.microsoft.com/office/powerpoint/2010/main" val="1270765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sz="2400" b="1" dirty="0">
                <a:cs typeface="B Titr" pitchFamily="2" charset="-78"/>
              </a:rPr>
              <a:t>آنژیوپلاستی اولیه</a:t>
            </a:r>
            <a:endParaRPr lang="en-US"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222" y="1714488"/>
            <a:ext cx="5801557" cy="385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4211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1800" b="1" dirty="0">
                <a:cs typeface="B Compset" pitchFamily="2" charset="-78"/>
              </a:rPr>
              <a:t>با توجه به مفهوم زمان در </a:t>
            </a:r>
            <a:r>
              <a:rPr lang="en-US" sz="1800" b="1" dirty="0">
                <a:cs typeface="B Compset" pitchFamily="2" charset="-78"/>
              </a:rPr>
              <a:t>Primary PCI </a:t>
            </a:r>
            <a:r>
              <a:rPr lang="fa-IR" sz="1800" b="1" dirty="0">
                <a:cs typeface="B Compset" pitchFamily="2" charset="-78"/>
              </a:rPr>
              <a:t> هدف کاهش زمانهای دسترسی بیمار به درمان مطلوب بوده، در این میان شاید مهم ترین عنوان </a:t>
            </a:r>
            <a:r>
              <a:rPr lang="en-US" sz="1800" b="1" dirty="0">
                <a:cs typeface="B Compset" pitchFamily="2" charset="-78"/>
              </a:rPr>
              <a:t>FMC TO DEVICE  TIME  </a:t>
            </a:r>
            <a:r>
              <a:rPr lang="fa-IR" sz="1800" b="1" dirty="0">
                <a:cs typeface="B Compset" pitchFamily="2" charset="-78"/>
              </a:rPr>
              <a:t> می باشد. </a:t>
            </a:r>
          </a:p>
          <a:p>
            <a:pPr algn="just" rtl="1"/>
            <a:endParaRPr lang="fa-IR" sz="1800" b="1" dirty="0">
              <a:cs typeface="B Compset" pitchFamily="2" charset="-78"/>
            </a:endParaRPr>
          </a:p>
          <a:p>
            <a:pPr algn="just" rtl="1"/>
            <a:r>
              <a:rPr lang="fa-IR" sz="1800" b="1" dirty="0">
                <a:cs typeface="B Compset" pitchFamily="2" charset="-78"/>
              </a:rPr>
              <a:t>این زمان از اولین تماس بیمار با تیم پزشکی تا عبور وایر از ضایعه</a:t>
            </a:r>
            <a:r>
              <a:rPr lang="en-US" sz="1800" b="1" dirty="0">
                <a:cs typeface="B Compset" pitchFamily="2" charset="-78"/>
              </a:rPr>
              <a:t> </a:t>
            </a:r>
            <a:r>
              <a:rPr lang="fa-IR" sz="1800" b="1" dirty="0">
                <a:cs typeface="B Compset" pitchFamily="2" charset="-78"/>
              </a:rPr>
              <a:t>کرونری را شامل می شود.</a:t>
            </a:r>
          </a:p>
          <a:p>
            <a:pPr algn="just" rtl="1">
              <a:buNone/>
            </a:pPr>
            <a:endParaRPr lang="fa-IR" sz="1800" b="1" dirty="0">
              <a:cs typeface="B Compset" pitchFamily="2" charset="-78"/>
            </a:endParaRPr>
          </a:p>
          <a:p>
            <a:pPr algn="just" rtl="1"/>
            <a:r>
              <a:rPr lang="fa-IR" sz="1800" b="1" dirty="0">
                <a:cs typeface="B Compset" pitchFamily="2" charset="-78"/>
              </a:rPr>
              <a:t> در حال حاضر </a:t>
            </a:r>
            <a:r>
              <a:rPr lang="en-US" sz="1800" b="1" dirty="0">
                <a:cs typeface="B Compset" pitchFamily="2" charset="-78"/>
              </a:rPr>
              <a:t>ACC/AHA </a:t>
            </a:r>
            <a:r>
              <a:rPr lang="fa-IR" sz="1800" b="1" dirty="0">
                <a:cs typeface="B Compset" pitchFamily="2" charset="-78"/>
              </a:rPr>
              <a:t> توصیه می کند که این زمان زیر 90 دقیقه باشد. </a:t>
            </a:r>
          </a:p>
        </p:txBody>
      </p:sp>
      <p:sp>
        <p:nvSpPr>
          <p:cNvPr id="3" name="Title 2"/>
          <p:cNvSpPr>
            <a:spLocks noGrp="1"/>
          </p:cNvSpPr>
          <p:nvPr>
            <p:ph type="title"/>
          </p:nvPr>
        </p:nvSpPr>
        <p:spPr/>
        <p:txBody>
          <a:bodyPr>
            <a:normAutofit/>
          </a:bodyPr>
          <a:lstStyle/>
          <a:p>
            <a:pPr rtl="1"/>
            <a:r>
              <a:rPr lang="ar-SA" sz="2400" dirty="0">
                <a:cs typeface="B Titr" pitchFamily="2" charset="-78"/>
              </a:rPr>
              <a:t>زمان بندي و فيزيوپاتولوژي در سكته حاد قلبی</a:t>
            </a:r>
            <a:endParaRPr lang="en-US" sz="2400" dirty="0">
              <a:cs typeface="B Titr" pitchFamily="2" charset="-78"/>
            </a:endParaRPr>
          </a:p>
        </p:txBody>
      </p:sp>
    </p:spTree>
    <p:extLst>
      <p:ext uri="{BB962C8B-B14F-4D97-AF65-F5344CB8AC3E}">
        <p14:creationId xmlns:p14="http://schemas.microsoft.com/office/powerpoint/2010/main" val="36356541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 همان طور که در عصر ترومبولیتیک نشان داده شده بود که کمترین مورتالیتی  درگروهی بوده که زمان دریافت ترومبولیتیک زیر 60 دقیقه باشد  و برعکس بیشترین مورتالیتی در گروهی بوده که درمان را بیش از 90 دقیقه بعد دریافت کرده باشند. </a:t>
            </a:r>
          </a:p>
          <a:p>
            <a:pPr algn="just" rtl="1"/>
            <a:endParaRPr lang="en-US" sz="1800" b="1" dirty="0">
              <a:cs typeface="B Compset" pitchFamily="2" charset="-78"/>
            </a:endParaRPr>
          </a:p>
          <a:p>
            <a:pPr algn="just" rtl="1"/>
            <a:r>
              <a:rPr lang="fa-IR" sz="1800" b="1" dirty="0">
                <a:cs typeface="B Compset" pitchFamily="2" charset="-78"/>
              </a:rPr>
              <a:t>موثرترین راه برای کاهش </a:t>
            </a:r>
            <a:r>
              <a:rPr lang="en-US" sz="1800" b="1" dirty="0">
                <a:cs typeface="B Compset" pitchFamily="2" charset="-78"/>
              </a:rPr>
              <a:t>FMC To Device Time</a:t>
            </a:r>
            <a:r>
              <a:rPr lang="fa-IR" sz="1800" b="1" dirty="0">
                <a:cs typeface="B Compset" pitchFamily="2" charset="-78"/>
              </a:rPr>
              <a:t> استفاده از آمبولانس های مجهز به نوار قلب بوده است. واحد های اورژانس (</a:t>
            </a:r>
            <a:r>
              <a:rPr lang="en-US" sz="1800" b="1" dirty="0">
                <a:cs typeface="B Compset" pitchFamily="2" charset="-78"/>
              </a:rPr>
              <a:t>EMS</a:t>
            </a:r>
            <a:r>
              <a:rPr lang="fa-IR" sz="1800" b="1" dirty="0">
                <a:cs typeface="B Compset" pitchFamily="2" charset="-78"/>
              </a:rPr>
              <a:t>) می توانند نقش موثری در کاهش زمان تماس</a:t>
            </a:r>
            <a:r>
              <a:rPr lang="en-US" sz="1800" b="1" dirty="0">
                <a:cs typeface="B Compset" pitchFamily="2" charset="-78"/>
              </a:rPr>
              <a:t> </a:t>
            </a:r>
            <a:r>
              <a:rPr lang="fa-IR" sz="1800" b="1" dirty="0">
                <a:cs typeface="B Compset" pitchFamily="2" charset="-78"/>
              </a:rPr>
              <a:t>با واحدهای اورژانس تا انجام آنژیوپلاستی در کرونر داشته باشند.</a:t>
            </a:r>
          </a:p>
          <a:p>
            <a:pPr algn="just" rtl="1"/>
            <a:endParaRPr lang="fa-IR" sz="1800" b="1" dirty="0">
              <a:cs typeface="B Compset" pitchFamily="2" charset="-78"/>
            </a:endParaRPr>
          </a:p>
          <a:p>
            <a:pPr algn="just" rtl="1"/>
            <a:r>
              <a:rPr lang="fa-IR" sz="1800" b="1" dirty="0">
                <a:cs typeface="B Compset" pitchFamily="2" charset="-78"/>
              </a:rPr>
              <a:t>به این ترتیب که با گرفتن نوار قلب در محل و تریاژ بیمارامکان انتقال سریع بیمار به بیمارستان مناسب را فراهم سازند.</a:t>
            </a:r>
            <a:endParaRPr lang="en-US" sz="1800" b="1" dirty="0">
              <a:cs typeface="B Compset" pitchFamily="2" charset="-78"/>
            </a:endParaRPr>
          </a:p>
          <a:p>
            <a:pPr marL="109728" indent="0" algn="just" rtl="1">
              <a:buNone/>
            </a:pPr>
            <a:endParaRPr lang="en-US"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rtl="1"/>
            <a:r>
              <a:rPr lang="ar-SA" sz="2400" dirty="0">
                <a:cs typeface="B Titr" pitchFamily="2" charset="-78"/>
              </a:rPr>
              <a:t>زمان بندي و فيزيوپاتولوژي در سكته حاد قلبی</a:t>
            </a:r>
            <a:endParaRPr lang="en-US" sz="2400" dirty="0"/>
          </a:p>
        </p:txBody>
      </p:sp>
    </p:spTree>
    <p:extLst>
      <p:ext uri="{BB962C8B-B14F-4D97-AF65-F5344CB8AC3E}">
        <p14:creationId xmlns:p14="http://schemas.microsoft.com/office/powerpoint/2010/main" val="1192503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بسته به اینکه برنامه واحدهای اورژانس چگونه برنامه ریزی شده باشند، آمبولانس از 3 طریق می تواند این اطلاعات را تفسیر کند، توسط پرسنل آموزش دیده،  توسط پزشک و یا  توسط نرم افزار رایانه ای.</a:t>
            </a:r>
          </a:p>
          <a:p>
            <a:pPr algn="just" rtl="1"/>
            <a:endParaRPr lang="en-US" sz="1800" b="1" dirty="0">
              <a:cs typeface="B Compset" pitchFamily="2" charset="-78"/>
            </a:endParaRPr>
          </a:p>
          <a:p>
            <a:pPr algn="just" rtl="1"/>
            <a:r>
              <a:rPr lang="fa-IR" sz="1800" b="1" dirty="0">
                <a:cs typeface="B Compset" pitchFamily="2" charset="-78"/>
              </a:rPr>
              <a:t>بعضی از واحدهای اورژانس از تلفیقی از این 3 روش استفاده می کنند. </a:t>
            </a:r>
          </a:p>
          <a:p>
            <a:pPr algn="just" rtl="1"/>
            <a:endParaRPr lang="fa-IR" sz="1800" b="1" dirty="0">
              <a:cs typeface="B Compset" pitchFamily="2" charset="-78"/>
            </a:endParaRPr>
          </a:p>
          <a:p>
            <a:pPr algn="just" rtl="1"/>
            <a:r>
              <a:rPr lang="fa-IR" sz="1800" b="1" dirty="0">
                <a:cs typeface="B Compset" pitchFamily="2" charset="-78"/>
              </a:rPr>
              <a:t>اطلاع رسانی واحدهای اورژانس و اعزام بیمار به  مرکز  مربوطه باعث صرفه جویی وقت شده است خصوصا با فعال شدن سیستمی تحت عنوان " اخطار </a:t>
            </a:r>
            <a:r>
              <a:rPr lang="en-US" sz="1800" b="1" dirty="0">
                <a:cs typeface="B Compset" pitchFamily="2" charset="-78"/>
              </a:rPr>
              <a:t>STEMI</a:t>
            </a:r>
            <a:r>
              <a:rPr lang="fa-IR" sz="1800" b="1" dirty="0">
                <a:cs typeface="B Compset" pitchFamily="2" charset="-78"/>
              </a:rPr>
              <a:t> " برای مراکزی که کت لب 24 ساعته فعال ندارند باعث صرفه جویی عمده وقت می شود.</a:t>
            </a:r>
            <a:endParaRPr lang="en-US"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rtl="1"/>
            <a:r>
              <a:rPr lang="ar-SA" sz="2400" dirty="0">
                <a:cs typeface="B Titr" pitchFamily="2" charset="-78"/>
              </a:rPr>
              <a:t>زمان بندي و فيزيوپاتولوژي در سكته حاد قلبی</a:t>
            </a:r>
            <a:endParaRPr lang="en-US" sz="2400" dirty="0"/>
          </a:p>
        </p:txBody>
      </p:sp>
    </p:spTree>
    <p:extLst>
      <p:ext uri="{BB962C8B-B14F-4D97-AF65-F5344CB8AC3E}">
        <p14:creationId xmlns:p14="http://schemas.microsoft.com/office/powerpoint/2010/main" val="35731909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قانون 30-30-30 برآورد وقت 3 گروه  </a:t>
            </a:r>
            <a:r>
              <a:rPr lang="en-US" sz="1800" b="1" dirty="0">
                <a:cs typeface="B Compset" pitchFamily="2" charset="-78"/>
              </a:rPr>
              <a:t>EMS</a:t>
            </a:r>
            <a:r>
              <a:rPr lang="fa-IR" sz="1800" b="1" dirty="0">
                <a:cs typeface="B Compset" pitchFamily="2" charset="-78"/>
              </a:rPr>
              <a:t>، بخش اورژانس و کت لب است. یعنی هر گروه حداکثر 30 دقیقه فرصت دارند تا آماده شوند. </a:t>
            </a:r>
          </a:p>
          <a:p>
            <a:pPr algn="just" rtl="1"/>
            <a:endParaRPr lang="fa-IR" sz="18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شاید اولویت هم حذف بخش اورژانس باشد در آن صورت قانون 45-45 مطرح می شود.</a:t>
            </a:r>
            <a:endParaRPr lang="en-US" sz="1800" b="1" dirty="0">
              <a:cs typeface="B Compset" pitchFamily="2" charset="-78"/>
            </a:endParaRPr>
          </a:p>
        </p:txBody>
      </p:sp>
      <p:sp>
        <p:nvSpPr>
          <p:cNvPr id="3" name="Title 2"/>
          <p:cNvSpPr>
            <a:spLocks noGrp="1"/>
          </p:cNvSpPr>
          <p:nvPr>
            <p:ph type="title"/>
          </p:nvPr>
        </p:nvSpPr>
        <p:spPr/>
        <p:txBody>
          <a:bodyPr/>
          <a:lstStyle/>
          <a:p>
            <a:r>
              <a:rPr lang="ar-SA" sz="2400" dirty="0">
                <a:cs typeface="B Titr" pitchFamily="2" charset="-78"/>
              </a:rPr>
              <a:t>زمان بندي و فيزيوپاتولوژي در سكته حاد قلبی</a:t>
            </a:r>
            <a:endParaRPr lang="en-US" sz="2400" dirty="0"/>
          </a:p>
        </p:txBody>
      </p:sp>
    </p:spTree>
    <p:extLst>
      <p:ext uri="{BB962C8B-B14F-4D97-AF65-F5344CB8AC3E}">
        <p14:creationId xmlns:p14="http://schemas.microsoft.com/office/powerpoint/2010/main" val="2194845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1800" b="1" dirty="0">
                <a:cs typeface="B Compset" pitchFamily="2" charset="-78"/>
              </a:rPr>
              <a:t>در بررسی به عمل آمده توسط</a:t>
            </a:r>
            <a:r>
              <a:rPr lang="en-US" sz="1800" b="1" dirty="0">
                <a:cs typeface="B Compset" pitchFamily="2" charset="-78"/>
              </a:rPr>
              <a:t>Bradley et al </a:t>
            </a:r>
            <a:r>
              <a:rPr lang="fa-IR" sz="1800" b="1" dirty="0">
                <a:cs typeface="B Compset" pitchFamily="2" charset="-78"/>
              </a:rPr>
              <a:t> از بیمارستان هایی که موفق به کاهش زمان </a:t>
            </a:r>
            <a:r>
              <a:rPr lang="en-US" sz="1800" b="1" dirty="0">
                <a:cs typeface="B Compset" pitchFamily="2" charset="-78"/>
              </a:rPr>
              <a:t>FMC To Device</a:t>
            </a:r>
            <a:r>
              <a:rPr lang="fa-IR" sz="1800" b="1" dirty="0">
                <a:cs typeface="B Compset" pitchFamily="2" charset="-78"/>
              </a:rPr>
              <a:t> به زیر 90 دقیقه بودند 8 عامل نقش موثری داشته اند که عبارتند از:</a:t>
            </a:r>
          </a:p>
          <a:p>
            <a:pPr algn="just" rtl="1"/>
            <a:endParaRPr lang="fa-IR" sz="1800" b="1" dirty="0">
              <a:cs typeface="B Compset" pitchFamily="2" charset="-78"/>
            </a:endParaRPr>
          </a:p>
          <a:p>
            <a:pPr marL="452628" algn="just" rtl="1">
              <a:buFont typeface="+mj-lt"/>
              <a:buAutoNum type="arabicPeriod"/>
            </a:pPr>
            <a:r>
              <a:rPr lang="fa-IR" sz="1800" b="1" dirty="0">
                <a:cs typeface="B Compset" pitchFamily="2" charset="-78"/>
              </a:rPr>
              <a:t>پشتیبانی مسئولین بیمارستانی از طرح </a:t>
            </a:r>
          </a:p>
          <a:p>
            <a:pPr marL="452628" algn="just" rtl="1">
              <a:buFont typeface="+mj-lt"/>
              <a:buAutoNum type="arabicPeriod"/>
            </a:pPr>
            <a:r>
              <a:rPr lang="fa-IR" sz="1800" b="1" dirty="0">
                <a:cs typeface="B Compset" pitchFamily="2" charset="-78"/>
              </a:rPr>
              <a:t>پروتکلهای استاندارد و نو گرا</a:t>
            </a:r>
          </a:p>
          <a:p>
            <a:pPr marL="452628" algn="just" rtl="1">
              <a:buFont typeface="+mj-lt"/>
              <a:buAutoNum type="arabicPeriod"/>
            </a:pPr>
            <a:r>
              <a:rPr lang="fa-IR" sz="1800" b="1" dirty="0">
                <a:cs typeface="B Compset" pitchFamily="2" charset="-78"/>
              </a:rPr>
              <a:t>انعطاف پذیری در اعمال پروتکل های استاندارد</a:t>
            </a:r>
          </a:p>
          <a:p>
            <a:pPr marL="452628" algn="r" rtl="1">
              <a:buFont typeface="+mj-lt"/>
              <a:buAutoNum type="arabicPeriod"/>
            </a:pPr>
            <a:r>
              <a:rPr lang="fa-IR" sz="1800" b="1" dirty="0">
                <a:cs typeface="B Compset" pitchFamily="2" charset="-78"/>
              </a:rPr>
              <a:t>پایداری در رسیدن به هدف </a:t>
            </a:r>
          </a:p>
          <a:p>
            <a:pPr marL="452628" algn="r" rtl="1">
              <a:buFont typeface="+mj-lt"/>
              <a:buAutoNum type="arabicPeriod"/>
            </a:pPr>
            <a:r>
              <a:rPr lang="fa-IR" sz="1800" b="1" dirty="0">
                <a:cs typeface="B Compset" pitchFamily="2" charset="-78"/>
              </a:rPr>
              <a:t>همکاری عمیق گروه های درگیر</a:t>
            </a:r>
          </a:p>
          <a:p>
            <a:pPr marL="452628" algn="r" rtl="1">
              <a:buFont typeface="+mj-lt"/>
              <a:buAutoNum type="arabicPeriod"/>
            </a:pPr>
            <a:r>
              <a:rPr lang="fa-IR" sz="1800" b="1" dirty="0">
                <a:cs typeface="B Compset" pitchFamily="2" charset="-78"/>
              </a:rPr>
              <a:t>پس خورد و پایش مدام طرح در راه شناسایی نقاط ضعف و قوت </a:t>
            </a:r>
          </a:p>
          <a:p>
            <a:pPr marL="452628" algn="r" rtl="1">
              <a:buFont typeface="+mj-lt"/>
              <a:buAutoNum type="arabicPeriod"/>
            </a:pPr>
            <a:r>
              <a:rPr lang="fa-IR" sz="1800" b="1" dirty="0">
                <a:cs typeface="B Compset" pitchFamily="2" charset="-78"/>
              </a:rPr>
              <a:t>ایجاد فرهنگ درمان</a:t>
            </a:r>
          </a:p>
          <a:p>
            <a:pPr marL="452628" algn="r" rtl="1">
              <a:buFont typeface="+mj-lt"/>
              <a:buAutoNum type="arabicPeriod"/>
            </a:pPr>
            <a:r>
              <a:rPr lang="fa-IR" sz="1800" b="1" dirty="0">
                <a:cs typeface="B Compset" pitchFamily="2" charset="-78"/>
              </a:rPr>
              <a:t> مداومت در طرح با وجود نقاط ضعف</a:t>
            </a:r>
            <a:endParaRPr lang="en-US" sz="1800" b="1" dirty="0">
              <a:cs typeface="B Compset" pitchFamily="2" charset="-78"/>
            </a:endParaRPr>
          </a:p>
          <a:p>
            <a:pPr marL="452628" algn="just" rtl="1">
              <a:buAutoNum type="arabicPeriod" startAt="3"/>
            </a:pPr>
            <a:endParaRPr lang="en-US" sz="1800" b="1" dirty="0">
              <a:cs typeface="B Compset" pitchFamily="2" charset="-78"/>
            </a:endParaRPr>
          </a:p>
        </p:txBody>
      </p:sp>
      <p:sp>
        <p:nvSpPr>
          <p:cNvPr id="3" name="Title 2"/>
          <p:cNvSpPr>
            <a:spLocks noGrp="1"/>
          </p:cNvSpPr>
          <p:nvPr>
            <p:ph type="title"/>
          </p:nvPr>
        </p:nvSpPr>
        <p:spPr/>
        <p:txBody>
          <a:bodyPr/>
          <a:lstStyle/>
          <a:p>
            <a:pPr rtl="1"/>
            <a:r>
              <a:rPr lang="ar-SA" sz="2400" dirty="0">
                <a:cs typeface="B Titr" pitchFamily="2" charset="-78"/>
              </a:rPr>
              <a:t>زمان بندي و فيزيوپاتولوژي در سكته حاد قلبی</a:t>
            </a:r>
            <a:endParaRPr lang="en-US" sz="2400" dirty="0"/>
          </a:p>
        </p:txBody>
      </p:sp>
    </p:spTree>
    <p:extLst>
      <p:ext uri="{BB962C8B-B14F-4D97-AF65-F5344CB8AC3E}">
        <p14:creationId xmlns:p14="http://schemas.microsoft.com/office/powerpoint/2010/main" val="11230178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ar-SA" sz="1800" b="1" dirty="0">
                <a:cs typeface="B Compset" pitchFamily="2" charset="-78"/>
              </a:rPr>
              <a:t>عبارتست از افت شدید و پایدار (</a:t>
            </a:r>
            <a:r>
              <a:rPr lang="fa-IR" sz="1800" b="1" dirty="0">
                <a:cs typeface="B Compset" pitchFamily="2" charset="-78"/>
              </a:rPr>
              <a:t>بیش از 30 دقیقه) </a:t>
            </a:r>
            <a:r>
              <a:rPr lang="ar-SA" sz="1800" b="1" dirty="0">
                <a:cs typeface="B Compset" pitchFamily="2" charset="-78"/>
              </a:rPr>
              <a:t>فشار خون سیستولیک به زیر </a:t>
            </a:r>
            <a:r>
              <a:rPr lang="en-US" sz="1800" b="1" dirty="0">
                <a:cs typeface="B Compset" pitchFamily="2" charset="-78"/>
              </a:rPr>
              <a:t>80 mmHg</a:t>
            </a:r>
            <a:r>
              <a:rPr lang="fa-IR" sz="1800" b="1" dirty="0">
                <a:cs typeface="B Compset" pitchFamily="2" charset="-78"/>
              </a:rPr>
              <a:t> در اثر نارسایی شدید قلب که یکی از علل اصلی آن سکته حاد قلبی است .</a:t>
            </a:r>
          </a:p>
          <a:p>
            <a:pPr algn="just" rtl="1"/>
            <a:endParaRPr lang="en-US" sz="1800" b="1" dirty="0">
              <a:cs typeface="B Compset" pitchFamily="2" charset="-78"/>
            </a:endParaRPr>
          </a:p>
          <a:p>
            <a:pPr algn="just" rtl="1"/>
            <a:endParaRPr lang="fa-IR" sz="1800" b="1" dirty="0">
              <a:cs typeface="B Compset" pitchFamily="2" charset="-78"/>
            </a:endParaRPr>
          </a:p>
          <a:p>
            <a:pPr marL="0" indent="0" algn="just" rtl="1">
              <a:buNone/>
            </a:pPr>
            <a:r>
              <a:rPr lang="fa-IR" sz="2000" b="1" dirty="0">
                <a:cs typeface="B Compset" pitchFamily="2" charset="-78"/>
              </a:rPr>
              <a:t>درمان </a:t>
            </a:r>
            <a:r>
              <a:rPr lang="fa-IR" sz="2000" b="1" dirty="0">
                <a:cs typeface="B Titr" pitchFamily="2" charset="-78"/>
              </a:rPr>
              <a:t>شوک </a:t>
            </a:r>
            <a:r>
              <a:rPr lang="fa-IR" sz="2000" b="1" dirty="0" err="1">
                <a:cs typeface="B Titr" pitchFamily="2" charset="-78"/>
              </a:rPr>
              <a:t>کاردیوژنیک</a:t>
            </a:r>
            <a:r>
              <a:rPr lang="fa-IR" sz="2000" b="1" dirty="0">
                <a:cs typeface="B Titr" pitchFamily="2" charset="-78"/>
              </a:rPr>
              <a:t> :</a:t>
            </a:r>
            <a:endParaRPr lang="fa-IR" sz="20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علاوه بر آنژیوپلاستی اولیه که بهترین درمان شوک </a:t>
            </a:r>
            <a:r>
              <a:rPr lang="fa-IR" sz="1800" b="1" dirty="0" err="1">
                <a:cs typeface="B Compset" pitchFamily="2" charset="-78"/>
              </a:rPr>
              <a:t>کاردیوژنیک</a:t>
            </a:r>
            <a:r>
              <a:rPr lang="fa-IR" sz="1800" b="1" dirty="0">
                <a:cs typeface="B Compset" pitchFamily="2" charset="-78"/>
              </a:rPr>
              <a:t> است، تعبیه </a:t>
            </a:r>
            <a:r>
              <a:rPr lang="fa-IR" sz="1800" b="1" dirty="0" err="1">
                <a:cs typeface="B Compset" pitchFamily="2" charset="-78"/>
              </a:rPr>
              <a:t>بالون</a:t>
            </a:r>
            <a:r>
              <a:rPr lang="fa-IR" sz="1800" b="1" dirty="0">
                <a:cs typeface="B Compset" pitchFamily="2" charset="-78"/>
              </a:rPr>
              <a:t> پمپ داخل </a:t>
            </a:r>
            <a:r>
              <a:rPr lang="fa-IR" sz="1800" b="1" dirty="0" err="1">
                <a:cs typeface="B Compset" pitchFamily="2" charset="-78"/>
              </a:rPr>
              <a:t>آئورتی</a:t>
            </a:r>
            <a:r>
              <a:rPr lang="fa-IR" sz="1800" b="1" dirty="0">
                <a:cs typeface="B Compset" pitchFamily="2" charset="-78"/>
              </a:rPr>
              <a:t> </a:t>
            </a:r>
            <a:r>
              <a:rPr lang="en-US" sz="1800" b="1" dirty="0">
                <a:cs typeface="B Compset" pitchFamily="2" charset="-78"/>
              </a:rPr>
              <a:t>(IABP)</a:t>
            </a:r>
            <a:r>
              <a:rPr lang="fa-IR" sz="1800" b="1" dirty="0">
                <a:cs typeface="B Compset" pitchFamily="2" charset="-78"/>
              </a:rPr>
              <a:t> روش استاندارد درمانی در بیمارانی است که به داروها پاسخ سریع </a:t>
            </a:r>
            <a:r>
              <a:rPr lang="fa-IR" sz="1800" b="1" dirty="0" err="1">
                <a:cs typeface="B Compset" pitchFamily="2" charset="-78"/>
              </a:rPr>
              <a:t>نمی‌دهند</a:t>
            </a:r>
            <a:r>
              <a:rPr lang="fa-IR" sz="1800" b="1" dirty="0">
                <a:cs typeface="B Compset" pitchFamily="2" charset="-78"/>
              </a:rPr>
              <a:t> و یا علت شوک آنها نارسایی شدید و حاد دریچه </a:t>
            </a:r>
            <a:r>
              <a:rPr lang="fa-IR" sz="1800" b="1" dirty="0" err="1">
                <a:cs typeface="B Compset" pitchFamily="2" charset="-78"/>
              </a:rPr>
              <a:t>میترال</a:t>
            </a:r>
            <a:r>
              <a:rPr lang="fa-IR" sz="1800" b="1" dirty="0">
                <a:cs typeface="B Compset" pitchFamily="2" charset="-78"/>
              </a:rPr>
              <a:t>، پارگی سپتوم بین بطنی و یا </a:t>
            </a:r>
            <a:r>
              <a:rPr lang="fa-IR" sz="1800" b="1" dirty="0" err="1">
                <a:cs typeface="B Compset" pitchFamily="2" charset="-78"/>
              </a:rPr>
              <a:t>ایسکمی</a:t>
            </a:r>
            <a:r>
              <a:rPr lang="fa-IR" sz="1800" b="1" dirty="0">
                <a:cs typeface="B Compset" pitchFamily="2" charset="-78"/>
              </a:rPr>
              <a:t> </a:t>
            </a:r>
            <a:r>
              <a:rPr lang="fa-IR" sz="1800" b="1" dirty="0" err="1">
                <a:cs typeface="B Compset" pitchFamily="2" charset="-78"/>
              </a:rPr>
              <a:t>پابرجای</a:t>
            </a:r>
            <a:r>
              <a:rPr lang="fa-IR" sz="1800" b="1" dirty="0">
                <a:cs typeface="B Compset" pitchFamily="2" charset="-78"/>
              </a:rPr>
              <a:t>  میوکارد است، تا با ایجاد پایداری </a:t>
            </a:r>
            <a:r>
              <a:rPr lang="fa-IR" sz="1800" b="1" dirty="0" err="1">
                <a:cs typeface="B Compset" pitchFamily="2" charset="-78"/>
              </a:rPr>
              <a:t>همودینامیک</a:t>
            </a:r>
            <a:r>
              <a:rPr lang="fa-IR" sz="1800" b="1" dirty="0">
                <a:cs typeface="B Compset" pitchFamily="2" charset="-78"/>
              </a:rPr>
              <a:t> موقت زمینه را برای درمان اصلی که ممکن است </a:t>
            </a:r>
            <a:r>
              <a:rPr lang="fa-IR" sz="1800" b="1" dirty="0" err="1">
                <a:cs typeface="B Compset" pitchFamily="2" charset="-78"/>
              </a:rPr>
              <a:t>اینترونشن</a:t>
            </a:r>
            <a:r>
              <a:rPr lang="fa-IR" sz="1800" b="1" dirty="0">
                <a:cs typeface="B Compset" pitchFamily="2" charset="-78"/>
              </a:rPr>
              <a:t> یا جراحی باشد فراهم نماید.</a:t>
            </a:r>
            <a:endParaRPr lang="en-US" sz="1800" b="1" dirty="0">
              <a:cs typeface="B Compset" pitchFamily="2" charset="-78"/>
            </a:endParaRPr>
          </a:p>
          <a:p>
            <a:pPr algn="just" rtl="1"/>
            <a:endParaRPr lang="en-US" sz="1800" b="1" dirty="0">
              <a:cs typeface="B Compset" pitchFamily="2" charset="-78"/>
            </a:endParaRPr>
          </a:p>
        </p:txBody>
      </p:sp>
      <p:sp>
        <p:nvSpPr>
          <p:cNvPr id="3" name="Title 2"/>
          <p:cNvSpPr>
            <a:spLocks noGrp="1"/>
          </p:cNvSpPr>
          <p:nvPr>
            <p:ph type="title"/>
          </p:nvPr>
        </p:nvSpPr>
        <p:spPr/>
        <p:txBody>
          <a:bodyPr/>
          <a:lstStyle/>
          <a:p>
            <a:pPr rtl="1"/>
            <a:r>
              <a:rPr lang="ar-SA" sz="2400" b="1" dirty="0">
                <a:cs typeface="B Titr" pitchFamily="2" charset="-78"/>
              </a:rPr>
              <a:t>شوك كارديوژنيك در سكته حاد قلبي</a:t>
            </a:r>
            <a:endParaRPr lang="en-US" sz="2400" b="1" dirty="0">
              <a:cs typeface="B Titr" pitchFamily="2" charset="-78"/>
            </a:endParaRPr>
          </a:p>
        </p:txBody>
      </p:sp>
    </p:spTree>
    <p:extLst>
      <p:ext uri="{BB962C8B-B14F-4D97-AF65-F5344CB8AC3E}">
        <p14:creationId xmlns:p14="http://schemas.microsoft.com/office/powerpoint/2010/main" val="42368843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sz="1800" b="1" dirty="0">
                <a:cs typeface="B Compset" pitchFamily="2" charset="-78"/>
              </a:rPr>
              <a:t>داروهای رایج در درمان شوک کاردیوژنیک که ممکن است به ‌تنهایی یا توأم استفاده شوند عبارتند از:</a:t>
            </a:r>
          </a:p>
          <a:p>
            <a:pPr algn="r" rtl="1"/>
            <a:endParaRPr lang="en-US" sz="1800" b="1" dirty="0">
              <a:cs typeface="B Compset" pitchFamily="2" charset="-78"/>
            </a:endParaRPr>
          </a:p>
          <a:p>
            <a:pPr marL="624078" indent="-514350" algn="r" rtl="1">
              <a:buFont typeface="+mj-lt"/>
              <a:buAutoNum type="arabicPeriod"/>
            </a:pPr>
            <a:r>
              <a:rPr lang="en-US" sz="1800" b="1" dirty="0">
                <a:cs typeface="B Compset" pitchFamily="2" charset="-78"/>
              </a:rPr>
              <a:t>Dopamine: 2-20 µ/kg/min</a:t>
            </a:r>
          </a:p>
          <a:p>
            <a:pPr marL="624078" indent="-514350" algn="r" rtl="1">
              <a:buFont typeface="+mj-lt"/>
              <a:buAutoNum type="arabicPeriod"/>
            </a:pPr>
            <a:endParaRPr lang="en-US" sz="1800" b="1" dirty="0">
              <a:cs typeface="B Compset" pitchFamily="2" charset="-78"/>
            </a:endParaRPr>
          </a:p>
          <a:p>
            <a:pPr marL="624078" indent="-514350" algn="r" rtl="1">
              <a:buFont typeface="+mj-lt"/>
              <a:buAutoNum type="arabicPeriod"/>
            </a:pPr>
            <a:r>
              <a:rPr lang="en-US" sz="1800" b="1" dirty="0" err="1">
                <a:cs typeface="B Compset" pitchFamily="2" charset="-78"/>
              </a:rPr>
              <a:t>Dobutamine</a:t>
            </a:r>
            <a:r>
              <a:rPr lang="en-US" sz="1800" b="1" dirty="0">
                <a:cs typeface="B Compset" pitchFamily="2" charset="-78"/>
              </a:rPr>
              <a:t>: 2-10 µ/kg/min</a:t>
            </a:r>
          </a:p>
          <a:p>
            <a:pPr marL="624078" indent="-514350" algn="r" rtl="1">
              <a:buFont typeface="+mj-lt"/>
              <a:buAutoNum type="arabicPeriod"/>
            </a:pPr>
            <a:endParaRPr lang="en-US" sz="1800" b="1" dirty="0">
              <a:cs typeface="B Compset" pitchFamily="2" charset="-78"/>
            </a:endParaRPr>
          </a:p>
          <a:p>
            <a:pPr marL="624078" indent="-514350" algn="r" rtl="1">
              <a:buFont typeface="+mj-lt"/>
              <a:buAutoNum type="arabicPeriod"/>
            </a:pPr>
            <a:r>
              <a:rPr lang="en-US" sz="1800" b="1" dirty="0">
                <a:cs typeface="B Compset" pitchFamily="2" charset="-78"/>
              </a:rPr>
              <a:t>Norepinephrine: 2-12 µ/min</a:t>
            </a:r>
          </a:p>
          <a:p>
            <a:pPr algn="r" rtl="1">
              <a:buNone/>
            </a:pPr>
            <a:endParaRPr lang="en-US" sz="1800" dirty="0"/>
          </a:p>
          <a:p>
            <a:pPr algn="just" rtl="1"/>
            <a:r>
              <a:rPr lang="fa-IR" sz="1800" b="1" dirty="0">
                <a:cs typeface="B Compset" pitchFamily="2" charset="-78"/>
              </a:rPr>
              <a:t>باید توجه داشت که این داروها به منزله شمشیر دو لبه عمل نموده و با وجود بهبود همودینامیک با افزایش مصرف اکسیژن می‌توانند موجب تشدید ایسکمی میوکارد  شوند، لذا استفاده از آنها محدود به موارد شوک کاردیوژنیک مقاوم می‌باشد.</a:t>
            </a:r>
            <a:endParaRPr lang="en-US" sz="1800" b="1" dirty="0">
              <a:cs typeface="B Compset" pitchFamily="2" charset="-78"/>
            </a:endParaRPr>
          </a:p>
          <a:p>
            <a:pPr algn="r" rtl="1"/>
            <a:endParaRPr lang="en-US" sz="1800" dirty="0"/>
          </a:p>
          <a:p>
            <a:pPr algn="r" rtl="1"/>
            <a:endParaRPr lang="en-US" sz="1800" b="1" dirty="0">
              <a:cs typeface="B Compset" pitchFamily="2" charset="-78"/>
            </a:endParaRPr>
          </a:p>
        </p:txBody>
      </p:sp>
      <p:sp>
        <p:nvSpPr>
          <p:cNvPr id="3" name="Title 2"/>
          <p:cNvSpPr>
            <a:spLocks noGrp="1"/>
          </p:cNvSpPr>
          <p:nvPr>
            <p:ph type="title"/>
          </p:nvPr>
        </p:nvSpPr>
        <p:spPr/>
        <p:txBody>
          <a:bodyPr/>
          <a:lstStyle/>
          <a:p>
            <a:pPr rtl="1"/>
            <a:r>
              <a:rPr lang="fa-IR" sz="2400" b="1" dirty="0">
                <a:cs typeface="B Titr" pitchFamily="2" charset="-78"/>
              </a:rPr>
              <a:t>درمان شوک کاردیوژنیک</a:t>
            </a:r>
            <a:endParaRPr lang="en-US" sz="2400" dirty="0"/>
          </a:p>
        </p:txBody>
      </p:sp>
    </p:spTree>
    <p:extLst>
      <p:ext uri="{BB962C8B-B14F-4D97-AF65-F5344CB8AC3E}">
        <p14:creationId xmlns:p14="http://schemas.microsoft.com/office/powerpoint/2010/main" val="37417654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تریاژ تلفنی در </a:t>
            </a:r>
            <a:r>
              <a:rPr lang="en-US" sz="2400" b="1" dirty="0">
                <a:cs typeface="B Titr" pitchFamily="2" charset="-78"/>
              </a:rPr>
              <a:t>ACS</a:t>
            </a:r>
          </a:p>
        </p:txBody>
      </p:sp>
      <p:graphicFrame>
        <p:nvGraphicFramePr>
          <p:cNvPr id="4" name="Content Placeholder 3"/>
          <p:cNvGraphicFramePr>
            <a:graphicFrameLocks noGrp="1"/>
          </p:cNvGraphicFramePr>
          <p:nvPr>
            <p:ph idx="1"/>
            <p:extLst/>
          </p:nvPr>
        </p:nvGraphicFramePr>
        <p:xfrm>
          <a:off x="1981200" y="1524000"/>
          <a:ext cx="8229600" cy="4156456"/>
        </p:xfrm>
        <a:graphic>
          <a:graphicData uri="http://schemas.openxmlformats.org/drawingml/2006/table">
            <a:tbl>
              <a:tblPr rtl="1" firstRow="1" bandRow="1">
                <a:tableStyleId>{5940675A-B579-460E-94D1-54222C63F5DA}</a:tableStyleId>
              </a:tblPr>
              <a:tblGrid>
                <a:gridCol w="1749188">
                  <a:extLst>
                    <a:ext uri="{9D8B030D-6E8A-4147-A177-3AD203B41FA5}">
                      <a16:colId xmlns:a16="http://schemas.microsoft.com/office/drawing/2014/main" val="20000"/>
                    </a:ext>
                  </a:extLst>
                </a:gridCol>
                <a:gridCol w="6480412">
                  <a:extLst>
                    <a:ext uri="{9D8B030D-6E8A-4147-A177-3AD203B41FA5}">
                      <a16:colId xmlns:a16="http://schemas.microsoft.com/office/drawing/2014/main" val="20001"/>
                    </a:ext>
                  </a:extLst>
                </a:gridCol>
              </a:tblGrid>
              <a:tr h="370840">
                <a:tc gridSpan="2">
                  <a:txBody>
                    <a:bodyPr/>
                    <a:lstStyle/>
                    <a:p>
                      <a:pPr algn="ctr" rtl="1"/>
                      <a:r>
                        <a:rPr lang="fa-IR" sz="1800" b="1" kern="1200" dirty="0">
                          <a:solidFill>
                            <a:schemeClr val="bg1"/>
                          </a:solidFill>
                          <a:latin typeface="+mn-lt"/>
                          <a:ea typeface="+mn-ea"/>
                          <a:cs typeface="+mn-cs"/>
                        </a:rPr>
                        <a:t>سطوح اولويت اعزام</a:t>
                      </a:r>
                      <a:endParaRPr lang="en-US" dirty="0">
                        <a:solidFill>
                          <a:schemeClr val="bg1"/>
                        </a:solidFill>
                      </a:endParaRPr>
                    </a:p>
                  </a:txBody>
                  <a:tcPr anchor="ctr">
                    <a:solidFill>
                      <a:srgbClr val="0070C0"/>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قرمز</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FF6600"/>
                    </a:solidFill>
                  </a:tcPr>
                </a:tc>
                <a:tc>
                  <a:txBody>
                    <a:bodyPr/>
                    <a:lstStyle/>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كماتوز</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/بدون پاسخ</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عدم وجود تنفس، تنفس غیر موثر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سيانوز</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FF6600"/>
                    </a:solidFill>
                  </a:tcPr>
                </a:tc>
                <a:extLst>
                  <a:ext uri="{0D108BD9-81ED-4DB2-BD59-A6C34878D82A}">
                    <a16:rowId xmlns:a16="http://schemas.microsoft.com/office/drawing/2014/main" val="10001"/>
                  </a:ext>
                </a:extLst>
              </a:tr>
              <a:tr h="370840">
                <a:tc>
                  <a:txBody>
                    <a:bodyPr/>
                    <a:lstStyle/>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زرد</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FFFF00"/>
                    </a:solidFill>
                  </a:tcPr>
                </a:tc>
                <a:tc>
                  <a:txBody>
                    <a:bodyPr/>
                    <a:lstStyle/>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هوشياري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ناكامل</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قراري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شديد</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نشانه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هاي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مشکلات حاد راه هوایی و تنفس شامل: صدادار شدن تنفس،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تقلاي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تنفسي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قراري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شديد</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ناتواني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در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تكلم</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ناتواني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در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بلع</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بزاق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 </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همراهي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با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تنگي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نفس</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كلاپس</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غش،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سياهي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رفتن چشم ها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احساس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سبكي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در سر و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تعريق</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شديد</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همراهي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با تهوع/استفراغ </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همراهی با احساس تپش قلب</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شك</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به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ديسكسيون</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آئورت</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en-US"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ACS</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پنوموتوراكس</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0002"/>
                  </a:ext>
                </a:extLst>
              </a:tr>
              <a:tr h="370840">
                <a:tc>
                  <a:txBody>
                    <a:bodyPr/>
                    <a:lstStyle/>
                    <a:p>
                      <a:pPr algn="just" rtl="1">
                        <a:lnSpc>
                          <a:spcPct val="115000"/>
                        </a:lnSpc>
                        <a:spcAft>
                          <a:spcPts val="0"/>
                        </a:spcAft>
                      </a:pPr>
                      <a:r>
                        <a:rPr lang="fa-IR" sz="12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سبز</a:t>
                      </a:r>
                      <a:endParaRPr lang="en-GB"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92D050"/>
                    </a:solidFill>
                  </a:tcPr>
                </a:tc>
                <a:tc>
                  <a:txBody>
                    <a:bodyPr/>
                    <a:lstStyle/>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سابقه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قلبي</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مصرف داروها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مواد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محرك</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مانند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اكستازي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شيشه</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و ... </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سن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بالاي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25 سال با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كوچكترين</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شك</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به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مشكلات</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قلبي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a:solidFill>
                            <a:schemeClr val="tx1"/>
                          </a:solidFill>
                          <a:effectLst/>
                          <a:latin typeface="Times New Roman" panose="02020603050405020304" pitchFamily="18" charset="0"/>
                          <a:ea typeface="Times New Roman" panose="02020603050405020304" pitchFamily="18" charset="0"/>
                        </a:rPr>
                        <a:t>–</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عروقي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تنفسي</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شك</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به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امبولي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ريه</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0003"/>
                  </a:ext>
                </a:extLst>
              </a:tr>
              <a:tr h="370840">
                <a:tc>
                  <a:txBody>
                    <a:bodyPr/>
                    <a:lstStyle/>
                    <a:p>
                      <a:pPr algn="just" rtl="1">
                        <a:lnSpc>
                          <a:spcPct val="115000"/>
                        </a:lnSpc>
                        <a:spcAft>
                          <a:spcPts val="0"/>
                        </a:spcAft>
                      </a:pPr>
                      <a:r>
                        <a:rPr lang="fa-IR" sz="120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سفيد</a:t>
                      </a:r>
                      <a:endParaRPr lang="en-GB"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lgn="just" rtl="1">
                        <a:lnSpc>
                          <a:spcPct val="115000"/>
                        </a:lnSpc>
                        <a:spcAft>
                          <a:spcPts val="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درد غیر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تیپیک</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قلبی در فرد زیر 25 سال که در حال حاضر رفع شده و ریسک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فاکتوری</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براي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بيماري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قلبي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عروقي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چاقي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بيش</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از حد، مصرف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دخانيات</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مواد،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فشارخون</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بالا،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ديابت</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چربي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خون بالا، ...) ندارد </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0"/>
                        </a:spcAft>
                      </a:pP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شك</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به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پارگي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مري</a:t>
                      </a:r>
                      <a:endParaRPr lang="en-GB" sz="1200" dirty="0">
                        <a:solidFill>
                          <a:schemeClr val="tx1"/>
                        </a:solidFill>
                        <a:effectLst/>
                        <a:latin typeface="Times New Roman" panose="02020603050405020304" pitchFamily="18" charset="0"/>
                        <a:ea typeface="Times New Roman" panose="02020603050405020304" pitchFamily="18" charset="0"/>
                      </a:endParaRPr>
                    </a:p>
                    <a:p>
                      <a:pPr algn="just" rtl="1">
                        <a:lnSpc>
                          <a:spcPct val="115000"/>
                        </a:lnSpc>
                        <a:spcAft>
                          <a:spcPts val="1200"/>
                        </a:spcAft>
                      </a:pP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منشا واضح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پوستي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يا</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عضلاني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اسكلتي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براي</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درد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سينه</a:t>
                      </a:r>
                      <a:r>
                        <a:rPr lang="fa-IR" sz="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مانند </a:t>
                      </a:r>
                      <a:r>
                        <a:rPr lang="fa-IR" sz="1200" dirty="0" err="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زونا</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800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خونرسانی عضله قلب</a:t>
            </a:r>
            <a:endParaRPr lang="en-US" sz="2400" dirty="0"/>
          </a:p>
        </p:txBody>
      </p:sp>
      <p:pic>
        <p:nvPicPr>
          <p:cNvPr id="4" name="Content Placeholder 3" descr="https://d2crugzdgfmp7d.cloudfront.net/content/ejechocard/16/1/37/F1.large.jpg"/>
          <p:cNvPicPr>
            <a:picLocks noGrp="1"/>
          </p:cNvPicPr>
          <p:nvPr>
            <p:ph idx="1"/>
          </p:nvPr>
        </p:nvPicPr>
        <p:blipFill>
          <a:blip r:embed="rId2"/>
          <a:srcRect/>
          <a:stretch>
            <a:fillRect/>
          </a:stretch>
        </p:blipFill>
        <p:spPr bwMode="auto">
          <a:xfrm>
            <a:off x="2362200" y="1600201"/>
            <a:ext cx="7239000" cy="3886199"/>
          </a:xfrm>
          <a:prstGeom prst="rect">
            <a:avLst/>
          </a:prstGeom>
          <a:noFill/>
          <a:ln w="9525">
            <a:noFill/>
            <a:miter lim="800000"/>
            <a:headEnd/>
            <a:tailEnd/>
          </a:ln>
        </p:spPr>
      </p:pic>
    </p:spTree>
    <p:extLst>
      <p:ext uri="{BB962C8B-B14F-4D97-AF65-F5344CB8AC3E}">
        <p14:creationId xmlns:p14="http://schemas.microsoft.com/office/powerpoint/2010/main" val="5774764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تریاژ تلفنی در </a:t>
            </a:r>
            <a:r>
              <a:rPr lang="en-US" sz="2400" b="1" dirty="0">
                <a:cs typeface="B Titr" pitchFamily="2" charset="-78"/>
              </a:rPr>
              <a:t>ACS</a:t>
            </a:r>
          </a:p>
        </p:txBody>
      </p:sp>
      <p:graphicFrame>
        <p:nvGraphicFramePr>
          <p:cNvPr id="4" name="Content Placeholder 3"/>
          <p:cNvGraphicFramePr>
            <a:graphicFrameLocks noGrp="1"/>
          </p:cNvGraphicFramePr>
          <p:nvPr>
            <p:ph idx="1"/>
          </p:nvPr>
        </p:nvGraphicFramePr>
        <p:xfrm>
          <a:off x="1981200" y="2133600"/>
          <a:ext cx="8229600" cy="1928368"/>
        </p:xfrm>
        <a:graphic>
          <a:graphicData uri="http://schemas.openxmlformats.org/drawingml/2006/table">
            <a:tbl>
              <a:tblPr rtl="1" firstRow="1" bandRow="1">
                <a:tableStyleId>{5940675A-B579-460E-94D1-54222C63F5DA}</a:tableStyleId>
              </a:tblPr>
              <a:tblGrid>
                <a:gridCol w="2050576">
                  <a:extLst>
                    <a:ext uri="{9D8B030D-6E8A-4147-A177-3AD203B41FA5}">
                      <a16:colId xmlns:a16="http://schemas.microsoft.com/office/drawing/2014/main" val="20000"/>
                    </a:ext>
                  </a:extLst>
                </a:gridCol>
                <a:gridCol w="6179024">
                  <a:extLst>
                    <a:ext uri="{9D8B030D-6E8A-4147-A177-3AD203B41FA5}">
                      <a16:colId xmlns:a16="http://schemas.microsoft.com/office/drawing/2014/main" val="20001"/>
                    </a:ext>
                  </a:extLst>
                </a:gridCol>
              </a:tblGrid>
              <a:tr h="370840">
                <a:tc gridSpan="2">
                  <a:txBody>
                    <a:bodyPr/>
                    <a:lstStyle/>
                    <a:p>
                      <a:pPr algn="ctr" rtl="1"/>
                      <a:r>
                        <a:rPr lang="fa-IR" sz="1800" b="1" kern="1200" dirty="0">
                          <a:solidFill>
                            <a:schemeClr val="bg1"/>
                          </a:solidFill>
                          <a:latin typeface="+mn-lt"/>
                          <a:ea typeface="+mn-ea"/>
                          <a:cs typeface="+mn-cs"/>
                        </a:rPr>
                        <a:t>تعاریف</a:t>
                      </a:r>
                      <a:r>
                        <a:rPr lang="fa-IR" sz="1800" b="1" kern="1200" baseline="0" dirty="0">
                          <a:solidFill>
                            <a:schemeClr val="bg1"/>
                          </a:solidFill>
                          <a:latin typeface="+mn-lt"/>
                          <a:ea typeface="+mn-ea"/>
                          <a:cs typeface="+mn-cs"/>
                        </a:rPr>
                        <a:t> رنگ ها</a:t>
                      </a:r>
                      <a:endParaRPr lang="en-US" dirty="0">
                        <a:solidFill>
                          <a:schemeClr val="bg1"/>
                        </a:solidFill>
                      </a:endParaRPr>
                    </a:p>
                  </a:txBody>
                  <a:tcPr anchor="ctr">
                    <a:solidFill>
                      <a:srgbClr val="0070C0"/>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rtl="1">
                        <a:lnSpc>
                          <a:spcPct val="107000"/>
                        </a:lnSpc>
                        <a:spcAft>
                          <a:spcPts val="0"/>
                        </a:spcAft>
                      </a:pPr>
                      <a:r>
                        <a:rPr lang="fa-IR" sz="1400" b="1" dirty="0">
                          <a:latin typeface="Times New Roman"/>
                          <a:ea typeface="Times New Roman"/>
                          <a:cs typeface="B Compset" pitchFamily="2" charset="-78"/>
                        </a:rPr>
                        <a:t>قرمز</a:t>
                      </a:r>
                      <a:endParaRPr lang="en-US" sz="1400" b="1" dirty="0">
                        <a:latin typeface="Calibri"/>
                        <a:ea typeface="Calibri"/>
                        <a:cs typeface="B Compset" pitchFamily="2" charset="-78"/>
                      </a:endParaRPr>
                    </a:p>
                  </a:txBody>
                  <a:tcPr marL="68580" marR="68580" marT="0" marB="0" anchor="ctr">
                    <a:solidFill>
                      <a:srgbClr val="FF0000"/>
                    </a:solidFill>
                  </a:tcPr>
                </a:tc>
                <a:tc>
                  <a:txBody>
                    <a:bodyPr/>
                    <a:lstStyle/>
                    <a:p>
                      <a:pPr algn="r" rtl="1">
                        <a:lnSpc>
                          <a:spcPct val="107000"/>
                        </a:lnSpc>
                        <a:spcAft>
                          <a:spcPts val="0"/>
                        </a:spcAft>
                      </a:pPr>
                      <a:r>
                        <a:rPr lang="fa-IR" sz="1400" b="1" dirty="0">
                          <a:latin typeface="Times New Roman"/>
                          <a:ea typeface="Times New Roman"/>
                          <a:cs typeface="B Compset" pitchFamily="2" charset="-78"/>
                        </a:rPr>
                        <a:t>اعزام آمبولانس با اولویت بسیار بالا به همراه موتورآمبولانس پیشرو</a:t>
                      </a:r>
                      <a:endParaRPr lang="en-US" sz="1400" b="1" dirty="0">
                        <a:latin typeface="Calibri"/>
                        <a:ea typeface="Calibri"/>
                        <a:cs typeface="B Compset" pitchFamily="2" charset="-78"/>
                      </a:endParaRPr>
                    </a:p>
                  </a:txBody>
                  <a:tcPr marL="68580" marR="68580" marT="0" marB="0" anchor="ctr">
                    <a:solidFill>
                      <a:srgbClr val="FF0000"/>
                    </a:solidFill>
                  </a:tcPr>
                </a:tc>
                <a:extLst>
                  <a:ext uri="{0D108BD9-81ED-4DB2-BD59-A6C34878D82A}">
                    <a16:rowId xmlns:a16="http://schemas.microsoft.com/office/drawing/2014/main" val="10001"/>
                  </a:ext>
                </a:extLst>
              </a:tr>
              <a:tr h="370840">
                <a:tc>
                  <a:txBody>
                    <a:bodyPr/>
                    <a:lstStyle/>
                    <a:p>
                      <a:pPr algn="ctr" rtl="1">
                        <a:lnSpc>
                          <a:spcPct val="107000"/>
                        </a:lnSpc>
                        <a:spcAft>
                          <a:spcPts val="0"/>
                        </a:spcAft>
                      </a:pPr>
                      <a:r>
                        <a:rPr lang="fa-IR" sz="1400" b="1" dirty="0">
                          <a:latin typeface="Times New Roman"/>
                          <a:ea typeface="Times New Roman"/>
                          <a:cs typeface="B Compset" pitchFamily="2" charset="-78"/>
                        </a:rPr>
                        <a:t>زرد</a:t>
                      </a:r>
                      <a:endParaRPr lang="en-US" sz="1400" b="1" dirty="0">
                        <a:latin typeface="Calibri"/>
                        <a:ea typeface="Calibri"/>
                        <a:cs typeface="B Compset" pitchFamily="2" charset="-78"/>
                      </a:endParaRPr>
                    </a:p>
                  </a:txBody>
                  <a:tcPr marL="68580" marR="68580" marT="0" marB="0" anchor="ctr">
                    <a:solidFill>
                      <a:srgbClr val="FFFF00"/>
                    </a:solidFill>
                  </a:tcPr>
                </a:tc>
                <a:tc>
                  <a:txBody>
                    <a:bodyPr/>
                    <a:lstStyle/>
                    <a:p>
                      <a:pPr algn="r" rtl="1">
                        <a:lnSpc>
                          <a:spcPct val="107000"/>
                        </a:lnSpc>
                        <a:spcAft>
                          <a:spcPts val="0"/>
                        </a:spcAft>
                      </a:pPr>
                      <a:r>
                        <a:rPr lang="fa-IR" sz="1400" b="1" dirty="0">
                          <a:latin typeface="Times New Roman"/>
                          <a:ea typeface="Times New Roman"/>
                          <a:cs typeface="B Compset" pitchFamily="2" charset="-78"/>
                        </a:rPr>
                        <a:t>اعزام آمبولانس با اولویت بالا، در صورت وجود ترافیک شهری اعزام موتورآمبولانس پیشرو</a:t>
                      </a:r>
                      <a:endParaRPr lang="en-US" sz="1400" b="1" dirty="0">
                        <a:latin typeface="Calibri"/>
                        <a:ea typeface="Calibri"/>
                        <a:cs typeface="B Compset" pitchFamily="2" charset="-78"/>
                      </a:endParaRPr>
                    </a:p>
                  </a:txBody>
                  <a:tcPr marL="68580" marR="68580" marT="0" marB="0" anchor="ctr">
                    <a:solidFill>
                      <a:srgbClr val="FFFF00"/>
                    </a:solidFill>
                  </a:tcPr>
                </a:tc>
                <a:extLst>
                  <a:ext uri="{0D108BD9-81ED-4DB2-BD59-A6C34878D82A}">
                    <a16:rowId xmlns:a16="http://schemas.microsoft.com/office/drawing/2014/main" val="10002"/>
                  </a:ext>
                </a:extLst>
              </a:tr>
              <a:tr h="370840">
                <a:tc>
                  <a:txBody>
                    <a:bodyPr/>
                    <a:lstStyle/>
                    <a:p>
                      <a:pPr algn="ctr" rtl="1">
                        <a:lnSpc>
                          <a:spcPct val="107000"/>
                        </a:lnSpc>
                        <a:spcAft>
                          <a:spcPts val="0"/>
                        </a:spcAft>
                      </a:pPr>
                      <a:r>
                        <a:rPr lang="fa-IR" sz="1400" b="1" dirty="0">
                          <a:latin typeface="Times New Roman"/>
                          <a:ea typeface="Times New Roman"/>
                          <a:cs typeface="B Compset" pitchFamily="2" charset="-78"/>
                        </a:rPr>
                        <a:t>سبز</a:t>
                      </a:r>
                      <a:endParaRPr lang="en-US" sz="1400" b="1" dirty="0">
                        <a:latin typeface="Calibri"/>
                        <a:ea typeface="Calibri"/>
                        <a:cs typeface="B Compset" pitchFamily="2" charset="-78"/>
                      </a:endParaRPr>
                    </a:p>
                  </a:txBody>
                  <a:tcPr marL="68580" marR="68580" marT="0" marB="0" anchor="ctr">
                    <a:solidFill>
                      <a:srgbClr val="92D050"/>
                    </a:solidFill>
                  </a:tcPr>
                </a:tc>
                <a:tc>
                  <a:txBody>
                    <a:bodyPr/>
                    <a:lstStyle/>
                    <a:p>
                      <a:pPr algn="r" rtl="1">
                        <a:lnSpc>
                          <a:spcPct val="107000"/>
                        </a:lnSpc>
                        <a:spcAft>
                          <a:spcPts val="0"/>
                        </a:spcAft>
                      </a:pPr>
                      <a:r>
                        <a:rPr lang="fa-IR" sz="1400" b="1" dirty="0">
                          <a:latin typeface="Times New Roman"/>
                          <a:ea typeface="Times New Roman"/>
                          <a:cs typeface="B Compset" pitchFamily="2" charset="-78"/>
                        </a:rPr>
                        <a:t>اعزام </a:t>
                      </a:r>
                      <a:r>
                        <a:rPr lang="fa-IR" sz="1400" b="1" dirty="0" err="1">
                          <a:latin typeface="Times New Roman"/>
                          <a:ea typeface="Times New Roman"/>
                          <a:cs typeface="B Compset" pitchFamily="2" charset="-78"/>
                        </a:rPr>
                        <a:t>موتورآمبولانس</a:t>
                      </a:r>
                      <a:r>
                        <a:rPr lang="fa-IR" sz="1400" b="1" dirty="0">
                          <a:latin typeface="Times New Roman"/>
                          <a:ea typeface="Times New Roman"/>
                          <a:cs typeface="B Compset" pitchFamily="2" charset="-78"/>
                        </a:rPr>
                        <a:t> در صورت فقدان </a:t>
                      </a:r>
                      <a:r>
                        <a:rPr lang="fa-IR" sz="1400" b="1" dirty="0" err="1">
                          <a:latin typeface="Times New Roman"/>
                          <a:ea typeface="Times New Roman"/>
                          <a:cs typeface="B Compset" pitchFamily="2" charset="-78"/>
                        </a:rPr>
                        <a:t>موتورآمبولانس</a:t>
                      </a:r>
                      <a:r>
                        <a:rPr lang="fa-IR" sz="1400" b="1" dirty="0">
                          <a:latin typeface="Times New Roman"/>
                          <a:ea typeface="Times New Roman"/>
                          <a:cs typeface="B Compset" pitchFamily="2" charset="-78"/>
                        </a:rPr>
                        <a:t> ، اعزام آمبولانس زمینی با اولویت کمتر</a:t>
                      </a:r>
                      <a:endParaRPr lang="en-US" sz="1400" b="1" dirty="0">
                        <a:latin typeface="Calibri"/>
                        <a:ea typeface="Calibri"/>
                        <a:cs typeface="B Compset" pitchFamily="2" charset="-78"/>
                      </a:endParaRPr>
                    </a:p>
                  </a:txBody>
                  <a:tcPr marL="68580" marR="68580" marT="0" marB="0" anchor="ctr">
                    <a:solidFill>
                      <a:srgbClr val="92D050"/>
                    </a:solidFill>
                  </a:tcPr>
                </a:tc>
                <a:extLst>
                  <a:ext uri="{0D108BD9-81ED-4DB2-BD59-A6C34878D82A}">
                    <a16:rowId xmlns:a16="http://schemas.microsoft.com/office/drawing/2014/main" val="10003"/>
                  </a:ext>
                </a:extLst>
              </a:tr>
              <a:tr h="370840">
                <a:tc>
                  <a:txBody>
                    <a:bodyPr/>
                    <a:lstStyle/>
                    <a:p>
                      <a:pPr algn="ctr" rtl="1">
                        <a:lnSpc>
                          <a:spcPct val="107000"/>
                        </a:lnSpc>
                        <a:spcAft>
                          <a:spcPts val="0"/>
                        </a:spcAft>
                      </a:pPr>
                      <a:r>
                        <a:rPr lang="fa-IR" sz="1400" b="1" dirty="0">
                          <a:latin typeface="Times New Roman"/>
                          <a:ea typeface="Times New Roman"/>
                          <a:cs typeface="B Compset" pitchFamily="2" charset="-78"/>
                        </a:rPr>
                        <a:t>سفید</a:t>
                      </a:r>
                      <a:endParaRPr lang="en-US" sz="1400" b="1" dirty="0">
                        <a:latin typeface="Calibri"/>
                        <a:ea typeface="Calibri"/>
                        <a:cs typeface="B Compset" pitchFamily="2" charset="-78"/>
                      </a:endParaRPr>
                    </a:p>
                  </a:txBody>
                  <a:tcPr marL="68580" marR="68580" marT="0" marB="0" anchor="ctr">
                    <a:solidFill>
                      <a:schemeClr val="bg1"/>
                    </a:solidFill>
                  </a:tcPr>
                </a:tc>
                <a:tc>
                  <a:txBody>
                    <a:bodyPr/>
                    <a:lstStyle/>
                    <a:p>
                      <a:pPr algn="r" rtl="1">
                        <a:lnSpc>
                          <a:spcPct val="107000"/>
                        </a:lnSpc>
                        <a:spcAft>
                          <a:spcPts val="0"/>
                        </a:spcAft>
                      </a:pPr>
                      <a:r>
                        <a:rPr lang="fa-IR" sz="1400" b="1" dirty="0">
                          <a:latin typeface="Times New Roman"/>
                          <a:ea typeface="Times New Roman"/>
                          <a:cs typeface="B Compset" pitchFamily="2" charset="-78"/>
                        </a:rPr>
                        <a:t>توصیه اکید مراجعه سرپایی در صورت درد مجدد یا تغییر وضعیت بیماری یا الگوی درد، مجدداٌ تماس بگیرد.</a:t>
                      </a:r>
                      <a:endParaRPr lang="en-US" sz="1400" b="1" dirty="0">
                        <a:latin typeface="Calibri"/>
                        <a:ea typeface="Calibri"/>
                        <a:cs typeface="B Compset" pitchFamily="2" charset="-78"/>
                      </a:endParaRPr>
                    </a:p>
                  </a:txBody>
                  <a:tcPr marL="68580" marR="68580" marT="0" marB="0" anchor="c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707562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تغییرات </a:t>
            </a:r>
            <a:r>
              <a:rPr lang="en-US" sz="2400" b="1" dirty="0">
                <a:cs typeface="B Titr" pitchFamily="2" charset="-78"/>
              </a:rPr>
              <a:t>ECG</a:t>
            </a:r>
            <a:r>
              <a:rPr lang="fa-IR" sz="2400" dirty="0">
                <a:cs typeface="B Titr" pitchFamily="2" charset="-78"/>
              </a:rPr>
              <a:t> </a:t>
            </a:r>
            <a:r>
              <a:rPr lang="fa-IR" sz="2400" dirty="0" err="1">
                <a:cs typeface="B Titr" pitchFamily="2" charset="-78"/>
              </a:rPr>
              <a:t>درانفارکتوس</a:t>
            </a:r>
            <a:r>
              <a:rPr lang="fa-IR" sz="2400" dirty="0">
                <a:cs typeface="B Titr" pitchFamily="2" charset="-78"/>
              </a:rPr>
              <a:t> حاد میوکارد</a:t>
            </a:r>
            <a:endParaRPr lang="en-US" sz="2400" dirty="0">
              <a:cs typeface="B Titr" pitchFamily="2" charset="-78"/>
            </a:endParaRPr>
          </a:p>
        </p:txBody>
      </p:sp>
      <p:pic>
        <p:nvPicPr>
          <p:cNvPr id="5" name="Content Placeholder 3" descr="http://scrubbing.in/wp-content/uploads/2013/07/heart-disease.jpg"/>
          <p:cNvPicPr>
            <a:picLocks/>
          </p:cNvPicPr>
          <p:nvPr/>
        </p:nvPicPr>
        <p:blipFill>
          <a:blip r:embed="rId2"/>
          <a:srcRect/>
          <a:stretch>
            <a:fillRect/>
          </a:stretch>
        </p:blipFill>
        <p:spPr bwMode="auto">
          <a:xfrm>
            <a:off x="2514600" y="1828801"/>
            <a:ext cx="7543800" cy="3615531"/>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0068B719-7248-E149-97F4-8F233FFD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5882699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تغییرات </a:t>
            </a:r>
            <a:r>
              <a:rPr lang="en-US" sz="2400" b="1" dirty="0">
                <a:cs typeface="B Titr" pitchFamily="2" charset="-78"/>
              </a:rPr>
              <a:t>ECG</a:t>
            </a:r>
            <a:r>
              <a:rPr lang="fa-IR" sz="2400" dirty="0">
                <a:cs typeface="B Titr" pitchFamily="2" charset="-78"/>
              </a:rPr>
              <a:t> درانفارکتوس حاد میوکارد</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r>
              <a:rPr lang="fa-IR" sz="2000" b="1" dirty="0">
                <a:cs typeface="B Compset" pitchFamily="2" charset="-78"/>
              </a:rPr>
              <a:t>هنگامیکه یکی از عروق خون رساننده به قسمتی از قلب دچار انسداد گردد، آن ناحیه دچار ایسکمی </a:t>
            </a:r>
            <a:r>
              <a:rPr lang="en-US" sz="2000" b="1" dirty="0">
                <a:cs typeface="B Compset" pitchFamily="2" charset="-78"/>
              </a:rPr>
              <a:t>(ischemia)</a:t>
            </a:r>
            <a:r>
              <a:rPr lang="fa-IR" sz="2000" b="1" dirty="0">
                <a:cs typeface="B Compset" pitchFamily="2" charset="-78"/>
              </a:rPr>
              <a:t> می شود. </a:t>
            </a:r>
          </a:p>
          <a:p>
            <a:pPr algn="just" rtl="1"/>
            <a:endParaRPr lang="fa-IR" sz="2000" b="1" dirty="0">
              <a:cs typeface="B Compset" pitchFamily="2" charset="-78"/>
            </a:endParaRPr>
          </a:p>
          <a:p>
            <a:pPr algn="just" rtl="1"/>
            <a:r>
              <a:rPr lang="fa-IR" sz="2000" b="1" dirty="0">
                <a:cs typeface="B Compset" pitchFamily="2" charset="-78"/>
              </a:rPr>
              <a:t>اگر انسداد برطرف نشود، از مرکز این ناحیه شروع به آسیب سلولی </a:t>
            </a:r>
            <a:r>
              <a:rPr lang="en-US" sz="2000" b="1" dirty="0">
                <a:cs typeface="B Compset" pitchFamily="2" charset="-78"/>
              </a:rPr>
              <a:t>(Injury)</a:t>
            </a:r>
            <a:r>
              <a:rPr lang="fa-IR" sz="2000" b="1" dirty="0">
                <a:cs typeface="B Compset" pitchFamily="2" charset="-78"/>
              </a:rPr>
              <a:t> می کند.</a:t>
            </a:r>
          </a:p>
          <a:p>
            <a:pPr algn="just" rtl="1"/>
            <a:endParaRPr lang="fa-IR" sz="2000" b="1" dirty="0">
              <a:cs typeface="B Compset" pitchFamily="2" charset="-78"/>
            </a:endParaRPr>
          </a:p>
          <a:p>
            <a:pPr algn="just" rtl="1"/>
            <a:r>
              <a:rPr lang="fa-IR" sz="2000" b="1" dirty="0">
                <a:cs typeface="B Compset" pitchFamily="2" charset="-78"/>
              </a:rPr>
              <a:t>در این مرحله اگر برای بیمار اقدامی صورت نگیرد تبدیل به نکروز می شود.</a:t>
            </a:r>
          </a:p>
          <a:p>
            <a:pPr algn="just" rtl="1"/>
            <a:endParaRPr lang="fa-IR" sz="2000" b="1" dirty="0">
              <a:cs typeface="B Compset" pitchFamily="2" charset="-78"/>
            </a:endParaRPr>
          </a:p>
          <a:p>
            <a:pPr algn="just" rtl="1"/>
            <a:r>
              <a:rPr lang="fa-IR" sz="2000" b="1" dirty="0">
                <a:cs typeface="B Compset" pitchFamily="2" charset="-78"/>
              </a:rPr>
              <a:t>این نکروز می تواند به مناطق ایسکمی و آسیب گسترش یابد یا در همان منطقه محدود شود.</a:t>
            </a:r>
          </a:p>
          <a:p>
            <a:pPr algn="just" rtl="1"/>
            <a:endParaRPr lang="fa-IR" sz="2000" b="1" dirty="0">
              <a:cs typeface="B Compset" pitchFamily="2" charset="-78"/>
            </a:endParaRPr>
          </a:p>
        </p:txBody>
      </p:sp>
    </p:spTree>
    <p:extLst>
      <p:ext uri="{BB962C8B-B14F-4D97-AF65-F5344CB8AC3E}">
        <p14:creationId xmlns:p14="http://schemas.microsoft.com/office/powerpoint/2010/main" val="1041825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تغییرات </a:t>
            </a:r>
            <a:r>
              <a:rPr lang="en-US" sz="2400" b="1" dirty="0">
                <a:cs typeface="B Titr" pitchFamily="2" charset="-78"/>
              </a:rPr>
              <a:t>ECG</a:t>
            </a:r>
            <a:r>
              <a:rPr lang="fa-IR" sz="2400" dirty="0">
                <a:cs typeface="B Titr" pitchFamily="2" charset="-78"/>
              </a:rPr>
              <a:t> درانفارکتوس حاد میوکارد</a:t>
            </a:r>
            <a:endParaRPr lang="en-US" sz="2400" dirty="0">
              <a:cs typeface="B Titr" pitchFamily="2" charset="-78"/>
            </a:endParaRPr>
          </a:p>
        </p:txBody>
      </p:sp>
      <p:sp>
        <p:nvSpPr>
          <p:cNvPr id="3" name="Content Placeholder 2"/>
          <p:cNvSpPr>
            <a:spLocks noGrp="1"/>
          </p:cNvSpPr>
          <p:nvPr>
            <p:ph idx="1"/>
          </p:nvPr>
        </p:nvSpPr>
        <p:spPr/>
        <p:txBody>
          <a:bodyPr/>
          <a:lstStyle/>
          <a:p>
            <a:pPr algn="r" rtl="1">
              <a:buNone/>
            </a:pPr>
            <a:r>
              <a:rPr lang="fa-IR" sz="2000" b="1" dirty="0">
                <a:cs typeface="B Compset" pitchFamily="2" charset="-78"/>
              </a:rPr>
              <a:t>در قسمت ضایعه می توان سه منطقه پیدا کرد (از داخل به خارج):</a:t>
            </a:r>
          </a:p>
          <a:p>
            <a:pPr algn="r" rtl="1">
              <a:buNone/>
            </a:pPr>
            <a:endParaRPr lang="fa-IR" sz="2000" b="1" dirty="0">
              <a:cs typeface="B Compset" pitchFamily="2" charset="-78"/>
            </a:endParaRPr>
          </a:p>
          <a:p>
            <a:pPr algn="r" rtl="1">
              <a:buNone/>
            </a:pPr>
            <a:r>
              <a:rPr lang="fa-IR" sz="2000" b="1" dirty="0">
                <a:cs typeface="B Compset" pitchFamily="2" charset="-78"/>
              </a:rPr>
              <a:t>1- منطقه نکروز</a:t>
            </a:r>
          </a:p>
          <a:p>
            <a:pPr algn="r" rtl="1">
              <a:buNone/>
            </a:pPr>
            <a:r>
              <a:rPr lang="fa-IR" sz="2000" b="1" dirty="0">
                <a:cs typeface="B Compset" pitchFamily="2" charset="-78"/>
              </a:rPr>
              <a:t>2- منطقه آسیب</a:t>
            </a:r>
          </a:p>
          <a:p>
            <a:pPr algn="r" rtl="1">
              <a:buNone/>
            </a:pPr>
            <a:r>
              <a:rPr lang="fa-IR" sz="2000" b="1" dirty="0">
                <a:cs typeface="B Compset" pitchFamily="2" charset="-78"/>
              </a:rPr>
              <a:t>3- منطقه ایسکمی</a:t>
            </a:r>
          </a:p>
          <a:p>
            <a:pPr algn="r" rtl="1">
              <a:buNone/>
            </a:pPr>
            <a:endParaRPr lang="fa-IR" sz="2000" b="1" dirty="0">
              <a:cs typeface="B Compset" pitchFamily="2" charset="-78"/>
            </a:endParaRPr>
          </a:p>
          <a:p>
            <a:pPr algn="r" rtl="1">
              <a:buNone/>
            </a:pPr>
            <a:r>
              <a:rPr lang="fa-IR" sz="2000" b="1" dirty="0">
                <a:cs typeface="B Compset" pitchFamily="2" charset="-78"/>
              </a:rPr>
              <a:t>که هریک از این مناطق بعلت تغییراتی که در مسیر دپلاریزه و رپلاریزه آنها ایجاد میشود علائم خاصی را در </a:t>
            </a:r>
            <a:r>
              <a:rPr lang="en-US" sz="2000" b="1" dirty="0">
                <a:cs typeface="B Compset" pitchFamily="2" charset="-78"/>
              </a:rPr>
              <a:t>ECG</a:t>
            </a:r>
            <a:r>
              <a:rPr lang="fa-IR" sz="2000" b="1" dirty="0">
                <a:cs typeface="B Compset" pitchFamily="2" charset="-78"/>
              </a:rPr>
              <a:t> نشان می دهد.</a:t>
            </a:r>
            <a:endParaRPr lang="en-US" sz="2000" b="1" dirty="0">
              <a:cs typeface="B Compset" pitchFamily="2" charset="-78"/>
            </a:endParaRPr>
          </a:p>
        </p:txBody>
      </p:sp>
    </p:spTree>
    <p:extLst>
      <p:ext uri="{BB962C8B-B14F-4D97-AF65-F5344CB8AC3E}">
        <p14:creationId xmlns:p14="http://schemas.microsoft.com/office/powerpoint/2010/main" val="1795833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تغییرات </a:t>
            </a:r>
            <a:r>
              <a:rPr lang="en-US" sz="2400" b="1" dirty="0">
                <a:cs typeface="B Titr" pitchFamily="2" charset="-78"/>
              </a:rPr>
              <a:t>ECG</a:t>
            </a:r>
            <a:r>
              <a:rPr lang="fa-IR" sz="2400" dirty="0">
                <a:cs typeface="B Titr" pitchFamily="2" charset="-78"/>
              </a:rPr>
              <a:t> درانفارکتوس حاد </a:t>
            </a:r>
            <a:r>
              <a:rPr lang="en-US" sz="2400" dirty="0">
                <a:cs typeface="B Titr" pitchFamily="2" charset="-78"/>
              </a:rPr>
              <a:t>STEMI</a:t>
            </a:r>
            <a:endParaRPr lang="en-US" sz="2400" dirty="0"/>
          </a:p>
        </p:txBody>
      </p:sp>
      <p:sp>
        <p:nvSpPr>
          <p:cNvPr id="5" name="Content Placeholder 4"/>
          <p:cNvSpPr>
            <a:spLocks noGrp="1"/>
          </p:cNvSpPr>
          <p:nvPr>
            <p:ph idx="1"/>
          </p:nvPr>
        </p:nvSpPr>
        <p:spPr/>
        <p:txBody>
          <a:bodyPr/>
          <a:lstStyle/>
          <a:p>
            <a:pPr algn="r" rtl="1"/>
            <a:r>
              <a:rPr lang="fa-IR" sz="2000" b="1" dirty="0">
                <a:cs typeface="B Compset" pitchFamily="2" charset="-78"/>
              </a:rPr>
              <a:t>در لیدهای سطح آسیب دیده </a:t>
            </a:r>
            <a:r>
              <a:rPr lang="en-US" sz="2000" b="1" dirty="0">
                <a:cs typeface="B Compset" pitchFamily="2" charset="-78"/>
              </a:rPr>
              <a:t>ST elevation</a:t>
            </a:r>
            <a:r>
              <a:rPr lang="fa-IR" sz="2000" b="1" dirty="0">
                <a:cs typeface="B Compset" pitchFamily="2" charset="-78"/>
              </a:rPr>
              <a:t> داریم.</a:t>
            </a:r>
          </a:p>
          <a:p>
            <a:pPr algn="r" rtl="1"/>
            <a:endParaRPr lang="fa-IR" sz="2000" b="1" dirty="0">
              <a:cs typeface="B Compset" pitchFamily="2" charset="-78"/>
            </a:endParaRPr>
          </a:p>
          <a:p>
            <a:pPr algn="r" rtl="1"/>
            <a:r>
              <a:rPr lang="fa-IR" sz="2000" b="1" dirty="0">
                <a:cs typeface="B Compset" pitchFamily="2" charset="-78"/>
              </a:rPr>
              <a:t>در لیدهای مقابل سطح آسیب دیده </a:t>
            </a:r>
            <a:r>
              <a:rPr lang="en-US" sz="2000" b="1" dirty="0">
                <a:cs typeface="B Compset" pitchFamily="2" charset="-78"/>
              </a:rPr>
              <a:t>ST Depression</a:t>
            </a:r>
            <a:r>
              <a:rPr lang="fa-IR" sz="2000" b="1" dirty="0">
                <a:cs typeface="B Compset" pitchFamily="2" charset="-78"/>
              </a:rPr>
              <a:t> داریم.</a:t>
            </a:r>
          </a:p>
          <a:p>
            <a:pPr algn="r" rtl="1"/>
            <a:endParaRPr lang="fa-IR" sz="2000" b="1" dirty="0">
              <a:cs typeface="B Compset" pitchFamily="2" charset="-78"/>
            </a:endParaRPr>
          </a:p>
          <a:p>
            <a:pPr algn="r" rtl="1"/>
            <a:r>
              <a:rPr lang="fa-IR" sz="2000" b="1" dirty="0">
                <a:cs typeface="B Compset" pitchFamily="2" charset="-78"/>
              </a:rPr>
              <a:t>در لیدهای سطح آسیب دیده </a:t>
            </a:r>
            <a:r>
              <a:rPr lang="en-US" sz="2000" b="1" dirty="0">
                <a:cs typeface="B Compset" pitchFamily="2" charset="-78"/>
              </a:rPr>
              <a:t>Q Path</a:t>
            </a:r>
            <a:r>
              <a:rPr lang="fa-IR" sz="2000" b="1" dirty="0">
                <a:cs typeface="B Compset" pitchFamily="2" charset="-78"/>
              </a:rPr>
              <a:t> ایجاد می شود.</a:t>
            </a:r>
          </a:p>
          <a:p>
            <a:pPr algn="r" rtl="1"/>
            <a:endParaRPr lang="fa-IR" sz="2000" b="1" dirty="0">
              <a:cs typeface="B Compset" pitchFamily="2" charset="-78"/>
            </a:endParaRPr>
          </a:p>
          <a:p>
            <a:pPr algn="r" rtl="1"/>
            <a:r>
              <a:rPr lang="fa-IR" sz="2000" b="1" dirty="0">
                <a:cs typeface="B Compset" pitchFamily="2" charset="-78"/>
              </a:rPr>
              <a:t>در لید های سطح آسیب دیده طول موج </a:t>
            </a:r>
            <a:r>
              <a:rPr lang="en-US" sz="2000" b="1" dirty="0">
                <a:cs typeface="B Compset" pitchFamily="2" charset="-78"/>
              </a:rPr>
              <a:t>R</a:t>
            </a:r>
            <a:r>
              <a:rPr lang="fa-IR" sz="2000" b="1" dirty="0">
                <a:cs typeface="B Compset" pitchFamily="2" charset="-78"/>
              </a:rPr>
              <a:t> کاهش می یابد.</a:t>
            </a:r>
          </a:p>
          <a:p>
            <a:pPr algn="r" rtl="1"/>
            <a:endParaRPr lang="fa-IR" sz="2000" b="1" dirty="0">
              <a:cs typeface="B Compset" pitchFamily="2" charset="-78"/>
            </a:endParaRPr>
          </a:p>
          <a:p>
            <a:pPr algn="r" rtl="1"/>
            <a:r>
              <a:rPr lang="fa-IR" sz="2000" b="1" dirty="0">
                <a:cs typeface="B Compset" pitchFamily="2" charset="-78"/>
              </a:rPr>
              <a:t>در لیدهای سطح آسیب دیده </a:t>
            </a:r>
            <a:r>
              <a:rPr lang="en-US" sz="2000" b="1" dirty="0">
                <a:cs typeface="B Compset" pitchFamily="2" charset="-78"/>
              </a:rPr>
              <a:t>T</a:t>
            </a:r>
            <a:r>
              <a:rPr lang="fa-IR" sz="2000" b="1" dirty="0">
                <a:cs typeface="B Compset" pitchFamily="2" charset="-78"/>
              </a:rPr>
              <a:t> معکوس داریم.</a:t>
            </a:r>
          </a:p>
          <a:p>
            <a:pPr algn="r" rtl="1"/>
            <a:endParaRPr lang="en-US" sz="2000" b="1" dirty="0">
              <a:cs typeface="B Compset" pitchFamily="2" charset="-78"/>
            </a:endParaRPr>
          </a:p>
        </p:txBody>
      </p:sp>
    </p:spTree>
    <p:extLst>
      <p:ext uri="{BB962C8B-B14F-4D97-AF65-F5344CB8AC3E}">
        <p14:creationId xmlns:p14="http://schemas.microsoft.com/office/powerpoint/2010/main" val="3984458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2400" b="1" dirty="0">
                <a:cs typeface="B Titr" pitchFamily="2" charset="-78"/>
              </a:rPr>
              <a:t>Acute MI</a:t>
            </a:r>
            <a:endParaRPr lang="fa-IR" altLang="en-US" sz="2400" dirty="0"/>
          </a:p>
        </p:txBody>
      </p:sp>
      <p:pic>
        <p:nvPicPr>
          <p:cNvPr id="40963" name="Picture 4"/>
          <p:cNvPicPr>
            <a:picLocks noGrp="1" noChangeAspect="1" noChangeArrowheads="1"/>
          </p:cNvPicPr>
          <p:nvPr>
            <p:ph type="body" idx="1"/>
          </p:nvPr>
        </p:nvPicPr>
        <p:blipFill>
          <a:blip r:embed="rId2"/>
          <a:srcRect/>
          <a:stretch>
            <a:fillRect/>
          </a:stretch>
        </p:blipFill>
        <p:spPr>
          <a:xfrm>
            <a:off x="2286000" y="1447801"/>
            <a:ext cx="7467600" cy="4164623"/>
          </a:xfrm>
          <a:noFill/>
        </p:spPr>
      </p:pic>
    </p:spTree>
    <p:extLst>
      <p:ext uri="{BB962C8B-B14F-4D97-AF65-F5344CB8AC3E}">
        <p14:creationId xmlns:p14="http://schemas.microsoft.com/office/powerpoint/2010/main" val="30560283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b="1" dirty="0">
                <a:cs typeface="B Titr" pitchFamily="2" charset="-78"/>
              </a:rPr>
              <a:t> در مراحل مختلف سکته قلبی </a:t>
            </a:r>
            <a:r>
              <a:rPr lang="en-US" sz="2400" b="1" dirty="0">
                <a:cs typeface="B Titr" pitchFamily="2" charset="-78"/>
              </a:rPr>
              <a:t>ECG</a:t>
            </a:r>
            <a:r>
              <a:rPr lang="fa-IR" sz="2400" b="1" dirty="0">
                <a:cs typeface="B Titr" pitchFamily="2" charset="-78"/>
              </a:rPr>
              <a:t> تغییرات </a:t>
            </a:r>
            <a:endParaRPr lang="en-US" sz="2400" dirty="0">
              <a:cs typeface="B Titr" pitchFamily="2" charset="-78"/>
            </a:endParaRPr>
          </a:p>
        </p:txBody>
      </p:sp>
      <p:sp>
        <p:nvSpPr>
          <p:cNvPr id="3" name="Content Placeholder 2"/>
          <p:cNvSpPr>
            <a:spLocks noGrp="1"/>
          </p:cNvSpPr>
          <p:nvPr>
            <p:ph idx="1"/>
          </p:nvPr>
        </p:nvSpPr>
        <p:spPr/>
        <p:txBody>
          <a:bodyPr/>
          <a:lstStyle/>
          <a:p>
            <a:r>
              <a:rPr lang="en-US" sz="2000" b="1" dirty="0">
                <a:cs typeface="B Compset" pitchFamily="2" charset="-78"/>
              </a:rPr>
              <a:t>Ischemia: ST  Depression, T Inverted</a:t>
            </a:r>
          </a:p>
          <a:p>
            <a:pPr>
              <a:buNone/>
            </a:pPr>
            <a:endParaRPr lang="en-US" sz="2000" b="1" dirty="0">
              <a:cs typeface="B Compset" pitchFamily="2" charset="-78"/>
            </a:endParaRPr>
          </a:p>
          <a:p>
            <a:r>
              <a:rPr lang="en-US" sz="2000" b="1" dirty="0">
                <a:cs typeface="B Compset" pitchFamily="2" charset="-78"/>
              </a:rPr>
              <a:t>Hyper Acute MI: ST  elevation, T Tall </a:t>
            </a:r>
          </a:p>
          <a:p>
            <a:endParaRPr lang="en-US" sz="2000" b="1" dirty="0">
              <a:cs typeface="B Compset" pitchFamily="2" charset="-78"/>
            </a:endParaRPr>
          </a:p>
          <a:p>
            <a:r>
              <a:rPr lang="en-US" sz="2000" b="1" dirty="0">
                <a:cs typeface="B Compset" pitchFamily="2" charset="-78"/>
              </a:rPr>
              <a:t>Acute MI: Q Pathologic, ST elevation, T inverted</a:t>
            </a:r>
          </a:p>
          <a:p>
            <a:endParaRPr lang="en-US" sz="2000" b="1" dirty="0">
              <a:cs typeface="B Compset" pitchFamily="2" charset="-78"/>
            </a:endParaRPr>
          </a:p>
          <a:p>
            <a:r>
              <a:rPr lang="en-US" sz="2000" b="1" dirty="0">
                <a:cs typeface="B Compset" pitchFamily="2" charset="-78"/>
              </a:rPr>
              <a:t>Recent  MI: Q Pathologic, T inverted</a:t>
            </a:r>
          </a:p>
          <a:p>
            <a:endParaRPr lang="en-US" sz="2000" b="1" dirty="0">
              <a:cs typeface="B Compset" pitchFamily="2" charset="-78"/>
            </a:endParaRPr>
          </a:p>
          <a:p>
            <a:r>
              <a:rPr lang="en-US" sz="2000" b="1" dirty="0">
                <a:cs typeface="B Compset" pitchFamily="2" charset="-78"/>
              </a:rPr>
              <a:t>Old MI: Q Pathologic</a:t>
            </a:r>
          </a:p>
        </p:txBody>
      </p:sp>
    </p:spTree>
    <p:extLst>
      <p:ext uri="{BB962C8B-B14F-4D97-AF65-F5344CB8AC3E}">
        <p14:creationId xmlns:p14="http://schemas.microsoft.com/office/powerpoint/2010/main" val="3976747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b="1" dirty="0">
                <a:cs typeface="B Titr" pitchFamily="2" charset="-78"/>
              </a:rPr>
              <a:t> در مراحل مختلف سکته قلبی </a:t>
            </a:r>
            <a:r>
              <a:rPr lang="en-US" sz="2400" b="1" dirty="0">
                <a:cs typeface="B Titr" pitchFamily="2" charset="-78"/>
              </a:rPr>
              <a:t>ECG</a:t>
            </a:r>
            <a:r>
              <a:rPr lang="fa-IR" sz="2400" b="1" dirty="0">
                <a:cs typeface="B Titr" pitchFamily="2" charset="-78"/>
              </a:rPr>
              <a:t> توالی تغییرات </a:t>
            </a:r>
            <a:endParaRPr lang="en-US" sz="2400" dirty="0">
              <a:cs typeface="B Titr" pitchFamily="2" charset="-78"/>
            </a:endParaRPr>
          </a:p>
        </p:txBody>
      </p:sp>
      <p:pic>
        <p:nvPicPr>
          <p:cNvPr id="4" name="Picture 4"/>
          <p:cNvPicPr>
            <a:picLocks noGrp="1" noChangeAspect="1" noChangeArrowheads="1"/>
          </p:cNvPicPr>
          <p:nvPr>
            <p:ph idx="1"/>
          </p:nvPr>
        </p:nvPicPr>
        <p:blipFill>
          <a:blip r:embed="rId2"/>
          <a:srcRect/>
          <a:stretch>
            <a:fillRect/>
          </a:stretch>
        </p:blipFill>
        <p:spPr>
          <a:xfrm>
            <a:off x="2419109" y="1752599"/>
            <a:ext cx="6648691" cy="3988443"/>
          </a:xfrm>
          <a:noFill/>
        </p:spPr>
      </p:pic>
    </p:spTree>
    <p:extLst>
      <p:ext uri="{BB962C8B-B14F-4D97-AF65-F5344CB8AC3E}">
        <p14:creationId xmlns:p14="http://schemas.microsoft.com/office/powerpoint/2010/main" val="33363024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ST  elevation / ST  Depression</a:t>
            </a:r>
            <a:endParaRPr lang="en-US" sz="2400" dirty="0">
              <a:cs typeface="B Titr" pitchFamily="2" charset="-78"/>
            </a:endParaRPr>
          </a:p>
        </p:txBody>
      </p:sp>
      <p:sp>
        <p:nvSpPr>
          <p:cNvPr id="5" name="Content Placeholder 4"/>
          <p:cNvSpPr>
            <a:spLocks noGrp="1"/>
          </p:cNvSpPr>
          <p:nvPr>
            <p:ph idx="1"/>
          </p:nvPr>
        </p:nvSpPr>
        <p:spPr/>
        <p:txBody>
          <a:bodyPr/>
          <a:lstStyle/>
          <a:p>
            <a:pPr algn="just" rtl="1"/>
            <a:r>
              <a:rPr lang="fa-IR" sz="2000" b="1" dirty="0">
                <a:cs typeface="B Compset" pitchFamily="2" charset="-78"/>
              </a:rPr>
              <a:t>قطعه </a:t>
            </a:r>
            <a:r>
              <a:rPr lang="en-US" sz="2000" b="1" dirty="0">
                <a:cs typeface="B Compset" pitchFamily="2" charset="-78"/>
              </a:rPr>
              <a:t>ST</a:t>
            </a:r>
            <a:r>
              <a:rPr lang="fa-IR" sz="2000" b="1" dirty="0">
                <a:cs typeface="B Compset" pitchFamily="2" charset="-78"/>
              </a:rPr>
              <a:t> از پایان </a:t>
            </a:r>
            <a:r>
              <a:rPr lang="en-US" sz="2000" b="1" dirty="0">
                <a:cs typeface="B Compset" pitchFamily="2" charset="-78"/>
              </a:rPr>
              <a:t>QRS</a:t>
            </a:r>
            <a:r>
              <a:rPr lang="fa-IR" sz="2000" b="1" dirty="0">
                <a:cs typeface="B Compset" pitchFamily="2" charset="-78"/>
              </a:rPr>
              <a:t> تا شروع </a:t>
            </a:r>
            <a:r>
              <a:rPr lang="en-US" sz="2000" b="1" dirty="0">
                <a:cs typeface="B Compset" pitchFamily="2" charset="-78"/>
              </a:rPr>
              <a:t>T</a:t>
            </a:r>
            <a:r>
              <a:rPr lang="fa-IR" sz="2000" b="1" dirty="0">
                <a:cs typeface="B Compset" pitchFamily="2" charset="-78"/>
              </a:rPr>
              <a:t> محسوب می شود.</a:t>
            </a:r>
          </a:p>
          <a:p>
            <a:pPr algn="just" rtl="1"/>
            <a:endParaRPr lang="fa-IR" sz="2000" b="1" dirty="0">
              <a:cs typeface="B Compset" pitchFamily="2" charset="-78"/>
            </a:endParaRPr>
          </a:p>
          <a:p>
            <a:pPr algn="just" rtl="1"/>
            <a:r>
              <a:rPr lang="fa-IR" sz="2000" b="1" dirty="0">
                <a:cs typeface="B Compset" pitchFamily="2" charset="-78"/>
              </a:rPr>
              <a:t>معمولا هم سطح با خط ایزوالکتریک است.</a:t>
            </a:r>
          </a:p>
          <a:p>
            <a:pPr algn="just" rtl="1"/>
            <a:endParaRPr lang="fa-IR" sz="2000" b="1" dirty="0">
              <a:cs typeface="B Compset" pitchFamily="2" charset="-78"/>
            </a:endParaRPr>
          </a:p>
          <a:p>
            <a:pPr algn="just" rtl="1"/>
            <a:r>
              <a:rPr lang="fa-IR" sz="2000" b="1" dirty="0">
                <a:cs typeface="B Compset" pitchFamily="2" charset="-78"/>
              </a:rPr>
              <a:t>اگر 1 میلی متر یا بیشتر پایین تر از خط ایزوالکتریک باشد </a:t>
            </a:r>
            <a:r>
              <a:rPr lang="en-US" sz="2000" b="1" dirty="0">
                <a:cs typeface="B Titr" pitchFamily="2" charset="-78"/>
              </a:rPr>
              <a:t>ST  Depression</a:t>
            </a:r>
            <a:r>
              <a:rPr lang="fa-IR" sz="2000" b="1" dirty="0">
                <a:cs typeface="B Titr" pitchFamily="2" charset="-78"/>
              </a:rPr>
              <a:t> </a:t>
            </a:r>
            <a:r>
              <a:rPr lang="fa-IR" sz="2000" b="1" dirty="0">
                <a:cs typeface="B Compset" pitchFamily="2" charset="-78"/>
              </a:rPr>
              <a:t>محسوب می شود.</a:t>
            </a:r>
          </a:p>
          <a:p>
            <a:pPr algn="just" rtl="1"/>
            <a:endParaRPr lang="fa-IR" sz="2000" b="1" dirty="0">
              <a:cs typeface="B Compset" pitchFamily="2" charset="-78"/>
            </a:endParaRPr>
          </a:p>
          <a:p>
            <a:pPr algn="just" rtl="1"/>
            <a:r>
              <a:rPr lang="fa-IR" sz="2000" b="1" dirty="0">
                <a:cs typeface="B Compset" pitchFamily="2" charset="-78"/>
              </a:rPr>
              <a:t>اگر 1 میلی متر یا بیشتر بالاتر از خط ایزوالکتریک باشد </a:t>
            </a:r>
            <a:r>
              <a:rPr lang="en-US" sz="2000" b="1" dirty="0">
                <a:cs typeface="B Titr" pitchFamily="2" charset="-78"/>
              </a:rPr>
              <a:t>ST  elevation </a:t>
            </a:r>
            <a:r>
              <a:rPr lang="fa-IR" sz="2000" b="1" dirty="0">
                <a:cs typeface="B Titr" pitchFamily="2" charset="-78"/>
              </a:rPr>
              <a:t> </a:t>
            </a:r>
            <a:r>
              <a:rPr lang="fa-IR" sz="2000" b="1" dirty="0">
                <a:cs typeface="B Compset" pitchFamily="2" charset="-78"/>
              </a:rPr>
              <a:t>محسوب می شود.</a:t>
            </a:r>
          </a:p>
          <a:p>
            <a:pPr algn="just" rtl="1"/>
            <a:endParaRPr lang="fa-IR" sz="2000" b="1" dirty="0">
              <a:cs typeface="B Compset" pitchFamily="2" charset="-78"/>
            </a:endParaRPr>
          </a:p>
          <a:p>
            <a:pPr algn="just" rtl="1"/>
            <a:r>
              <a:rPr lang="fa-IR" sz="2000" b="1" dirty="0">
                <a:cs typeface="B Compset" pitchFamily="2" charset="-78"/>
              </a:rPr>
              <a:t>قطعه </a:t>
            </a:r>
            <a:r>
              <a:rPr lang="en-US" sz="2000" b="1" dirty="0">
                <a:cs typeface="B Compset" pitchFamily="2" charset="-78"/>
              </a:rPr>
              <a:t>ST</a:t>
            </a:r>
            <a:r>
              <a:rPr lang="fa-IR" sz="2000" b="1" dirty="0">
                <a:cs typeface="B Compset" pitchFamily="2" charset="-78"/>
              </a:rPr>
              <a:t> را با خط </a:t>
            </a:r>
            <a:r>
              <a:rPr lang="en-US" sz="2000" b="1" dirty="0">
                <a:cs typeface="B Compset" pitchFamily="2" charset="-78"/>
              </a:rPr>
              <a:t>TP</a:t>
            </a:r>
            <a:r>
              <a:rPr lang="fa-IR" sz="2000" b="1" dirty="0">
                <a:cs typeface="B Compset" pitchFamily="2" charset="-78"/>
              </a:rPr>
              <a:t> موج بعدی مقایسه می کنیم.</a:t>
            </a:r>
            <a:endParaRPr lang="en-US" sz="2000" b="1" dirty="0">
              <a:cs typeface="B Compset" pitchFamily="2" charset="-78"/>
            </a:endParaRPr>
          </a:p>
        </p:txBody>
      </p:sp>
    </p:spTree>
    <p:extLst>
      <p:ext uri="{BB962C8B-B14F-4D97-AF65-F5344CB8AC3E}">
        <p14:creationId xmlns:p14="http://schemas.microsoft.com/office/powerpoint/2010/main" val="31028151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ST  Depression / ST  elevation</a:t>
            </a:r>
            <a:endParaRPr lang="en-US" sz="2400" dirty="0">
              <a:cs typeface="B Titr" pitchFamily="2" charset="-78"/>
            </a:endParaRPr>
          </a:p>
        </p:txBody>
      </p:sp>
      <p:pic>
        <p:nvPicPr>
          <p:cNvPr id="4" name="Picture 2"/>
          <p:cNvPicPr>
            <a:picLocks noGrp="1" noChangeAspect="1" noChangeArrowheads="1"/>
          </p:cNvPicPr>
          <p:nvPr>
            <p:ph idx="1"/>
          </p:nvPr>
        </p:nvPicPr>
        <p:blipFill>
          <a:blip r:embed="rId2"/>
          <a:srcRect/>
          <a:stretch>
            <a:fillRect/>
          </a:stretch>
        </p:blipFill>
        <p:spPr>
          <a:xfrm>
            <a:off x="3733800" y="1828800"/>
            <a:ext cx="4714000" cy="3124200"/>
          </a:xfrm>
          <a:noFill/>
        </p:spPr>
      </p:pic>
    </p:spTree>
    <p:extLst>
      <p:ext uri="{BB962C8B-B14F-4D97-AF65-F5344CB8AC3E}">
        <p14:creationId xmlns:p14="http://schemas.microsoft.com/office/powerpoint/2010/main" val="16817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خونرسانی عضله قلب</a:t>
            </a:r>
            <a:endParaRPr lang="en-US" sz="2400" dirty="0"/>
          </a:p>
        </p:txBody>
      </p:sp>
      <p:sp>
        <p:nvSpPr>
          <p:cNvPr id="3" name="Content Placeholder 2"/>
          <p:cNvSpPr>
            <a:spLocks noGrp="1"/>
          </p:cNvSpPr>
          <p:nvPr>
            <p:ph idx="1"/>
          </p:nvPr>
        </p:nvSpPr>
        <p:spPr/>
        <p:txBody>
          <a:bodyPr/>
          <a:lstStyle/>
          <a:p>
            <a:pPr algn="r" rtl="1"/>
            <a:r>
              <a:rPr lang="en-US" sz="1800" b="1" dirty="0">
                <a:cs typeface="B Compset" pitchFamily="2" charset="-78"/>
              </a:rPr>
              <a:t>LCA</a:t>
            </a:r>
            <a:r>
              <a:rPr lang="fa-IR" sz="1800" b="1" dirty="0">
                <a:cs typeface="B Compset" pitchFamily="2" charset="-78"/>
              </a:rPr>
              <a:t> شاخه اصلی عروق کرونری چپ که از آئورت منشا می گیرد.</a:t>
            </a:r>
          </a:p>
          <a:p>
            <a:pPr algn="r" rtl="1"/>
            <a:endParaRPr lang="fa-IR" sz="1800" b="1" dirty="0">
              <a:cs typeface="B Compset" pitchFamily="2" charset="-78"/>
            </a:endParaRPr>
          </a:p>
          <a:p>
            <a:pPr algn="r" rtl="1"/>
            <a:r>
              <a:rPr lang="fa-IR" sz="1800" b="1" dirty="0">
                <a:cs typeface="B Compset" pitchFamily="2" charset="-78"/>
              </a:rPr>
              <a:t>به سمت جلوی قلب آمده و به دو شاخه تقسیم می شود.</a:t>
            </a:r>
          </a:p>
          <a:p>
            <a:pPr algn="r" rtl="1"/>
            <a:endParaRPr lang="fa-IR" sz="1800" b="1" dirty="0">
              <a:cs typeface="B Compset" pitchFamily="2" charset="-78"/>
            </a:endParaRPr>
          </a:p>
          <a:p>
            <a:pPr algn="r" rtl="1"/>
            <a:r>
              <a:rPr lang="fa-IR" sz="1800" b="1" dirty="0">
                <a:cs typeface="B Compset" pitchFamily="2" charset="-78"/>
              </a:rPr>
              <a:t>یک شاخه در شیار دهلیزی بطنی چپ رفته و به پشت قلب می پیچد که </a:t>
            </a:r>
            <a:r>
              <a:rPr lang="en-US" sz="1800" b="1" dirty="0">
                <a:cs typeface="B Compset" pitchFamily="2" charset="-78"/>
              </a:rPr>
              <a:t>Circumflex Artery</a:t>
            </a:r>
            <a:r>
              <a:rPr lang="fa-IR" sz="1800" b="1" dirty="0">
                <a:cs typeface="B Compset" pitchFamily="2" charset="-78"/>
              </a:rPr>
              <a:t> نام دارد.</a:t>
            </a:r>
            <a:endParaRPr lang="en-US" sz="1800" b="1" dirty="0">
              <a:cs typeface="B Compset" pitchFamily="2" charset="-78"/>
            </a:endParaRPr>
          </a:p>
          <a:p>
            <a:pPr algn="r" rtl="1"/>
            <a:endParaRPr lang="fa-IR" sz="1800" b="1" dirty="0">
              <a:cs typeface="B Compset" pitchFamily="2" charset="-78"/>
            </a:endParaRPr>
          </a:p>
          <a:p>
            <a:pPr algn="r" rtl="1"/>
            <a:r>
              <a:rPr lang="fa-IR" sz="1800" b="1" dirty="0">
                <a:cs typeface="B Compset" pitchFamily="2" charset="-78"/>
              </a:rPr>
              <a:t>سیرکمفلکس قبل از رسیدن به کراکس انشعاباتش تمام می شود.</a:t>
            </a:r>
          </a:p>
          <a:p>
            <a:pPr algn="r" rtl="1"/>
            <a:endParaRPr lang="fa-IR" sz="1800" b="1" dirty="0">
              <a:cs typeface="B Compset" pitchFamily="2" charset="-78"/>
            </a:endParaRPr>
          </a:p>
          <a:p>
            <a:pPr algn="r" rtl="1"/>
            <a:r>
              <a:rPr lang="fa-IR" sz="1800" b="1" dirty="0">
                <a:cs typeface="B Compset" pitchFamily="2" charset="-78"/>
              </a:rPr>
              <a:t>شاخه بعدی در شیار دهلیزی بطنی راست افتاده و </a:t>
            </a:r>
            <a:r>
              <a:rPr lang="en-US" sz="1800" b="1" dirty="0">
                <a:cs typeface="B Compset" pitchFamily="2" charset="-78"/>
              </a:rPr>
              <a:t>Anterior Descending</a:t>
            </a:r>
            <a:r>
              <a:rPr lang="fa-IR" sz="1800" b="1" dirty="0">
                <a:cs typeface="B Compset" pitchFamily="2" charset="-78"/>
              </a:rPr>
              <a:t> را می سازد.</a:t>
            </a:r>
            <a:endParaRPr lang="en-US" sz="1800" b="1" dirty="0">
              <a:cs typeface="B Compset" pitchFamily="2" charset="-78"/>
            </a:endParaRPr>
          </a:p>
        </p:txBody>
      </p:sp>
    </p:spTree>
    <p:extLst>
      <p:ext uri="{BB962C8B-B14F-4D97-AF65-F5344CB8AC3E}">
        <p14:creationId xmlns:p14="http://schemas.microsoft.com/office/powerpoint/2010/main" val="30231773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ST  elevation</a:t>
            </a:r>
            <a:endParaRPr lang="en-US" sz="2400" dirty="0">
              <a:cs typeface="B Titr" pitchFamily="2" charset="-78"/>
            </a:endParaRPr>
          </a:p>
        </p:txBody>
      </p:sp>
      <p:pic>
        <p:nvPicPr>
          <p:cNvPr id="4" name="Picture 4"/>
          <p:cNvPicPr>
            <a:picLocks noGrp="1" noChangeAspect="1" noChangeArrowheads="1"/>
          </p:cNvPicPr>
          <p:nvPr>
            <p:ph idx="1"/>
          </p:nvPr>
        </p:nvPicPr>
        <p:blipFill>
          <a:blip r:embed="rId2"/>
          <a:srcRect/>
          <a:stretch>
            <a:fillRect/>
          </a:stretch>
        </p:blipFill>
        <p:spPr bwMode="auto">
          <a:xfrm>
            <a:off x="3124200" y="1447801"/>
            <a:ext cx="5638800" cy="4158449"/>
          </a:xfrm>
          <a:prstGeom prst="rect">
            <a:avLst/>
          </a:prstGeom>
          <a:noFill/>
          <a:ln w="9525">
            <a:noFill/>
            <a:miter lim="800000"/>
            <a:headEnd/>
            <a:tailEnd/>
          </a:ln>
        </p:spPr>
      </p:pic>
    </p:spTree>
    <p:extLst>
      <p:ext uri="{BB962C8B-B14F-4D97-AF65-F5344CB8AC3E}">
        <p14:creationId xmlns:p14="http://schemas.microsoft.com/office/powerpoint/2010/main" val="334418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ST  elevation (MI)</a:t>
            </a:r>
            <a:endParaRPr lang="en-US" sz="2400" dirty="0"/>
          </a:p>
        </p:txBody>
      </p:sp>
      <p:pic>
        <p:nvPicPr>
          <p:cNvPr id="4" name="Picture 2"/>
          <p:cNvPicPr>
            <a:picLocks noGrp="1" noChangeAspect="1" noChangeArrowheads="1"/>
          </p:cNvPicPr>
          <p:nvPr>
            <p:ph idx="1"/>
          </p:nvPr>
        </p:nvPicPr>
        <p:blipFill>
          <a:blip r:embed="rId2"/>
          <a:srcRect/>
          <a:stretch>
            <a:fillRect/>
          </a:stretch>
        </p:blipFill>
        <p:spPr>
          <a:xfrm>
            <a:off x="2590801" y="1676401"/>
            <a:ext cx="6672263" cy="3636159"/>
          </a:xfrm>
          <a:noFill/>
        </p:spPr>
      </p:pic>
    </p:spTree>
    <p:extLst>
      <p:ext uri="{BB962C8B-B14F-4D97-AF65-F5344CB8AC3E}">
        <p14:creationId xmlns:p14="http://schemas.microsoft.com/office/powerpoint/2010/main" val="18353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ST  elevation</a:t>
            </a:r>
            <a:endParaRPr lang="en-US" sz="2400" dirty="0">
              <a:cs typeface="B Titr" pitchFamily="2" charset="-78"/>
            </a:endParaRPr>
          </a:p>
        </p:txBody>
      </p:sp>
      <p:pic>
        <p:nvPicPr>
          <p:cNvPr id="4" name="Picture 4"/>
          <p:cNvPicPr>
            <a:picLocks noGrp="1" noChangeAspect="1" noChangeArrowheads="1"/>
          </p:cNvPicPr>
          <p:nvPr>
            <p:ph idx="1"/>
          </p:nvPr>
        </p:nvPicPr>
        <p:blipFill>
          <a:blip r:embed="rId2"/>
          <a:srcRect/>
          <a:stretch>
            <a:fillRect/>
          </a:stretch>
        </p:blipFill>
        <p:spPr>
          <a:xfrm>
            <a:off x="3581400" y="1676400"/>
            <a:ext cx="5143500" cy="3429000"/>
          </a:xfrm>
          <a:noFill/>
        </p:spPr>
      </p:pic>
    </p:spTree>
    <p:extLst>
      <p:ext uri="{BB962C8B-B14F-4D97-AF65-F5344CB8AC3E}">
        <p14:creationId xmlns:p14="http://schemas.microsoft.com/office/powerpoint/2010/main" val="2847263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2400" b="1" dirty="0"/>
              <a:t>Q wave</a:t>
            </a:r>
            <a:endParaRPr lang="fa-IR" altLang="en-US" sz="2400" b="1" dirty="0"/>
          </a:p>
        </p:txBody>
      </p:sp>
      <p:sp>
        <p:nvSpPr>
          <p:cNvPr id="4" name="Content Placeholder 3"/>
          <p:cNvSpPr>
            <a:spLocks noGrp="1"/>
          </p:cNvSpPr>
          <p:nvPr>
            <p:ph idx="1"/>
          </p:nvPr>
        </p:nvSpPr>
        <p:spPr/>
        <p:txBody>
          <a:bodyPr/>
          <a:lstStyle/>
          <a:p>
            <a:pPr algn="r" rtl="1"/>
            <a:r>
              <a:rPr lang="fa-IR" sz="2000" b="1" dirty="0">
                <a:cs typeface="B Compset" pitchFamily="2" charset="-78"/>
              </a:rPr>
              <a:t>موج </a:t>
            </a:r>
            <a:r>
              <a:rPr lang="en-US" sz="2000" b="1" dirty="0">
                <a:cs typeface="B Compset" pitchFamily="2" charset="-78"/>
              </a:rPr>
              <a:t>Q</a:t>
            </a:r>
            <a:r>
              <a:rPr lang="fa-IR" sz="2000" b="1" dirty="0">
                <a:cs typeface="B Compset" pitchFamily="2" charset="-78"/>
              </a:rPr>
              <a:t> طبیعی کمتر از 0/04 ثانیه طول می کشد.</a:t>
            </a:r>
          </a:p>
          <a:p>
            <a:pPr algn="r" rtl="1"/>
            <a:endParaRPr lang="fa-IR" sz="2000" b="1" dirty="0">
              <a:cs typeface="B Compset" pitchFamily="2" charset="-78"/>
            </a:endParaRPr>
          </a:p>
          <a:p>
            <a:pPr algn="r" rtl="1"/>
            <a:r>
              <a:rPr lang="fa-IR" sz="2000" b="1" dirty="0">
                <a:cs typeface="B Compset" pitchFamily="2" charset="-78"/>
              </a:rPr>
              <a:t>در صورتیکه مدت </a:t>
            </a:r>
            <a:r>
              <a:rPr lang="en-US" sz="2000" b="1" dirty="0">
                <a:cs typeface="B Compset" pitchFamily="2" charset="-78"/>
              </a:rPr>
              <a:t>Q</a:t>
            </a:r>
            <a:r>
              <a:rPr lang="fa-IR" sz="2000" b="1" dirty="0">
                <a:cs typeface="B Compset" pitchFamily="2" charset="-78"/>
              </a:rPr>
              <a:t> بیشتر از 0/04 ثانیه و عمقش بیشتر از یک چهارم ارتفاع </a:t>
            </a:r>
            <a:r>
              <a:rPr lang="en-US" sz="2000" b="1" dirty="0">
                <a:cs typeface="B Compset" pitchFamily="2" charset="-78"/>
              </a:rPr>
              <a:t>R</a:t>
            </a:r>
            <a:r>
              <a:rPr lang="fa-IR" sz="2000" b="1" dirty="0">
                <a:cs typeface="B Compset" pitchFamily="2" charset="-78"/>
              </a:rPr>
              <a:t> باشد </a:t>
            </a:r>
            <a:r>
              <a:rPr lang="en-US" sz="2000" b="1" dirty="0">
                <a:cs typeface="B Compset" pitchFamily="2" charset="-78"/>
              </a:rPr>
              <a:t>Q</a:t>
            </a:r>
            <a:r>
              <a:rPr lang="fa-IR" sz="2000" b="1" dirty="0">
                <a:cs typeface="B Compset" pitchFamily="2" charset="-78"/>
              </a:rPr>
              <a:t> پاتولوژیک می باشد.</a:t>
            </a:r>
          </a:p>
          <a:p>
            <a:pPr algn="r" rtl="1"/>
            <a:endParaRPr lang="fa-IR" sz="2000" b="1" dirty="0">
              <a:cs typeface="B Compset" pitchFamily="2" charset="-78"/>
            </a:endParaRPr>
          </a:p>
          <a:p>
            <a:pPr algn="r" rtl="1"/>
            <a:r>
              <a:rPr lang="en-US" sz="2000" b="1" dirty="0">
                <a:cs typeface="B Compset" pitchFamily="2" charset="-78"/>
              </a:rPr>
              <a:t>Q Path</a:t>
            </a:r>
            <a:r>
              <a:rPr lang="fa-IR" sz="2000" b="1" dirty="0">
                <a:cs typeface="B Compset" pitchFamily="2" charset="-78"/>
              </a:rPr>
              <a:t> تنها تغییر ماندگار نوار قلبی در انفارکتوس میوکارد می باشد.</a:t>
            </a:r>
          </a:p>
          <a:p>
            <a:pPr algn="r" rtl="1"/>
            <a:endParaRPr lang="fa-IR" sz="2000" b="1" dirty="0">
              <a:cs typeface="B Compset" pitchFamily="2" charset="-78"/>
            </a:endParaRPr>
          </a:p>
          <a:p>
            <a:pPr algn="r" rtl="1"/>
            <a:r>
              <a:rPr lang="fa-IR" sz="2000" b="1" dirty="0">
                <a:cs typeface="B Compset" pitchFamily="2" charset="-78"/>
              </a:rPr>
              <a:t>پس از تشکیل موج </a:t>
            </a:r>
            <a:r>
              <a:rPr lang="en-US" sz="2000" b="1" dirty="0">
                <a:cs typeface="B Compset" pitchFamily="2" charset="-78"/>
              </a:rPr>
              <a:t>Q</a:t>
            </a:r>
            <a:r>
              <a:rPr lang="fa-IR" sz="2000" b="1" dirty="0">
                <a:cs typeface="B Compset" pitchFamily="2" charset="-78"/>
              </a:rPr>
              <a:t> درمان برقراری جریان خون، به بیمار کمک چندانی نخواهد کرد.</a:t>
            </a:r>
            <a:endParaRPr lang="en-US" sz="2000" b="1" dirty="0">
              <a:cs typeface="B Compset" pitchFamily="2" charset="-78"/>
            </a:endParaRPr>
          </a:p>
        </p:txBody>
      </p:sp>
    </p:spTree>
    <p:extLst>
      <p:ext uri="{BB962C8B-B14F-4D97-AF65-F5344CB8AC3E}">
        <p14:creationId xmlns:p14="http://schemas.microsoft.com/office/powerpoint/2010/main" val="2272424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2400" b="1" dirty="0"/>
              <a:t>Q wave</a:t>
            </a:r>
            <a:endParaRPr lang="fa-IR" altLang="en-US" sz="2400" b="1" dirty="0"/>
          </a:p>
        </p:txBody>
      </p:sp>
      <p:pic>
        <p:nvPicPr>
          <p:cNvPr id="41987" name="Picture 4"/>
          <p:cNvPicPr>
            <a:picLocks noGrp="1" noChangeAspect="1" noChangeArrowheads="1"/>
          </p:cNvPicPr>
          <p:nvPr>
            <p:ph type="body" idx="1"/>
          </p:nvPr>
        </p:nvPicPr>
        <p:blipFill>
          <a:blip r:embed="rId2"/>
          <a:srcRect/>
          <a:stretch>
            <a:fillRect/>
          </a:stretch>
        </p:blipFill>
        <p:spPr>
          <a:xfrm>
            <a:off x="2667000" y="1524000"/>
            <a:ext cx="6705600" cy="3871274"/>
          </a:xfrm>
          <a:noFill/>
        </p:spPr>
      </p:pic>
    </p:spTree>
    <p:extLst>
      <p:ext uri="{BB962C8B-B14F-4D97-AF65-F5344CB8AC3E}">
        <p14:creationId xmlns:p14="http://schemas.microsoft.com/office/powerpoint/2010/main" val="42068799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z="2400" b="1" dirty="0"/>
              <a:t>Q wave</a:t>
            </a:r>
            <a:endParaRPr lang="fa-IR" altLang="en-US" sz="2400" b="1" dirty="0"/>
          </a:p>
        </p:txBody>
      </p:sp>
      <p:pic>
        <p:nvPicPr>
          <p:cNvPr id="37891" name="Picture 4"/>
          <p:cNvPicPr>
            <a:picLocks noGrp="1" noChangeAspect="1" noChangeArrowheads="1"/>
          </p:cNvPicPr>
          <p:nvPr>
            <p:ph idx="1"/>
          </p:nvPr>
        </p:nvPicPr>
        <p:blipFill>
          <a:blip r:embed="rId2"/>
          <a:srcRect/>
          <a:stretch>
            <a:fillRect/>
          </a:stretch>
        </p:blipFill>
        <p:spPr>
          <a:xfrm>
            <a:off x="2438400" y="1524001"/>
            <a:ext cx="7010400" cy="3712591"/>
          </a:xfrm>
          <a:noFill/>
        </p:spPr>
      </p:pic>
    </p:spTree>
    <p:extLst>
      <p:ext uri="{BB962C8B-B14F-4D97-AF65-F5344CB8AC3E}">
        <p14:creationId xmlns:p14="http://schemas.microsoft.com/office/powerpoint/2010/main" val="13255771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2400" b="1" dirty="0"/>
              <a:t>T wave</a:t>
            </a:r>
            <a:endParaRPr lang="fa-IR" altLang="en-US" sz="2400" b="1" dirty="0"/>
          </a:p>
        </p:txBody>
      </p:sp>
      <p:sp>
        <p:nvSpPr>
          <p:cNvPr id="4" name="Content Placeholder 3"/>
          <p:cNvSpPr>
            <a:spLocks noGrp="1"/>
          </p:cNvSpPr>
          <p:nvPr>
            <p:ph idx="1"/>
          </p:nvPr>
        </p:nvSpPr>
        <p:spPr/>
        <p:txBody>
          <a:bodyPr/>
          <a:lstStyle/>
          <a:p>
            <a:pPr algn="r" rtl="1"/>
            <a:r>
              <a:rPr lang="fa-IR" sz="2000" b="1" dirty="0">
                <a:cs typeface="B Compset" pitchFamily="2" charset="-78"/>
              </a:rPr>
              <a:t>موج </a:t>
            </a:r>
            <a:r>
              <a:rPr lang="en-US" sz="2000" b="1" dirty="0">
                <a:cs typeface="B Compset" pitchFamily="2" charset="-78"/>
              </a:rPr>
              <a:t>T</a:t>
            </a:r>
            <a:r>
              <a:rPr lang="fa-IR" sz="2000" b="1" dirty="0">
                <a:cs typeface="B Compset" pitchFamily="2" charset="-78"/>
              </a:rPr>
              <a:t>نشاندهنده رپولاریزاسیون بطن است.</a:t>
            </a:r>
          </a:p>
          <a:p>
            <a:pPr algn="r" rtl="1"/>
            <a:r>
              <a:rPr lang="fa-IR" sz="2000" b="1" dirty="0">
                <a:cs typeface="B Compset" pitchFamily="2" charset="-78"/>
              </a:rPr>
              <a:t>از پایان قطعه </a:t>
            </a:r>
            <a:r>
              <a:rPr lang="en-US" sz="2000" b="1" dirty="0">
                <a:cs typeface="B Compset" pitchFamily="2" charset="-78"/>
              </a:rPr>
              <a:t>ST</a:t>
            </a:r>
            <a:r>
              <a:rPr lang="fa-IR" sz="2000" b="1" dirty="0">
                <a:cs typeface="B Compset" pitchFamily="2" charset="-78"/>
              </a:rPr>
              <a:t> شروع، از خط ایزوالکتریک با شیب آرام بالا می رود و با یک شیب تند تر به خط ایزوالکتریک برمیگردد.</a:t>
            </a:r>
          </a:p>
          <a:p>
            <a:pPr algn="r" rtl="1"/>
            <a:r>
              <a:rPr lang="fa-IR" sz="2000" b="1" dirty="0">
                <a:cs typeface="B Compset" pitchFamily="2" charset="-78"/>
              </a:rPr>
              <a:t>بطور طبیعی در </a:t>
            </a:r>
            <a:r>
              <a:rPr lang="en-US" sz="2000" b="1" dirty="0">
                <a:cs typeface="B Compset" pitchFamily="2" charset="-78"/>
              </a:rPr>
              <a:t>AVR</a:t>
            </a:r>
            <a:r>
              <a:rPr lang="fa-IR" sz="2000" b="1" dirty="0">
                <a:cs typeface="B Compset" pitchFamily="2" charset="-78"/>
              </a:rPr>
              <a:t> و </a:t>
            </a:r>
            <a:r>
              <a:rPr lang="en-US" sz="2000" b="1" dirty="0">
                <a:cs typeface="B Compset" pitchFamily="2" charset="-78"/>
              </a:rPr>
              <a:t>V1</a:t>
            </a:r>
            <a:r>
              <a:rPr lang="fa-IR" sz="2000" b="1" dirty="0">
                <a:cs typeface="B Compset" pitchFamily="2" charset="-78"/>
              </a:rPr>
              <a:t> منفی است.</a:t>
            </a:r>
          </a:p>
          <a:p>
            <a:pPr algn="r" rtl="1"/>
            <a:r>
              <a:rPr lang="fa-IR" sz="2000" b="1" dirty="0">
                <a:cs typeface="B Compset" pitchFamily="2" charset="-78"/>
              </a:rPr>
              <a:t>ارتفاع موج </a:t>
            </a:r>
            <a:r>
              <a:rPr lang="en-US" sz="2000" b="1" dirty="0">
                <a:cs typeface="B Compset" pitchFamily="2" charset="-78"/>
              </a:rPr>
              <a:t>T</a:t>
            </a:r>
            <a:r>
              <a:rPr lang="fa-IR" sz="2000" b="1" dirty="0">
                <a:cs typeface="B Compset" pitchFamily="2" charset="-78"/>
              </a:rPr>
              <a:t> در لیدهای اعضا نباید بیشتر از 5 میلی متر و در لیدهای پرکاردیال نباید بیشتر از 10 میلی متر باشد.</a:t>
            </a:r>
          </a:p>
          <a:p>
            <a:pPr algn="r" rtl="1"/>
            <a:r>
              <a:rPr lang="fa-IR" sz="2000" b="1" dirty="0">
                <a:cs typeface="B Compset" pitchFamily="2" charset="-78"/>
              </a:rPr>
              <a:t>اگر ارتفاع </a:t>
            </a:r>
            <a:r>
              <a:rPr lang="en-US" sz="2000" b="1" dirty="0">
                <a:cs typeface="B Compset" pitchFamily="2" charset="-78"/>
              </a:rPr>
              <a:t>T</a:t>
            </a:r>
            <a:r>
              <a:rPr lang="fa-IR" sz="2000" b="1" dirty="0">
                <a:cs typeface="B Compset" pitchFamily="2" charset="-78"/>
              </a:rPr>
              <a:t>بیشتر از حد طبیعی باشد </a:t>
            </a:r>
            <a:r>
              <a:rPr lang="en-US" sz="2000" b="1" dirty="0">
                <a:cs typeface="B Compset" pitchFamily="2" charset="-78"/>
              </a:rPr>
              <a:t>T Tall</a:t>
            </a:r>
            <a:r>
              <a:rPr lang="fa-IR" sz="2000" b="1" dirty="0">
                <a:cs typeface="B Compset" pitchFamily="2" charset="-78"/>
              </a:rPr>
              <a:t> محسوب می شود.</a:t>
            </a:r>
          </a:p>
          <a:p>
            <a:pPr algn="r" rtl="1"/>
            <a:r>
              <a:rPr lang="fa-IR" sz="2000" b="1" dirty="0">
                <a:cs typeface="B Compset" pitchFamily="2" charset="-78"/>
              </a:rPr>
              <a:t>اگر موج </a:t>
            </a:r>
            <a:r>
              <a:rPr lang="en-US" sz="2000" b="1" dirty="0">
                <a:cs typeface="B Compset" pitchFamily="2" charset="-78"/>
              </a:rPr>
              <a:t>T </a:t>
            </a:r>
            <a:r>
              <a:rPr lang="fa-IR" sz="2000" b="1" dirty="0">
                <a:cs typeface="B Compset" pitchFamily="2" charset="-78"/>
              </a:rPr>
              <a:t> در لیدهای قلبی بجز (</a:t>
            </a:r>
            <a:r>
              <a:rPr lang="en-US" sz="2000" b="1" dirty="0">
                <a:cs typeface="B Compset" pitchFamily="2" charset="-78"/>
              </a:rPr>
              <a:t>AVR</a:t>
            </a:r>
            <a:r>
              <a:rPr lang="fa-IR" sz="2000" b="1" dirty="0">
                <a:cs typeface="B Compset" pitchFamily="2" charset="-78"/>
              </a:rPr>
              <a:t> و </a:t>
            </a:r>
            <a:r>
              <a:rPr lang="en-US" sz="2000" b="1" dirty="0">
                <a:cs typeface="B Compset" pitchFamily="2" charset="-78"/>
              </a:rPr>
              <a:t>V1</a:t>
            </a:r>
            <a:r>
              <a:rPr lang="fa-IR" sz="2000" b="1" dirty="0">
                <a:cs typeface="B Compset" pitchFamily="2" charset="-78"/>
              </a:rPr>
              <a:t>) منفی باشد </a:t>
            </a:r>
            <a:r>
              <a:rPr lang="en-US" sz="2000" b="1" dirty="0">
                <a:cs typeface="B Compset" pitchFamily="2" charset="-78"/>
              </a:rPr>
              <a:t>T inverted </a:t>
            </a:r>
            <a:r>
              <a:rPr lang="fa-IR" sz="2000" b="1" dirty="0">
                <a:cs typeface="B Compset" pitchFamily="2" charset="-78"/>
              </a:rPr>
              <a:t> محسوب می شود.</a:t>
            </a:r>
            <a:endParaRPr lang="en-US" sz="2000" b="1" dirty="0">
              <a:cs typeface="B Compset" pitchFamily="2" charset="-78"/>
            </a:endParaRPr>
          </a:p>
        </p:txBody>
      </p:sp>
    </p:spTree>
    <p:extLst>
      <p:ext uri="{BB962C8B-B14F-4D97-AF65-F5344CB8AC3E}">
        <p14:creationId xmlns:p14="http://schemas.microsoft.com/office/powerpoint/2010/main" val="23788064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2400" b="1" dirty="0"/>
              <a:t>T wave</a:t>
            </a:r>
            <a:endParaRPr lang="fa-IR" altLang="en-US" sz="2400" b="1" dirty="0"/>
          </a:p>
        </p:txBody>
      </p:sp>
      <p:sp>
        <p:nvSpPr>
          <p:cNvPr id="4" name="Content Placeholder 3"/>
          <p:cNvSpPr>
            <a:spLocks noGrp="1"/>
          </p:cNvSpPr>
          <p:nvPr>
            <p:ph idx="1"/>
          </p:nvPr>
        </p:nvSpPr>
        <p:spPr/>
        <p:txBody>
          <a:bodyPr/>
          <a:lstStyle/>
          <a:p>
            <a:pPr algn="just" rtl="1"/>
            <a:r>
              <a:rPr lang="fa-IR" sz="2000" b="1" dirty="0">
                <a:cs typeface="B Compset" pitchFamily="2" charset="-78"/>
              </a:rPr>
              <a:t>موج </a:t>
            </a:r>
            <a:r>
              <a:rPr lang="en-US" sz="2000" b="1" dirty="0">
                <a:cs typeface="B Compset" pitchFamily="2" charset="-78"/>
              </a:rPr>
              <a:t>T</a:t>
            </a:r>
            <a:r>
              <a:rPr lang="fa-IR" sz="2000" b="1" dirty="0">
                <a:cs typeface="B Compset" pitchFamily="2" charset="-78"/>
              </a:rPr>
              <a:t> در لید های </a:t>
            </a:r>
            <a:r>
              <a:rPr lang="en-US" sz="2000" b="1" dirty="0">
                <a:cs typeface="B Compset" pitchFamily="2" charset="-78"/>
              </a:rPr>
              <a:t>I, II, V2 – V6 </a:t>
            </a:r>
            <a:r>
              <a:rPr lang="fa-IR" sz="2000" b="1" dirty="0">
                <a:cs typeface="B Compset" pitchFamily="2" charset="-78"/>
              </a:rPr>
              <a:t> مثبت می باشد.</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2895600" y="2286000"/>
            <a:ext cx="6096000" cy="3059352"/>
          </a:xfrm>
          <a:prstGeom prst="rect">
            <a:avLst/>
          </a:prstGeom>
          <a:noFill/>
          <a:ln w="9525">
            <a:noFill/>
            <a:miter lim="800000"/>
            <a:headEnd/>
            <a:tailEnd/>
          </a:ln>
          <a:effectLst/>
        </p:spPr>
      </p:pic>
    </p:spTree>
    <p:extLst>
      <p:ext uri="{BB962C8B-B14F-4D97-AF65-F5344CB8AC3E}">
        <p14:creationId xmlns:p14="http://schemas.microsoft.com/office/powerpoint/2010/main" val="33746924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b="1" dirty="0">
                <a:cs typeface="B Titr" pitchFamily="2" charset="-78"/>
              </a:rPr>
              <a:t>T inverted</a:t>
            </a:r>
            <a:endParaRPr lang="en-US" sz="2400" b="1" dirty="0">
              <a:cs typeface="B Titr" pitchFamily="2" charset="-78"/>
            </a:endParaRPr>
          </a:p>
        </p:txBody>
      </p:sp>
      <p:pic>
        <p:nvPicPr>
          <p:cNvPr id="4" name="Picture 2"/>
          <p:cNvPicPr>
            <a:picLocks noGrp="1" noChangeAspect="1" noChangeArrowheads="1"/>
          </p:cNvPicPr>
          <p:nvPr>
            <p:ph idx="1"/>
          </p:nvPr>
        </p:nvPicPr>
        <p:blipFill>
          <a:blip r:embed="rId2"/>
          <a:srcRect/>
          <a:stretch>
            <a:fillRect/>
          </a:stretch>
        </p:blipFill>
        <p:spPr>
          <a:xfrm>
            <a:off x="2819400" y="1676400"/>
            <a:ext cx="6400800" cy="3633788"/>
          </a:xfrm>
          <a:noFill/>
        </p:spPr>
      </p:pic>
    </p:spTree>
    <p:extLst>
      <p:ext uri="{BB962C8B-B14F-4D97-AF65-F5344CB8AC3E}">
        <p14:creationId xmlns:p14="http://schemas.microsoft.com/office/powerpoint/2010/main" val="41027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b="1" dirty="0">
                <a:cs typeface="B Titr" pitchFamily="2" charset="-78"/>
              </a:rPr>
              <a:t>Tall T</a:t>
            </a:r>
          </a:p>
        </p:txBody>
      </p:sp>
      <p:pic>
        <p:nvPicPr>
          <p:cNvPr id="4" name="Picture 2"/>
          <p:cNvPicPr>
            <a:picLocks noGrp="1" noChangeAspect="1" noChangeArrowheads="1"/>
          </p:cNvPicPr>
          <p:nvPr>
            <p:ph idx="1"/>
          </p:nvPr>
        </p:nvPicPr>
        <p:blipFill>
          <a:blip r:embed="rId2"/>
          <a:srcRect/>
          <a:stretch>
            <a:fillRect/>
          </a:stretch>
        </p:blipFill>
        <p:spPr>
          <a:xfrm>
            <a:off x="1981200" y="2133600"/>
            <a:ext cx="3359426" cy="1981200"/>
          </a:xfrm>
          <a:noFill/>
        </p:spPr>
      </p:pic>
      <p:pic>
        <p:nvPicPr>
          <p:cNvPr id="5" name="Picture 4"/>
          <p:cNvPicPr>
            <a:picLocks noChangeAspect="1" noChangeArrowheads="1"/>
          </p:cNvPicPr>
          <p:nvPr/>
        </p:nvPicPr>
        <p:blipFill>
          <a:blip r:embed="rId3"/>
          <a:srcRect/>
          <a:stretch>
            <a:fillRect/>
          </a:stretch>
        </p:blipFill>
        <p:spPr bwMode="auto">
          <a:xfrm>
            <a:off x="5486401" y="1828800"/>
            <a:ext cx="1942463" cy="2819400"/>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a:off x="7543801" y="2209800"/>
            <a:ext cx="2905125" cy="1828800"/>
          </a:xfrm>
          <a:prstGeom prst="rect">
            <a:avLst/>
          </a:prstGeom>
          <a:noFill/>
          <a:ln w="9525">
            <a:noFill/>
            <a:miter lim="800000"/>
            <a:headEnd/>
            <a:tailEnd/>
          </a:ln>
        </p:spPr>
      </p:pic>
    </p:spTree>
    <p:extLst>
      <p:ext uri="{BB962C8B-B14F-4D97-AF65-F5344CB8AC3E}">
        <p14:creationId xmlns:p14="http://schemas.microsoft.com/office/powerpoint/2010/main" val="243387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1158" y="1494070"/>
            <a:ext cx="8429684" cy="3447098"/>
          </a:xfrm>
          <a:prstGeom prst="rect">
            <a:avLst/>
          </a:prstGeom>
        </p:spPr>
        <p:txBody>
          <a:bodyPr wrap="square">
            <a:spAutoFit/>
          </a:bodyPr>
          <a:lstStyle/>
          <a:p>
            <a:pPr algn="justLow" rtl="1">
              <a:buFont typeface="Wingdings 2" pitchFamily="18" charset="2"/>
              <a:buNone/>
            </a:pPr>
            <a:r>
              <a:rPr lang="fa-IR" b="1" dirty="0">
                <a:solidFill>
                  <a:srgbClr val="000000"/>
                </a:solidFill>
                <a:cs typeface="B Compset" pitchFamily="2" charset="-78"/>
              </a:rPr>
              <a:t>دوره قلبی :</a:t>
            </a:r>
          </a:p>
          <a:p>
            <a:pPr algn="justLow" rtl="1"/>
            <a:r>
              <a:rPr lang="fa-IR" b="1" dirty="0">
                <a:solidFill>
                  <a:srgbClr val="000000"/>
                </a:solidFill>
                <a:cs typeface="B Compset" pitchFamily="2" charset="-78"/>
              </a:rPr>
              <a:t>در شروع سیستول با انقباض بطن به علت بالا رفتن فشار در بطن دریچه های دهلیزی - بطنی بسته شده و با افزایش فشار دریچه های ریوی و آئورت باز می شوند.</a:t>
            </a:r>
            <a:endParaRPr lang="en-US" b="1" dirty="0">
              <a:solidFill>
                <a:srgbClr val="000000"/>
              </a:solidFill>
              <a:cs typeface="B Compset" pitchFamily="2" charset="-78"/>
            </a:endParaRPr>
          </a:p>
          <a:p>
            <a:pPr algn="justLow" rtl="1"/>
            <a:endParaRPr lang="fa-IR" b="1" dirty="0">
              <a:solidFill>
                <a:srgbClr val="000000"/>
              </a:solidFill>
              <a:cs typeface="B Compset" pitchFamily="2" charset="-78"/>
            </a:endParaRPr>
          </a:p>
          <a:p>
            <a:pPr algn="justLow" rtl="1"/>
            <a:r>
              <a:rPr lang="fa-IR" b="1" dirty="0">
                <a:solidFill>
                  <a:srgbClr val="000000"/>
                </a:solidFill>
                <a:cs typeface="B Compset" pitchFamily="2" charset="-78"/>
              </a:rPr>
              <a:t>در زمان دیاستول به علت شل شدن عضله قلب فشار داخل بطن کاهش یافته و دریچه های دهلیزی بطنی باز شده و خون از دهلیز به بطن وارد می شود.</a:t>
            </a:r>
            <a:endParaRPr lang="en-US" b="1" dirty="0">
              <a:solidFill>
                <a:srgbClr val="000000"/>
              </a:solidFill>
              <a:cs typeface="B Compset" pitchFamily="2" charset="-78"/>
            </a:endParaRPr>
          </a:p>
          <a:p>
            <a:pPr algn="justLow" rtl="1"/>
            <a:endParaRPr lang="fa-IR" b="1" dirty="0">
              <a:solidFill>
                <a:srgbClr val="000000"/>
              </a:solidFill>
              <a:cs typeface="B Compset" pitchFamily="2" charset="-78"/>
            </a:endParaRPr>
          </a:p>
          <a:p>
            <a:pPr algn="justLow" rtl="1"/>
            <a:r>
              <a:rPr lang="fa-IR" b="1" dirty="0">
                <a:solidFill>
                  <a:srgbClr val="000000"/>
                </a:solidFill>
                <a:cs typeface="B Compset" pitchFamily="2" charset="-78"/>
              </a:rPr>
              <a:t>با شروع سیستول بعدی دریچه ها با افزایش فشار داخل بطن بسته می شوند.</a:t>
            </a:r>
          </a:p>
          <a:p>
            <a:pPr algn="justLow" rtl="1">
              <a:buFont typeface="Wingdings 2" pitchFamily="18" charset="2"/>
              <a:buNone/>
            </a:pPr>
            <a:endParaRPr lang="en-US" b="1" dirty="0">
              <a:solidFill>
                <a:srgbClr val="000000"/>
              </a:solidFill>
              <a:cs typeface="B Compset" pitchFamily="2" charset="-78"/>
            </a:endParaRPr>
          </a:p>
          <a:p>
            <a:pPr algn="justLow" rtl="1">
              <a:buFont typeface="Wingdings 2" pitchFamily="18" charset="2"/>
              <a:buNone/>
            </a:pPr>
            <a:r>
              <a:rPr lang="fa-IR" b="1" dirty="0">
                <a:solidFill>
                  <a:srgbClr val="000000"/>
                </a:solidFill>
                <a:cs typeface="B Compset" pitchFamily="2" charset="-78"/>
              </a:rPr>
              <a:t>نکته مهم:</a:t>
            </a:r>
          </a:p>
          <a:p>
            <a:pPr algn="justLow" rtl="1"/>
            <a:r>
              <a:rPr lang="fa-IR" b="1" dirty="0">
                <a:solidFill>
                  <a:srgbClr val="000000"/>
                </a:solidFill>
                <a:cs typeface="B Compset" pitchFamily="2" charset="-78"/>
              </a:rPr>
              <a:t>عامل اصلی در جابه جایی خون بین نواحی مختلف قلب و عروق بزرگ اختلاف فشار بین این نواحی است که به علت سیستول و دیاستول ایجاد می شود.</a:t>
            </a:r>
            <a:endParaRPr lang="en-US" b="1" dirty="0">
              <a:solidFill>
                <a:srgbClr val="000000"/>
              </a:solidFill>
              <a:cs typeface="B Compset" pitchFamily="2" charset="-78"/>
            </a:endParaRPr>
          </a:p>
        </p:txBody>
      </p:sp>
      <p:sp>
        <p:nvSpPr>
          <p:cNvPr id="3" name="Rectangle 2"/>
          <p:cNvSpPr txBox="1">
            <a:spLocks/>
          </p:cNvSpPr>
          <p:nvPr/>
        </p:nvSpPr>
        <p:spPr>
          <a:xfrm>
            <a:off x="1981200" y="548680"/>
            <a:ext cx="8229600" cy="808618"/>
          </a:xfrm>
          <a:prstGeom prst="rect">
            <a:avLst/>
          </a:prstGeom>
        </p:spPr>
        <p:txBody>
          <a:bodyPr/>
          <a:lstStyle/>
          <a:p>
            <a:pPr algn="ctr" fontAlgn="base">
              <a:spcBef>
                <a:spcPct val="0"/>
              </a:spcBef>
              <a:spcAft>
                <a:spcPct val="0"/>
              </a:spcAft>
              <a:defRPr/>
            </a:pPr>
            <a:r>
              <a:rPr lang="fa-IR" sz="2400" dirty="0">
                <a:solidFill>
                  <a:srgbClr val="000000"/>
                </a:solidFill>
                <a:cs typeface="B Titr" pitchFamily="2" charset="-78"/>
              </a:rPr>
              <a:t> فیزیولوژی قلب</a:t>
            </a:r>
          </a:p>
        </p:txBody>
      </p:sp>
    </p:spTree>
    <p:extLst>
      <p:ext uri="{BB962C8B-B14F-4D97-AF65-F5344CB8AC3E}">
        <p14:creationId xmlns:p14="http://schemas.microsoft.com/office/powerpoint/2010/main" val="84502071"/>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2400" b="1" dirty="0"/>
              <a:t>QRS complex</a:t>
            </a:r>
            <a:endParaRPr lang="fa-IR" altLang="en-US" sz="2400" b="1" dirty="0"/>
          </a:p>
        </p:txBody>
      </p:sp>
      <p:sp>
        <p:nvSpPr>
          <p:cNvPr id="4" name="Content Placeholder 3"/>
          <p:cNvSpPr>
            <a:spLocks noGrp="1"/>
          </p:cNvSpPr>
          <p:nvPr>
            <p:ph idx="1"/>
          </p:nvPr>
        </p:nvSpPr>
        <p:spPr/>
        <p:txBody>
          <a:bodyPr/>
          <a:lstStyle/>
          <a:p>
            <a:pPr algn="just" rtl="1"/>
            <a:r>
              <a:rPr lang="fa-IR" sz="2000" b="1" dirty="0">
                <a:cs typeface="B Compset" pitchFamily="2" charset="-78"/>
              </a:rPr>
              <a:t>کمپلکس </a:t>
            </a:r>
            <a:r>
              <a:rPr lang="en-US" sz="2000" b="1" dirty="0">
                <a:cs typeface="B Compset" pitchFamily="2" charset="-78"/>
              </a:rPr>
              <a:t>QRS</a:t>
            </a:r>
            <a:r>
              <a:rPr lang="fa-IR" sz="2000" b="1" dirty="0">
                <a:cs typeface="B Compset" pitchFamily="2" charset="-78"/>
              </a:rPr>
              <a:t> در لیدهای </a:t>
            </a:r>
            <a:r>
              <a:rPr lang="en-US" sz="2000" b="1" dirty="0">
                <a:cs typeface="B Compset" pitchFamily="2" charset="-78"/>
              </a:rPr>
              <a:t>I, II</a:t>
            </a:r>
            <a:r>
              <a:rPr lang="fa-IR" sz="2000" b="1" dirty="0">
                <a:cs typeface="B Compset" pitchFamily="2" charset="-78"/>
              </a:rPr>
              <a:t> مثبت می باشد.</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2743200" y="2286001"/>
            <a:ext cx="6553200" cy="3052091"/>
          </a:xfrm>
          <a:prstGeom prst="rect">
            <a:avLst/>
          </a:prstGeom>
          <a:noFill/>
          <a:ln w="9525">
            <a:noFill/>
            <a:miter lim="800000"/>
            <a:headEnd/>
            <a:tailEnd/>
          </a:ln>
          <a:effectLst/>
        </p:spPr>
      </p:pic>
    </p:spTree>
    <p:extLst>
      <p:ext uri="{BB962C8B-B14F-4D97-AF65-F5344CB8AC3E}">
        <p14:creationId xmlns:p14="http://schemas.microsoft.com/office/powerpoint/2010/main" val="1126114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2400" b="1" dirty="0">
                <a:cs typeface="B Titr" pitchFamily="2" charset="-78"/>
              </a:rPr>
              <a:t>T</a:t>
            </a:r>
            <a:r>
              <a:rPr lang="fa-IR" altLang="en-US" sz="2400" b="1" dirty="0">
                <a:cs typeface="B Titr" pitchFamily="2" charset="-78"/>
              </a:rPr>
              <a:t> و</a:t>
            </a:r>
            <a:r>
              <a:rPr lang="en-US" altLang="en-US" sz="2400" b="1" dirty="0">
                <a:cs typeface="B Titr" pitchFamily="2" charset="-78"/>
              </a:rPr>
              <a:t>QRS</a:t>
            </a:r>
            <a:r>
              <a:rPr lang="fa-IR" altLang="en-US" sz="2400" dirty="0">
                <a:cs typeface="B Titr" pitchFamily="2" charset="-78"/>
              </a:rPr>
              <a:t>هماهنگی جهت موج </a:t>
            </a:r>
          </a:p>
        </p:txBody>
      </p:sp>
      <p:sp>
        <p:nvSpPr>
          <p:cNvPr id="4" name="Content Placeholder 3"/>
          <p:cNvSpPr>
            <a:spLocks noGrp="1"/>
          </p:cNvSpPr>
          <p:nvPr>
            <p:ph idx="1"/>
          </p:nvPr>
        </p:nvSpPr>
        <p:spPr/>
        <p:txBody>
          <a:bodyPr/>
          <a:lstStyle/>
          <a:p>
            <a:pPr algn="just" rtl="1"/>
            <a:r>
              <a:rPr lang="fa-IR" sz="2000" b="1" dirty="0">
                <a:cs typeface="B Compset" pitchFamily="2" charset="-78"/>
              </a:rPr>
              <a:t>کمپلکس </a:t>
            </a:r>
            <a:r>
              <a:rPr lang="en-US" sz="2000" b="1" dirty="0">
                <a:cs typeface="B Compset" pitchFamily="2" charset="-78"/>
              </a:rPr>
              <a:t>QRS</a:t>
            </a:r>
            <a:r>
              <a:rPr lang="fa-IR" sz="2000" b="1" dirty="0">
                <a:cs typeface="B Compset" pitchFamily="2" charset="-78"/>
              </a:rPr>
              <a:t> و موج </a:t>
            </a:r>
            <a:r>
              <a:rPr lang="en-US" sz="2000" b="1" dirty="0">
                <a:cs typeface="B Compset" pitchFamily="2" charset="-78"/>
              </a:rPr>
              <a:t>T</a:t>
            </a:r>
            <a:r>
              <a:rPr lang="fa-IR" sz="2000" b="1" dirty="0">
                <a:cs typeface="B Compset" pitchFamily="2" charset="-78"/>
              </a:rPr>
              <a:t> در لیدهای اعضا </a:t>
            </a:r>
            <a:r>
              <a:rPr lang="en-US" sz="2000" b="1" dirty="0">
                <a:cs typeface="B Compset" pitchFamily="2" charset="-78"/>
              </a:rPr>
              <a:t>(I, II, III, AVR, AVL, AVF)</a:t>
            </a:r>
            <a:r>
              <a:rPr lang="fa-IR" sz="2000" b="1" dirty="0">
                <a:cs typeface="B Compset" pitchFamily="2" charset="-78"/>
              </a:rPr>
              <a:t> هم سو می باشند.</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2895600" y="2286000"/>
            <a:ext cx="6400800" cy="3085908"/>
          </a:xfrm>
          <a:prstGeom prst="rect">
            <a:avLst/>
          </a:prstGeom>
          <a:noFill/>
          <a:ln w="9525">
            <a:noFill/>
            <a:miter lim="800000"/>
            <a:headEnd/>
            <a:tailEnd/>
          </a:ln>
          <a:effectLst/>
        </p:spPr>
      </p:pic>
    </p:spTree>
    <p:extLst>
      <p:ext uri="{BB962C8B-B14F-4D97-AF65-F5344CB8AC3E}">
        <p14:creationId xmlns:p14="http://schemas.microsoft.com/office/powerpoint/2010/main" val="6015116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2400" b="1" dirty="0"/>
              <a:t>AVR</a:t>
            </a:r>
            <a:endParaRPr lang="fa-IR" altLang="en-US" sz="2400" b="1" dirty="0"/>
          </a:p>
        </p:txBody>
      </p:sp>
      <p:sp>
        <p:nvSpPr>
          <p:cNvPr id="4" name="Content Placeholder 3"/>
          <p:cNvSpPr>
            <a:spLocks noGrp="1"/>
          </p:cNvSpPr>
          <p:nvPr>
            <p:ph idx="1"/>
          </p:nvPr>
        </p:nvSpPr>
        <p:spPr/>
        <p:txBody>
          <a:bodyPr/>
          <a:lstStyle/>
          <a:p>
            <a:pPr algn="just" rtl="1"/>
            <a:r>
              <a:rPr lang="fa-IR" sz="2000" b="1" dirty="0">
                <a:cs typeface="B Compset" pitchFamily="2" charset="-78"/>
              </a:rPr>
              <a:t>کلیه امواج در لید </a:t>
            </a:r>
            <a:r>
              <a:rPr lang="en-US" sz="2000" b="1" dirty="0">
                <a:cs typeface="B Compset" pitchFamily="2" charset="-78"/>
              </a:rPr>
              <a:t>AVR</a:t>
            </a:r>
            <a:r>
              <a:rPr lang="fa-IR" sz="2000" b="1" dirty="0">
                <a:cs typeface="B Compset" pitchFamily="2" charset="-78"/>
              </a:rPr>
              <a:t> منفی است.</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2895600" y="2286001"/>
            <a:ext cx="6019800" cy="3283527"/>
          </a:xfrm>
          <a:prstGeom prst="rect">
            <a:avLst/>
          </a:prstGeom>
          <a:noFill/>
          <a:ln w="9525">
            <a:noFill/>
            <a:miter lim="800000"/>
            <a:headEnd/>
            <a:tailEnd/>
          </a:ln>
          <a:effectLst/>
        </p:spPr>
      </p:pic>
    </p:spTree>
    <p:extLst>
      <p:ext uri="{BB962C8B-B14F-4D97-AF65-F5344CB8AC3E}">
        <p14:creationId xmlns:p14="http://schemas.microsoft.com/office/powerpoint/2010/main" val="10850077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098675" y="304800"/>
            <a:ext cx="8001000" cy="1036638"/>
          </a:xfrm>
        </p:spPr>
        <p:txBody>
          <a:bodyPr/>
          <a:lstStyle/>
          <a:p>
            <a:pPr eaLnBrk="1" hangingPunct="1"/>
            <a:r>
              <a:rPr lang="en-US" altLang="en-US" sz="2000" b="1" dirty="0"/>
              <a:t>R PROGRESSION</a:t>
            </a:r>
          </a:p>
        </p:txBody>
      </p:sp>
      <p:sp>
        <p:nvSpPr>
          <p:cNvPr id="4" name="Content Placeholder 3"/>
          <p:cNvSpPr>
            <a:spLocks noGrp="1"/>
          </p:cNvSpPr>
          <p:nvPr>
            <p:ph idx="1"/>
          </p:nvPr>
        </p:nvSpPr>
        <p:spPr/>
        <p:txBody>
          <a:bodyPr/>
          <a:lstStyle/>
          <a:p>
            <a:pPr algn="just" rtl="1"/>
            <a:r>
              <a:rPr lang="fa-IR" sz="2000" b="1" dirty="0">
                <a:cs typeface="B Compset" pitchFamily="2" charset="-78"/>
              </a:rPr>
              <a:t>اندازه موج </a:t>
            </a:r>
            <a:r>
              <a:rPr lang="en-US" sz="2000" b="1" dirty="0">
                <a:cs typeface="B Compset" pitchFamily="2" charset="-78"/>
              </a:rPr>
              <a:t>R</a:t>
            </a:r>
            <a:r>
              <a:rPr lang="fa-IR" sz="2000" b="1" dirty="0">
                <a:cs typeface="B Compset" pitchFamily="2" charset="-78"/>
              </a:rPr>
              <a:t> در لیدهای جلوقلبی از </a:t>
            </a:r>
            <a:r>
              <a:rPr lang="en-US" sz="2000" b="1" dirty="0">
                <a:cs typeface="B Compset" pitchFamily="2" charset="-78"/>
              </a:rPr>
              <a:t>V1 </a:t>
            </a:r>
            <a:r>
              <a:rPr lang="fa-IR" sz="2000" b="1" dirty="0">
                <a:cs typeface="B Compset" pitchFamily="2" charset="-78"/>
              </a:rPr>
              <a:t> تا </a:t>
            </a:r>
            <a:r>
              <a:rPr lang="en-US" sz="2000" b="1" dirty="0">
                <a:cs typeface="B Compset" pitchFamily="2" charset="-78"/>
              </a:rPr>
              <a:t>V6</a:t>
            </a:r>
            <a:r>
              <a:rPr lang="fa-IR" sz="2000" b="1" dirty="0">
                <a:cs typeface="B Compset" pitchFamily="2" charset="-78"/>
              </a:rPr>
              <a:t> افزایش می یابد. عدم افزایش طول موج </a:t>
            </a:r>
            <a:r>
              <a:rPr lang="en-US" sz="2000" b="1" dirty="0">
                <a:cs typeface="B Compset" pitchFamily="2" charset="-78"/>
              </a:rPr>
              <a:t>R</a:t>
            </a:r>
            <a:r>
              <a:rPr lang="fa-IR" sz="2000" b="1" dirty="0">
                <a:cs typeface="B Compset" pitchFamily="2" charset="-78"/>
              </a:rPr>
              <a:t> از </a:t>
            </a:r>
            <a:r>
              <a:rPr lang="en-US" sz="2000" b="1" dirty="0">
                <a:cs typeface="B Compset" pitchFamily="2" charset="-78"/>
              </a:rPr>
              <a:t>V1 </a:t>
            </a:r>
            <a:r>
              <a:rPr lang="fa-IR" sz="2000" b="1" dirty="0">
                <a:cs typeface="B Compset" pitchFamily="2" charset="-78"/>
              </a:rPr>
              <a:t> تا </a:t>
            </a:r>
            <a:r>
              <a:rPr lang="en-US" sz="2000" b="1" dirty="0">
                <a:cs typeface="B Compset" pitchFamily="2" charset="-78"/>
              </a:rPr>
              <a:t>  V6</a:t>
            </a:r>
            <a:r>
              <a:rPr lang="fa-IR" sz="2000" b="1" dirty="0">
                <a:cs typeface="B Compset" pitchFamily="2" charset="-78"/>
              </a:rPr>
              <a:t> در ایسکمی ممکن است دیده شود.</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3048000" y="2286001"/>
            <a:ext cx="6019800" cy="3320645"/>
          </a:xfrm>
          <a:prstGeom prst="rect">
            <a:avLst/>
          </a:prstGeom>
          <a:noFill/>
          <a:ln w="9525">
            <a:noFill/>
            <a:miter lim="800000"/>
            <a:headEnd/>
            <a:tailEnd/>
          </a:ln>
          <a:effectLst/>
        </p:spPr>
      </p:pic>
    </p:spTree>
    <p:extLst>
      <p:ext uri="{BB962C8B-B14F-4D97-AF65-F5344CB8AC3E}">
        <p14:creationId xmlns:p14="http://schemas.microsoft.com/office/powerpoint/2010/main" val="667196090"/>
      </p:ext>
    </p:extLst>
  </p:cSld>
  <p:clrMapOvr>
    <a:masterClrMapping/>
  </p:clrMapOvr>
  <p:transition>
    <p:dissolv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2400" b="1" dirty="0"/>
              <a:t>Anterior MI</a:t>
            </a:r>
            <a:endParaRPr lang="fa-IR" altLang="en-US" sz="2400" b="1" dirty="0"/>
          </a:p>
        </p:txBody>
      </p:sp>
      <p:sp>
        <p:nvSpPr>
          <p:cNvPr id="4" name="Content Placeholder 3"/>
          <p:cNvSpPr>
            <a:spLocks noGrp="1"/>
          </p:cNvSpPr>
          <p:nvPr>
            <p:ph idx="1"/>
          </p:nvPr>
        </p:nvSpPr>
        <p:spPr/>
        <p:txBody>
          <a:bodyPr/>
          <a:lstStyle/>
          <a:p>
            <a:pPr algn="just" rtl="1"/>
            <a:r>
              <a:rPr lang="fa-IR" sz="2000" b="1" dirty="0">
                <a:cs typeface="B Compset" pitchFamily="2" charset="-78"/>
              </a:rPr>
              <a:t>در لیدهای جلوقلبی </a:t>
            </a:r>
            <a:r>
              <a:rPr lang="en-US" sz="2000" b="1" dirty="0">
                <a:cs typeface="B Compset" pitchFamily="2" charset="-78"/>
              </a:rPr>
              <a:t>V1 </a:t>
            </a:r>
            <a:r>
              <a:rPr lang="fa-IR" sz="2000" b="1" dirty="0">
                <a:cs typeface="B Compset" pitchFamily="2" charset="-78"/>
              </a:rPr>
              <a:t> تا </a:t>
            </a:r>
            <a:r>
              <a:rPr lang="en-US" sz="2000" b="1" dirty="0">
                <a:cs typeface="B Compset" pitchFamily="2" charset="-78"/>
              </a:rPr>
              <a:t>V6 </a:t>
            </a:r>
            <a:r>
              <a:rPr lang="fa-IR" sz="2000" b="1" dirty="0">
                <a:cs typeface="B Compset" pitchFamily="2" charset="-78"/>
              </a:rPr>
              <a:t> بسته به وسعت سطح آسیب دیده، تغییرات </a:t>
            </a:r>
            <a:r>
              <a:rPr lang="en-US" sz="2000" b="1" dirty="0">
                <a:cs typeface="B Compset" pitchFamily="2" charset="-78"/>
              </a:rPr>
              <a:t>ECG</a:t>
            </a:r>
            <a:r>
              <a:rPr lang="fa-IR" sz="2000" b="1" dirty="0">
                <a:cs typeface="B Compset" pitchFamily="2" charset="-78"/>
              </a:rPr>
              <a:t>  داریم.</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2971800" y="2286001"/>
            <a:ext cx="6172200" cy="3666653"/>
          </a:xfrm>
          <a:prstGeom prst="rect">
            <a:avLst/>
          </a:prstGeom>
          <a:noFill/>
          <a:ln w="9525">
            <a:noFill/>
            <a:miter lim="800000"/>
            <a:headEnd/>
            <a:tailEnd/>
          </a:ln>
          <a:effectLst/>
        </p:spPr>
      </p:pic>
    </p:spTree>
    <p:extLst>
      <p:ext uri="{BB962C8B-B14F-4D97-AF65-F5344CB8AC3E}">
        <p14:creationId xmlns:p14="http://schemas.microsoft.com/office/powerpoint/2010/main" val="24707420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z="2400" b="1" dirty="0"/>
              <a:t>Lateral MI</a:t>
            </a:r>
            <a:endParaRPr lang="fa-IR" altLang="en-US" sz="2400" b="1" dirty="0"/>
          </a:p>
        </p:txBody>
      </p:sp>
      <p:sp>
        <p:nvSpPr>
          <p:cNvPr id="4" name="Content Placeholder 3"/>
          <p:cNvSpPr>
            <a:spLocks noGrp="1"/>
          </p:cNvSpPr>
          <p:nvPr>
            <p:ph idx="1"/>
          </p:nvPr>
        </p:nvSpPr>
        <p:spPr/>
        <p:txBody>
          <a:bodyPr/>
          <a:lstStyle/>
          <a:p>
            <a:pPr algn="r" rtl="1"/>
            <a:r>
              <a:rPr lang="fa-IR" sz="2000" b="1" dirty="0">
                <a:cs typeface="B Compset" pitchFamily="2" charset="-78"/>
              </a:rPr>
              <a:t>در لیدهای </a:t>
            </a:r>
            <a:r>
              <a:rPr lang="en-US" sz="2000" b="1" dirty="0">
                <a:cs typeface="B Compset" pitchFamily="2" charset="-78"/>
              </a:rPr>
              <a:t>I, AVL, V5, V6 </a:t>
            </a:r>
            <a:r>
              <a:rPr lang="fa-IR" sz="2000" b="1" dirty="0">
                <a:cs typeface="B Compset" pitchFamily="2" charset="-78"/>
              </a:rPr>
              <a:t> تغییرات </a:t>
            </a:r>
            <a:r>
              <a:rPr lang="en-US" sz="2000" b="1" dirty="0">
                <a:cs typeface="B Compset" pitchFamily="2" charset="-78"/>
              </a:rPr>
              <a:t>ECG</a:t>
            </a:r>
            <a:r>
              <a:rPr lang="fa-IR" sz="2000" b="1" dirty="0">
                <a:cs typeface="B Compset" pitchFamily="2" charset="-78"/>
              </a:rPr>
              <a:t> سطح آسیب دیده راداریم. </a:t>
            </a:r>
            <a:endParaRPr lang="en-US" sz="2000" b="1" dirty="0">
              <a:cs typeface="B Compset" pitchFamily="2" charset="-78"/>
            </a:endParaRPr>
          </a:p>
        </p:txBody>
      </p:sp>
      <p:pic>
        <p:nvPicPr>
          <p:cNvPr id="5" name="Picture 4"/>
          <p:cNvPicPr>
            <a:picLocks noChangeAspect="1" noChangeArrowheads="1"/>
          </p:cNvPicPr>
          <p:nvPr/>
        </p:nvPicPr>
        <p:blipFill>
          <a:blip r:embed="rId2"/>
          <a:srcRect/>
          <a:stretch>
            <a:fillRect/>
          </a:stretch>
        </p:blipFill>
        <p:spPr bwMode="auto">
          <a:xfrm>
            <a:off x="2895601" y="2286000"/>
            <a:ext cx="6259701" cy="3352800"/>
          </a:xfrm>
          <a:prstGeom prst="rect">
            <a:avLst/>
          </a:prstGeom>
          <a:noFill/>
          <a:ln w="9525">
            <a:noFill/>
            <a:miter lim="800000"/>
            <a:headEnd/>
            <a:tailEnd/>
          </a:ln>
          <a:effectLst/>
        </p:spPr>
      </p:pic>
    </p:spTree>
    <p:extLst>
      <p:ext uri="{BB962C8B-B14F-4D97-AF65-F5344CB8AC3E}">
        <p14:creationId xmlns:p14="http://schemas.microsoft.com/office/powerpoint/2010/main" val="31462823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2400" b="1" dirty="0">
                <a:cs typeface="B Titr" pitchFamily="2" charset="-78"/>
              </a:rPr>
              <a:t>Inferior</a:t>
            </a:r>
            <a:r>
              <a:rPr lang="fa-IR" altLang="en-US" sz="2400" b="1" dirty="0">
                <a:cs typeface="B Titr" pitchFamily="2" charset="-78"/>
              </a:rPr>
              <a:t> </a:t>
            </a:r>
            <a:r>
              <a:rPr lang="en-US" altLang="en-US" sz="2400" b="1" dirty="0">
                <a:cs typeface="B Titr" pitchFamily="2" charset="-78"/>
              </a:rPr>
              <a:t>MI</a:t>
            </a:r>
            <a:endParaRPr lang="fa-IR" altLang="en-US" sz="2400" b="1" dirty="0">
              <a:cs typeface="B Titr" pitchFamily="2" charset="-78"/>
            </a:endParaRPr>
          </a:p>
        </p:txBody>
      </p:sp>
      <p:sp>
        <p:nvSpPr>
          <p:cNvPr id="48131" name="Rectangle 3"/>
          <p:cNvSpPr>
            <a:spLocks noGrp="1" noChangeArrowheads="1"/>
          </p:cNvSpPr>
          <p:nvPr>
            <p:ph type="body" idx="1"/>
          </p:nvPr>
        </p:nvSpPr>
        <p:spPr/>
        <p:txBody>
          <a:bodyPr/>
          <a:lstStyle/>
          <a:p>
            <a:pPr algn="just" rtl="1"/>
            <a:r>
              <a:rPr lang="fa-IR" altLang="en-US" sz="2000" b="1" dirty="0">
                <a:cs typeface="B Compset" pitchFamily="2" charset="-78"/>
              </a:rPr>
              <a:t>تغییرات </a:t>
            </a:r>
            <a:r>
              <a:rPr lang="en-US" altLang="en-US" sz="2000" b="1" dirty="0">
                <a:cs typeface="B Compset" pitchFamily="2" charset="-78"/>
              </a:rPr>
              <a:t>ECG</a:t>
            </a:r>
            <a:r>
              <a:rPr lang="fa-IR" altLang="en-US" sz="2000" b="1" dirty="0">
                <a:cs typeface="B Compset" pitchFamily="2" charset="-78"/>
              </a:rPr>
              <a:t> سطوح آسیب دیده، در لیدهای </a:t>
            </a:r>
            <a:r>
              <a:rPr lang="en-US" altLang="en-US" sz="2000" b="1" dirty="0">
                <a:cs typeface="B Compset" pitchFamily="2" charset="-78"/>
              </a:rPr>
              <a:t>II, III, AVF</a:t>
            </a:r>
            <a:r>
              <a:rPr lang="fa-IR" altLang="en-US" sz="2000" b="1" dirty="0">
                <a:cs typeface="B Compset" pitchFamily="2" charset="-78"/>
              </a:rPr>
              <a:t> داریم.</a:t>
            </a:r>
          </a:p>
          <a:p>
            <a:pPr algn="just" rtl="1"/>
            <a:endParaRPr lang="fa-IR" altLang="en-US" sz="2000" b="1" dirty="0">
              <a:cs typeface="B Compset" pitchFamily="2" charset="-78"/>
            </a:endParaRPr>
          </a:p>
        </p:txBody>
      </p:sp>
      <p:pic>
        <p:nvPicPr>
          <p:cNvPr id="5" name="Picture 4" descr="https://meds.queensu.ca/central/assets/modules/ECG/Acute_Inferior_M_I_.bmp"/>
          <p:cNvPicPr/>
          <p:nvPr/>
        </p:nvPicPr>
        <p:blipFill>
          <a:blip r:embed="rId2"/>
          <a:srcRect/>
          <a:stretch>
            <a:fillRect/>
          </a:stretch>
        </p:blipFill>
        <p:spPr bwMode="auto">
          <a:xfrm>
            <a:off x="3048000" y="2514601"/>
            <a:ext cx="5943600" cy="2748915"/>
          </a:xfrm>
          <a:prstGeom prst="rect">
            <a:avLst/>
          </a:prstGeom>
          <a:noFill/>
          <a:ln w="9525">
            <a:noFill/>
            <a:miter lim="800000"/>
            <a:headEnd/>
            <a:tailEnd/>
          </a:ln>
        </p:spPr>
      </p:pic>
    </p:spTree>
    <p:extLst>
      <p:ext uri="{BB962C8B-B14F-4D97-AF65-F5344CB8AC3E}">
        <p14:creationId xmlns:p14="http://schemas.microsoft.com/office/powerpoint/2010/main" val="274347532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z="2400" b="1" dirty="0">
                <a:cs typeface="B Titr" pitchFamily="2" charset="-78"/>
              </a:rPr>
              <a:t>Posterior</a:t>
            </a:r>
            <a:r>
              <a:rPr lang="fa-IR" altLang="en-US" sz="2400" b="1" dirty="0">
                <a:cs typeface="B Titr" pitchFamily="2" charset="-78"/>
              </a:rPr>
              <a:t> </a:t>
            </a:r>
            <a:r>
              <a:rPr lang="en-US" altLang="en-US" sz="2400" b="1" dirty="0">
                <a:cs typeface="B Titr" pitchFamily="2" charset="-78"/>
              </a:rPr>
              <a:t>Wall MI</a:t>
            </a:r>
            <a:endParaRPr lang="fa-IR" altLang="en-US" sz="2400" dirty="0">
              <a:cs typeface="B Titr" pitchFamily="2" charset="-78"/>
            </a:endParaRPr>
          </a:p>
        </p:txBody>
      </p:sp>
      <p:sp>
        <p:nvSpPr>
          <p:cNvPr id="46083" name="Rectangle 3"/>
          <p:cNvSpPr>
            <a:spLocks noGrp="1" noChangeArrowheads="1"/>
          </p:cNvSpPr>
          <p:nvPr>
            <p:ph type="body" idx="1"/>
          </p:nvPr>
        </p:nvSpPr>
        <p:spPr/>
        <p:txBody>
          <a:bodyPr/>
          <a:lstStyle/>
          <a:p>
            <a:pPr algn="just" rtl="1"/>
            <a:r>
              <a:rPr lang="fa-IR" altLang="en-US" sz="2000" b="1" dirty="0">
                <a:cs typeface="B Compset" pitchFamily="2" charset="-78"/>
              </a:rPr>
              <a:t>هیچکدام از 12 لید استاندارد در مجاورت مستقیم محل آسیب نمی باشند. تنها در لیدهای روبروی منطقه آسیب تغییرات برعکس دیده میشوند (</a:t>
            </a:r>
            <a:r>
              <a:rPr lang="en-US" altLang="en-US" sz="2000" b="1" dirty="0">
                <a:cs typeface="B Compset" pitchFamily="2" charset="-78"/>
              </a:rPr>
              <a:t>ST Depression</a:t>
            </a:r>
            <a:r>
              <a:rPr lang="fa-IR" altLang="en-US" sz="2000" b="1" dirty="0">
                <a:cs typeface="B Compset" pitchFamily="2" charset="-78"/>
              </a:rPr>
              <a:t> و </a:t>
            </a:r>
            <a:r>
              <a:rPr lang="en-US" altLang="en-US" sz="2000" b="1" dirty="0">
                <a:cs typeface="B Compset" pitchFamily="2" charset="-78"/>
              </a:rPr>
              <a:t>R</a:t>
            </a:r>
            <a:r>
              <a:rPr lang="fa-IR" altLang="en-US" sz="2000" b="1" dirty="0">
                <a:cs typeface="B Compset" pitchFamily="2" charset="-78"/>
              </a:rPr>
              <a:t> بزرگ را در لیدهای مقابل سطح آسیب دیده </a:t>
            </a:r>
            <a:r>
              <a:rPr lang="en-US" altLang="en-US" sz="2000" b="1" dirty="0">
                <a:cs typeface="B Compset" pitchFamily="2" charset="-78"/>
              </a:rPr>
              <a:t>V1-V3</a:t>
            </a:r>
            <a:r>
              <a:rPr lang="fa-IR" altLang="en-US" sz="2000" b="1" dirty="0">
                <a:cs typeface="B Compset" pitchFamily="2" charset="-78"/>
              </a:rPr>
              <a:t> داریم).</a:t>
            </a:r>
          </a:p>
          <a:p>
            <a:pPr algn="just" rtl="1" eaLnBrk="1" hangingPunct="1"/>
            <a:r>
              <a:rPr lang="fa-IR" altLang="en-US" sz="2000" b="1" dirty="0">
                <a:cs typeface="B Compset" pitchFamily="2" charset="-78"/>
              </a:rPr>
              <a:t>نیاز به ثبت لیدهای پوستریور </a:t>
            </a:r>
            <a:r>
              <a:rPr lang="en-US" altLang="en-US" sz="2000" b="1" dirty="0">
                <a:cs typeface="B Compset" pitchFamily="2" charset="-78"/>
              </a:rPr>
              <a:t>V7, V8, V9</a:t>
            </a:r>
            <a:r>
              <a:rPr lang="fa-IR" altLang="en-US" sz="2000" b="1" dirty="0">
                <a:cs typeface="B Compset" pitchFamily="2" charset="-78"/>
              </a:rPr>
              <a:t> می باشد.</a:t>
            </a:r>
          </a:p>
        </p:txBody>
      </p:sp>
      <p:pic>
        <p:nvPicPr>
          <p:cNvPr id="46084" name="Picture 4"/>
          <p:cNvPicPr>
            <a:picLocks noChangeAspect="1" noChangeArrowheads="1"/>
          </p:cNvPicPr>
          <p:nvPr/>
        </p:nvPicPr>
        <p:blipFill>
          <a:blip r:embed="rId2"/>
          <a:srcRect/>
          <a:stretch>
            <a:fillRect/>
          </a:stretch>
        </p:blipFill>
        <p:spPr bwMode="auto">
          <a:xfrm>
            <a:off x="2781300" y="2996952"/>
            <a:ext cx="6629400" cy="3468998"/>
          </a:xfrm>
          <a:prstGeom prst="rect">
            <a:avLst/>
          </a:prstGeom>
          <a:noFill/>
          <a:ln w="9525">
            <a:noFill/>
            <a:miter lim="800000"/>
            <a:headEnd/>
            <a:tailEnd/>
          </a:ln>
        </p:spPr>
      </p:pic>
    </p:spTree>
    <p:extLst>
      <p:ext uri="{BB962C8B-B14F-4D97-AF65-F5344CB8AC3E}">
        <p14:creationId xmlns:p14="http://schemas.microsoft.com/office/powerpoint/2010/main" val="7709331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z="2400" b="1" dirty="0">
                <a:cs typeface="B Compset" pitchFamily="2" charset="-78"/>
              </a:rPr>
              <a:t>Posterior</a:t>
            </a:r>
            <a:r>
              <a:rPr lang="fa-IR" altLang="en-US" sz="2400" b="1" dirty="0">
                <a:cs typeface="B Compset" pitchFamily="2" charset="-78"/>
              </a:rPr>
              <a:t> </a:t>
            </a:r>
            <a:r>
              <a:rPr lang="en-US" altLang="en-US" sz="2400" b="1" dirty="0">
                <a:cs typeface="B Compset" pitchFamily="2" charset="-78"/>
              </a:rPr>
              <a:t>Wall MI</a:t>
            </a:r>
            <a:endParaRPr lang="fa-IR" altLang="en-US" sz="2400" b="1" dirty="0">
              <a:cs typeface="B Compset" pitchFamily="2" charset="-78"/>
            </a:endParaRPr>
          </a:p>
        </p:txBody>
      </p:sp>
      <p:pic>
        <p:nvPicPr>
          <p:cNvPr id="47108" name="Picture 4"/>
          <p:cNvPicPr>
            <a:picLocks noChangeAspect="1" noChangeArrowheads="1"/>
          </p:cNvPicPr>
          <p:nvPr/>
        </p:nvPicPr>
        <p:blipFill>
          <a:blip r:embed="rId2"/>
          <a:srcRect/>
          <a:stretch>
            <a:fillRect/>
          </a:stretch>
        </p:blipFill>
        <p:spPr bwMode="auto">
          <a:xfrm>
            <a:off x="2819400" y="1524001"/>
            <a:ext cx="6553200" cy="4784535"/>
          </a:xfrm>
          <a:prstGeom prst="rect">
            <a:avLst/>
          </a:prstGeom>
          <a:noFill/>
          <a:ln w="9525">
            <a:noFill/>
            <a:miter lim="800000"/>
            <a:headEnd/>
            <a:tailEnd/>
          </a:ln>
        </p:spPr>
      </p:pic>
    </p:spTree>
    <p:extLst>
      <p:ext uri="{BB962C8B-B14F-4D97-AF65-F5344CB8AC3E}">
        <p14:creationId xmlns:p14="http://schemas.microsoft.com/office/powerpoint/2010/main" val="26542836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z="2400" b="1" dirty="0">
                <a:cs typeface="B Titr" pitchFamily="2" charset="-78"/>
              </a:rPr>
              <a:t>RV MI</a:t>
            </a:r>
            <a:endParaRPr lang="fa-IR" altLang="en-US" sz="2400" dirty="0"/>
          </a:p>
        </p:txBody>
      </p:sp>
      <p:sp>
        <p:nvSpPr>
          <p:cNvPr id="49155" name="Rectangle 3"/>
          <p:cNvSpPr>
            <a:spLocks noGrp="1" noChangeArrowheads="1"/>
          </p:cNvSpPr>
          <p:nvPr>
            <p:ph type="body" idx="1"/>
          </p:nvPr>
        </p:nvSpPr>
        <p:spPr/>
        <p:txBody>
          <a:bodyPr/>
          <a:lstStyle/>
          <a:p>
            <a:pPr algn="r" rtl="1" eaLnBrk="1" hangingPunct="1"/>
            <a:r>
              <a:rPr lang="fa-IR" altLang="en-US" sz="2000" b="1" dirty="0">
                <a:cs typeface="B Compset" pitchFamily="2" charset="-78"/>
              </a:rPr>
              <a:t>هیچکدام از 12 لید استاندارد در مجاورت مستقیم بطن راست نمی باشند.</a:t>
            </a:r>
          </a:p>
          <a:p>
            <a:pPr algn="r" rtl="1" eaLnBrk="1" hangingPunct="1"/>
            <a:r>
              <a:rPr lang="fa-IR" altLang="en-US" sz="2000" b="1" dirty="0">
                <a:cs typeface="B Compset" pitchFamily="2" charset="-78"/>
              </a:rPr>
              <a:t>لید </a:t>
            </a:r>
            <a:r>
              <a:rPr lang="en-US" altLang="en-US" sz="2000" b="1" dirty="0">
                <a:cs typeface="B Compset" pitchFamily="2" charset="-78"/>
              </a:rPr>
              <a:t>V1</a:t>
            </a:r>
            <a:r>
              <a:rPr lang="fa-IR" altLang="en-US" sz="2000" b="1" dirty="0">
                <a:cs typeface="B Compset" pitchFamily="2" charset="-78"/>
              </a:rPr>
              <a:t> نزدیک ترین لید به سطح </a:t>
            </a:r>
            <a:r>
              <a:rPr lang="en-US" altLang="en-US" sz="2000" b="1" dirty="0">
                <a:cs typeface="B Compset" pitchFamily="2" charset="-78"/>
              </a:rPr>
              <a:t>RV</a:t>
            </a:r>
            <a:r>
              <a:rPr lang="fa-IR" altLang="en-US" sz="2000" b="1" dirty="0">
                <a:cs typeface="B Compset" pitchFamily="2" charset="-78"/>
              </a:rPr>
              <a:t> می باشد.</a:t>
            </a:r>
          </a:p>
          <a:p>
            <a:pPr algn="r" rtl="1"/>
            <a:r>
              <a:rPr lang="fa-IR" altLang="en-US" sz="2000" b="1" dirty="0">
                <a:cs typeface="B Compset" pitchFamily="2" charset="-78"/>
              </a:rPr>
              <a:t>در لیدهای </a:t>
            </a:r>
            <a:r>
              <a:rPr lang="en-US" altLang="en-US" sz="2000" b="1" dirty="0">
                <a:cs typeface="B Compset" pitchFamily="2" charset="-78"/>
              </a:rPr>
              <a:t>I, II, II, AVF, V1</a:t>
            </a:r>
            <a:r>
              <a:rPr lang="fa-IR" altLang="en-US" sz="2000" b="1" dirty="0">
                <a:cs typeface="B Compset" pitchFamily="2" charset="-78"/>
              </a:rPr>
              <a:t> تغییرات </a:t>
            </a:r>
            <a:r>
              <a:rPr lang="en-US" altLang="en-US" sz="2000" b="1" dirty="0">
                <a:cs typeface="B Compset" pitchFamily="2" charset="-78"/>
              </a:rPr>
              <a:t>ST elevation </a:t>
            </a:r>
            <a:r>
              <a:rPr lang="fa-IR" altLang="en-US" sz="2000" b="1" dirty="0">
                <a:cs typeface="B Compset" pitchFamily="2" charset="-78"/>
              </a:rPr>
              <a:t> داریم. </a:t>
            </a:r>
            <a:r>
              <a:rPr lang="en-US" altLang="en-US" sz="2000" b="1" dirty="0">
                <a:cs typeface="B Compset" pitchFamily="2" charset="-78"/>
              </a:rPr>
              <a:t>ST elevation</a:t>
            </a:r>
            <a:r>
              <a:rPr lang="fa-IR" altLang="en-US" sz="2000" b="1" dirty="0">
                <a:cs typeface="B Compset" pitchFamily="2" charset="-78"/>
              </a:rPr>
              <a:t> در لید </a:t>
            </a:r>
            <a:r>
              <a:rPr lang="en-US" altLang="en-US" sz="2000" b="1" dirty="0">
                <a:cs typeface="B Compset" pitchFamily="2" charset="-78"/>
              </a:rPr>
              <a:t>III</a:t>
            </a:r>
            <a:r>
              <a:rPr lang="fa-IR" altLang="en-US" sz="2000" b="1" dirty="0">
                <a:cs typeface="B Compset" pitchFamily="2" charset="-78"/>
              </a:rPr>
              <a:t> بیشتر از لید </a:t>
            </a:r>
            <a:r>
              <a:rPr lang="en-US" altLang="en-US" sz="2000" b="1" dirty="0">
                <a:cs typeface="B Compset" pitchFamily="2" charset="-78"/>
              </a:rPr>
              <a:t>AVF</a:t>
            </a:r>
            <a:r>
              <a:rPr lang="fa-IR" altLang="en-US" sz="2000" b="1" dirty="0">
                <a:cs typeface="B Compset" pitchFamily="2" charset="-78"/>
              </a:rPr>
              <a:t> می باشد. ناهماهنگی بین قطعه </a:t>
            </a:r>
            <a:r>
              <a:rPr lang="en-US" altLang="en-US" sz="2000" b="1" dirty="0">
                <a:cs typeface="B Compset" pitchFamily="2" charset="-78"/>
              </a:rPr>
              <a:t>ST</a:t>
            </a:r>
            <a:r>
              <a:rPr lang="fa-IR" altLang="en-US" sz="2000" b="1" dirty="0">
                <a:cs typeface="B Compset" pitchFamily="2" charset="-78"/>
              </a:rPr>
              <a:t>در لید </a:t>
            </a:r>
            <a:r>
              <a:rPr lang="en-US" altLang="en-US" sz="2000" b="1" dirty="0">
                <a:cs typeface="B Compset" pitchFamily="2" charset="-78"/>
              </a:rPr>
              <a:t>V1</a:t>
            </a:r>
            <a:r>
              <a:rPr lang="fa-IR" altLang="en-US" sz="2000" b="1" dirty="0">
                <a:cs typeface="B Compset" pitchFamily="2" charset="-78"/>
              </a:rPr>
              <a:t> و </a:t>
            </a:r>
            <a:r>
              <a:rPr lang="en-US" altLang="en-US" sz="2000" b="1" dirty="0">
                <a:cs typeface="B Compset" pitchFamily="2" charset="-78"/>
              </a:rPr>
              <a:t>V2</a:t>
            </a:r>
            <a:r>
              <a:rPr lang="fa-IR" altLang="en-US" sz="2000" b="1" dirty="0">
                <a:cs typeface="B Compset" pitchFamily="2" charset="-78"/>
              </a:rPr>
              <a:t> وجود دارد.</a:t>
            </a:r>
          </a:p>
          <a:p>
            <a:pPr algn="r" rtl="1"/>
            <a:r>
              <a:rPr lang="fa-IR" altLang="en-US" sz="2000" b="1" dirty="0">
                <a:cs typeface="B Compset" pitchFamily="2" charset="-78"/>
              </a:rPr>
              <a:t>نیاز به ثبت </a:t>
            </a:r>
            <a:r>
              <a:rPr lang="en-US" altLang="en-US" sz="2000" b="1" dirty="0">
                <a:cs typeface="B Compset" pitchFamily="2" charset="-78"/>
              </a:rPr>
              <a:t>ECG</a:t>
            </a:r>
            <a:r>
              <a:rPr lang="fa-IR" altLang="en-US" sz="2000" b="1" dirty="0">
                <a:cs typeface="B Compset" pitchFamily="2" charset="-78"/>
              </a:rPr>
              <a:t> سمت راست می باشد که تغییرات </a:t>
            </a:r>
            <a:r>
              <a:rPr lang="en-US" altLang="en-US" sz="2000" b="1" dirty="0">
                <a:cs typeface="B Compset" pitchFamily="2" charset="-78"/>
              </a:rPr>
              <a:t>ST elevation</a:t>
            </a:r>
            <a:r>
              <a:rPr lang="fa-IR" altLang="en-US" sz="2000" b="1" dirty="0">
                <a:cs typeface="B Compset" pitchFamily="2" charset="-78"/>
              </a:rPr>
              <a:t> را در لیدهای </a:t>
            </a:r>
            <a:r>
              <a:rPr lang="en-US" altLang="en-US" sz="2000" b="1" dirty="0">
                <a:cs typeface="B Compset" pitchFamily="2" charset="-78"/>
              </a:rPr>
              <a:t>I, II, II, AVF, V1</a:t>
            </a:r>
            <a:r>
              <a:rPr lang="fa-IR" altLang="en-US" sz="2000" b="1" dirty="0">
                <a:cs typeface="B Compset" pitchFamily="2" charset="-78"/>
              </a:rPr>
              <a:t> و </a:t>
            </a:r>
            <a:r>
              <a:rPr lang="en-US" altLang="en-US" sz="2000" b="1" dirty="0">
                <a:cs typeface="B Compset" pitchFamily="2" charset="-78"/>
              </a:rPr>
              <a:t>V4R, V5R, V6R</a:t>
            </a:r>
            <a:r>
              <a:rPr lang="fa-IR" altLang="en-US" sz="2000" b="1" dirty="0">
                <a:cs typeface="B Compset" pitchFamily="2" charset="-78"/>
              </a:rPr>
              <a:t> داریم.</a:t>
            </a:r>
          </a:p>
        </p:txBody>
      </p:sp>
      <p:pic>
        <p:nvPicPr>
          <p:cNvPr id="49156" name="Picture 4"/>
          <p:cNvPicPr>
            <a:picLocks noChangeAspect="1" noChangeArrowheads="1"/>
          </p:cNvPicPr>
          <p:nvPr/>
        </p:nvPicPr>
        <p:blipFill>
          <a:blip r:embed="rId2"/>
          <a:srcRect/>
          <a:stretch>
            <a:fillRect/>
          </a:stretch>
        </p:blipFill>
        <p:spPr bwMode="auto">
          <a:xfrm>
            <a:off x="1981200" y="3657601"/>
            <a:ext cx="5410200" cy="3009249"/>
          </a:xfrm>
          <a:prstGeom prst="rect">
            <a:avLst/>
          </a:prstGeom>
          <a:noFill/>
          <a:ln w="9525">
            <a:noFill/>
            <a:miter lim="800000"/>
            <a:headEnd/>
            <a:tailEnd/>
          </a:ln>
        </p:spPr>
      </p:pic>
    </p:spTree>
    <p:extLst>
      <p:ext uri="{BB962C8B-B14F-4D97-AF65-F5344CB8AC3E}">
        <p14:creationId xmlns:p14="http://schemas.microsoft.com/office/powerpoint/2010/main" val="871074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D:\Cardiology\CVD vwzarat\Figures\New Picture (7).bm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81291" y="1785927"/>
            <a:ext cx="6344741" cy="3532603"/>
          </a:xfrm>
          <a:prstGeom prst="rect">
            <a:avLst/>
          </a:prstGeom>
          <a:noFill/>
        </p:spPr>
      </p:pic>
      <p:sp>
        <p:nvSpPr>
          <p:cNvPr id="5" name="Rectangle 2"/>
          <p:cNvSpPr txBox="1">
            <a:spLocks/>
          </p:cNvSpPr>
          <p:nvPr/>
        </p:nvSpPr>
        <p:spPr>
          <a:xfrm>
            <a:off x="1981200" y="548680"/>
            <a:ext cx="8229600" cy="880056"/>
          </a:xfrm>
          <a:prstGeom prst="rect">
            <a:avLst/>
          </a:prstGeom>
        </p:spPr>
        <p:txBody>
          <a:bodyPr/>
          <a:lstStyle/>
          <a:p>
            <a:pPr algn="ctr" fontAlgn="base">
              <a:spcBef>
                <a:spcPct val="0"/>
              </a:spcBef>
              <a:spcAft>
                <a:spcPct val="0"/>
              </a:spcAft>
              <a:defRPr/>
            </a:pPr>
            <a:r>
              <a:rPr lang="fa-IR" sz="2400" dirty="0">
                <a:solidFill>
                  <a:srgbClr val="000000"/>
                </a:solidFill>
                <a:cs typeface="B Titr" pitchFamily="2" charset="-78"/>
              </a:rPr>
              <a:t> فیزیولوژی قلب</a:t>
            </a:r>
          </a:p>
        </p:txBody>
      </p:sp>
    </p:spTree>
    <p:extLst>
      <p:ext uri="{BB962C8B-B14F-4D97-AF65-F5344CB8AC3E}">
        <p14:creationId xmlns:p14="http://schemas.microsoft.com/office/powerpoint/2010/main" val="3453611760"/>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z="2400" b="1" dirty="0">
                <a:cs typeface="B Titr" pitchFamily="2" charset="-78"/>
              </a:rPr>
              <a:t>Inferior- RV MI</a:t>
            </a:r>
            <a:endParaRPr lang="fa-IR" altLang="en-US" sz="2400" dirty="0"/>
          </a:p>
        </p:txBody>
      </p:sp>
      <p:sp>
        <p:nvSpPr>
          <p:cNvPr id="50179" name="Rectangle 3"/>
          <p:cNvSpPr>
            <a:spLocks noGrp="1" noChangeArrowheads="1"/>
          </p:cNvSpPr>
          <p:nvPr>
            <p:ph type="body" idx="1"/>
          </p:nvPr>
        </p:nvSpPr>
        <p:spPr/>
        <p:txBody>
          <a:bodyPr/>
          <a:lstStyle/>
          <a:p>
            <a:pPr marL="342900" indent="-342900" algn="r" rtl="1" eaLnBrk="1" fontAlgn="base" hangingPunct="1">
              <a:spcBef>
                <a:spcPct val="20000"/>
              </a:spcBef>
              <a:spcAft>
                <a:spcPct val="0"/>
              </a:spcAft>
              <a:buChar char="•"/>
            </a:pPr>
            <a:endParaRPr lang="fa-IR" altLang="en-US" dirty="0"/>
          </a:p>
        </p:txBody>
      </p:sp>
      <p:pic>
        <p:nvPicPr>
          <p:cNvPr id="50180" name="Picture 4"/>
          <p:cNvPicPr>
            <a:picLocks noChangeAspect="1" noChangeArrowheads="1"/>
          </p:cNvPicPr>
          <p:nvPr/>
        </p:nvPicPr>
        <p:blipFill>
          <a:blip r:embed="rId2"/>
          <a:srcRect/>
          <a:stretch>
            <a:fillRect/>
          </a:stretch>
        </p:blipFill>
        <p:spPr bwMode="auto">
          <a:xfrm>
            <a:off x="609600" y="1600200"/>
            <a:ext cx="10972800" cy="4559300"/>
          </a:xfrm>
          <a:prstGeom prst="rect">
            <a:avLst/>
          </a:prstGeom>
          <a:noFill/>
          <a:ln w="9525">
            <a:noFill/>
            <a:miter lim="800000"/>
            <a:headEnd/>
            <a:tailEnd/>
          </a:ln>
        </p:spPr>
      </p:pic>
    </p:spTree>
    <p:extLst>
      <p:ext uri="{BB962C8B-B14F-4D97-AF65-F5344CB8AC3E}">
        <p14:creationId xmlns:p14="http://schemas.microsoft.com/office/powerpoint/2010/main" val="28608509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z="2400" b="1" dirty="0">
                <a:cs typeface="B Titr" pitchFamily="2" charset="-78"/>
              </a:rPr>
              <a:t>Inferior- RV MI</a:t>
            </a:r>
            <a:endParaRPr lang="fa-IR" altLang="en-US" sz="2400" dirty="0"/>
          </a:p>
        </p:txBody>
      </p:sp>
      <p:sp>
        <p:nvSpPr>
          <p:cNvPr id="51203" name="Rectangle 3"/>
          <p:cNvSpPr>
            <a:spLocks noGrp="1" noChangeArrowheads="1"/>
          </p:cNvSpPr>
          <p:nvPr>
            <p:ph type="body" idx="1"/>
          </p:nvPr>
        </p:nvSpPr>
        <p:spPr/>
        <p:txBody>
          <a:bodyPr/>
          <a:lstStyle/>
          <a:p>
            <a:pPr eaLnBrk="1" hangingPunct="1"/>
            <a:endParaRPr lang="fa-IR" altLang="en-US"/>
          </a:p>
        </p:txBody>
      </p:sp>
      <p:pic>
        <p:nvPicPr>
          <p:cNvPr id="51204" name="Picture 4"/>
          <p:cNvPicPr>
            <a:picLocks noChangeAspect="1" noChangeArrowheads="1"/>
          </p:cNvPicPr>
          <p:nvPr/>
        </p:nvPicPr>
        <p:blipFill>
          <a:blip r:embed="rId2"/>
          <a:srcRect/>
          <a:stretch>
            <a:fillRect/>
          </a:stretch>
        </p:blipFill>
        <p:spPr bwMode="auto">
          <a:xfrm>
            <a:off x="609600" y="1524000"/>
            <a:ext cx="10972800" cy="4630738"/>
          </a:xfrm>
          <a:prstGeom prst="rect">
            <a:avLst/>
          </a:prstGeom>
          <a:noFill/>
          <a:ln w="9525">
            <a:noFill/>
            <a:miter lim="800000"/>
            <a:headEnd/>
            <a:tailEnd/>
          </a:ln>
        </p:spPr>
      </p:pic>
    </p:spTree>
    <p:extLst>
      <p:ext uri="{BB962C8B-B14F-4D97-AF65-F5344CB8AC3E}">
        <p14:creationId xmlns:p14="http://schemas.microsoft.com/office/powerpoint/2010/main" val="24763386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2400" b="1" dirty="0"/>
              <a:t>Location of infarct combinations</a:t>
            </a:r>
            <a:endParaRPr lang="fa-IR" altLang="en-US" sz="2400" b="1" dirty="0"/>
          </a:p>
        </p:txBody>
      </p:sp>
      <p:pic>
        <p:nvPicPr>
          <p:cNvPr id="45059" name="Picture 4"/>
          <p:cNvPicPr>
            <a:picLocks noGrp="1" noChangeAspect="1" noChangeArrowheads="1"/>
          </p:cNvPicPr>
          <p:nvPr>
            <p:ph type="body" idx="1"/>
          </p:nvPr>
        </p:nvPicPr>
        <p:blipFill>
          <a:blip r:embed="rId2"/>
          <a:srcRect/>
          <a:stretch>
            <a:fillRect/>
          </a:stretch>
        </p:blipFill>
        <p:spPr>
          <a:xfrm>
            <a:off x="2057400" y="1447800"/>
            <a:ext cx="8001000" cy="4461082"/>
          </a:xfrm>
          <a:noFill/>
        </p:spPr>
      </p:pic>
    </p:spTree>
    <p:extLst>
      <p:ext uri="{BB962C8B-B14F-4D97-AF65-F5344CB8AC3E}">
        <p14:creationId xmlns:p14="http://schemas.microsoft.com/office/powerpoint/2010/main" val="25322899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MI</a:t>
            </a:r>
            <a:r>
              <a:rPr lang="fa-IR" sz="2400" b="1" dirty="0">
                <a:cs typeface="B Titr" pitchFamily="2" charset="-78"/>
              </a:rPr>
              <a:t> در انواع </a:t>
            </a:r>
            <a:r>
              <a:rPr lang="en-US" sz="2400" b="1" dirty="0">
                <a:cs typeface="B Titr" pitchFamily="2" charset="-78"/>
              </a:rPr>
              <a:t>ECG</a:t>
            </a:r>
            <a:r>
              <a:rPr lang="fa-IR" sz="2400" b="1" dirty="0">
                <a:cs typeface="B Titr" pitchFamily="2" charset="-78"/>
              </a:rPr>
              <a:t> تغییرات </a:t>
            </a:r>
            <a:endParaRPr lang="en-US" sz="2400" dirty="0"/>
          </a:p>
        </p:txBody>
      </p:sp>
      <p:pic>
        <p:nvPicPr>
          <p:cNvPr id="4" name="Content Placeholder 3" descr="http://image.slidesharecdn.com/cvs6-150503141415-conversion-gate01/95/cvs6-cvs-50-638.jpg?cb=1430680587"/>
          <p:cNvPicPr>
            <a:picLocks noGrp="1"/>
          </p:cNvPicPr>
          <p:nvPr>
            <p:ph idx="1"/>
          </p:nvPr>
        </p:nvPicPr>
        <p:blipFill>
          <a:blip r:embed="rId2"/>
          <a:srcRect/>
          <a:stretch>
            <a:fillRect/>
          </a:stretch>
        </p:blipFill>
        <p:spPr bwMode="auto">
          <a:xfrm>
            <a:off x="3081841" y="1600201"/>
            <a:ext cx="6028318" cy="4525963"/>
          </a:xfrm>
          <a:prstGeom prst="rect">
            <a:avLst/>
          </a:prstGeom>
          <a:noFill/>
          <a:ln w="9525">
            <a:noFill/>
            <a:miter lim="800000"/>
            <a:headEnd/>
            <a:tailEnd/>
          </a:ln>
        </p:spPr>
      </p:pic>
    </p:spTree>
    <p:extLst>
      <p:ext uri="{BB962C8B-B14F-4D97-AF65-F5344CB8AC3E}">
        <p14:creationId xmlns:p14="http://schemas.microsoft.com/office/powerpoint/2010/main" val="22045652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 دیس ریتمی های دهلیزی</a:t>
            </a:r>
            <a:endParaRPr lang="en-US" sz="2400" dirty="0">
              <a:cs typeface="B Titr" pitchFamily="2" charset="-78"/>
            </a:endParaRPr>
          </a:p>
        </p:txBody>
      </p:sp>
      <p:pic>
        <p:nvPicPr>
          <p:cNvPr id="4" name="Content Placeholder 3" descr="http://scrubbing.in/wp-content/uploads/2013/07/heart-disease.jpg"/>
          <p:cNvPicPr>
            <a:picLocks noGrp="1"/>
          </p:cNvPicPr>
          <p:nvPr>
            <p:ph idx="1"/>
          </p:nvPr>
        </p:nvPicPr>
        <p:blipFill>
          <a:blip r:embed="rId2"/>
          <a:srcRect/>
          <a:stretch>
            <a:fillRect/>
          </a:stretch>
        </p:blipFill>
        <p:spPr bwMode="auto">
          <a:xfrm>
            <a:off x="2362200" y="1676401"/>
            <a:ext cx="7543800" cy="3615531"/>
          </a:xfrm>
          <a:prstGeom prst="rect">
            <a:avLst/>
          </a:prstGeom>
          <a:noFill/>
          <a:ln w="9525">
            <a:noFill/>
            <a:miter lim="800000"/>
            <a:headEnd/>
            <a:tailEnd/>
          </a:ln>
        </p:spPr>
      </p:pic>
      <p:pic>
        <p:nvPicPr>
          <p:cNvPr id="5" name="Picture 4">
            <a:extLst>
              <a:ext uri="{FF2B5EF4-FFF2-40B4-BE49-F238E27FC236}">
                <a16:creationId xmlns:a16="http://schemas.microsoft.com/office/drawing/2014/main" id="{0068B719-7248-E149-97F4-8F233FFD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33242710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برادیکاردی سینوسی </a:t>
            </a:r>
            <a:r>
              <a:rPr lang="en-US" sz="2400" b="1" dirty="0">
                <a:cs typeface="B Titr" pitchFamily="2" charset="-78"/>
              </a:rPr>
              <a:t>(Sinus </a:t>
            </a:r>
            <a:r>
              <a:rPr lang="en-US" sz="2400" b="1" dirty="0" err="1">
                <a:cs typeface="B Titr" pitchFamily="2" charset="-78"/>
              </a:rPr>
              <a:t>Bradycardia</a:t>
            </a:r>
            <a:r>
              <a:rPr lang="en-US" sz="2400" b="1" dirty="0">
                <a:cs typeface="B Titr" pitchFamily="2" charset="-78"/>
              </a:rPr>
              <a:t>) </a:t>
            </a:r>
            <a:endParaRPr lang="en-US" sz="2400" b="1" dirty="0"/>
          </a:p>
        </p:txBody>
      </p:sp>
      <p:sp>
        <p:nvSpPr>
          <p:cNvPr id="3" name="Content Placeholder 2"/>
          <p:cNvSpPr>
            <a:spLocks noGrp="1"/>
          </p:cNvSpPr>
          <p:nvPr>
            <p:ph idx="1"/>
          </p:nvPr>
        </p:nvSpPr>
        <p:spPr/>
        <p:txBody>
          <a:bodyPr/>
          <a:lstStyle/>
          <a:p>
            <a:pPr algn="r" rtl="1"/>
            <a:r>
              <a:rPr lang="fa-IR" sz="2000" b="1" dirty="0">
                <a:cs typeface="B Compset" pitchFamily="2" charset="-78"/>
              </a:rPr>
              <a:t>کاهش تعداد ضربانات سینوسی به میزان کمتر از 50-60 ضربه در دقیقه برادیکاردی سینوسی است.</a:t>
            </a:r>
          </a:p>
          <a:p>
            <a:pPr algn="r" rtl="1"/>
            <a:r>
              <a:rPr lang="fa-IR" sz="2000" b="1" dirty="0">
                <a:cs typeface="B Compset" pitchFamily="2" charset="-78"/>
              </a:rPr>
              <a:t>از آنجائیکه هدایت جریان از مسیر طبیعی صورت می‌گیرد پس تمام خصوصیات آن بجز تعداد ضربانات مشابه ریتم نرمال سینوسی است.</a:t>
            </a:r>
          </a:p>
          <a:p>
            <a:pPr algn="r" rtl="1"/>
            <a:r>
              <a:rPr lang="fa-IR" sz="2000" b="1" dirty="0">
                <a:cs typeface="B Compset" pitchFamily="2" charset="-78"/>
              </a:rPr>
              <a:t>برادی کاردی بستگی به سن دارد.</a:t>
            </a:r>
          </a:p>
          <a:p>
            <a:pPr algn="r" rtl="1"/>
            <a:endParaRPr lang="en-US" sz="2000" b="1" dirty="0">
              <a:cs typeface="B Compset" pitchFamily="2" charset="-78"/>
            </a:endParaRPr>
          </a:p>
        </p:txBody>
      </p:sp>
      <p:pic>
        <p:nvPicPr>
          <p:cNvPr id="4" name="pasted-image.png"/>
          <p:cNvPicPr/>
          <p:nvPr/>
        </p:nvPicPr>
        <p:blipFill>
          <a:blip r:embed="rId2">
            <a:extLst/>
          </a:blip>
          <a:stretch>
            <a:fillRect/>
          </a:stretch>
        </p:blipFill>
        <p:spPr>
          <a:xfrm>
            <a:off x="3200400" y="3657600"/>
            <a:ext cx="5994400" cy="1358900"/>
          </a:xfrm>
          <a:prstGeom prst="rect">
            <a:avLst/>
          </a:prstGeom>
          <a:ln w="12700">
            <a:miter lim="400000"/>
          </a:ln>
        </p:spPr>
      </p:pic>
    </p:spTree>
    <p:extLst>
      <p:ext uri="{BB962C8B-B14F-4D97-AF65-F5344CB8AC3E}">
        <p14:creationId xmlns:p14="http://schemas.microsoft.com/office/powerpoint/2010/main" val="35695147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برادیکاردی سینوسی </a:t>
            </a:r>
            <a:r>
              <a:rPr lang="en-US" sz="2400" b="1" dirty="0">
                <a:cs typeface="B Titr" pitchFamily="2" charset="-78"/>
              </a:rPr>
              <a:t>(Sinus </a:t>
            </a:r>
            <a:r>
              <a:rPr lang="en-US" sz="2400" b="1" dirty="0" err="1">
                <a:cs typeface="B Titr" pitchFamily="2" charset="-78"/>
              </a:rPr>
              <a:t>Bradycardia</a:t>
            </a:r>
            <a:r>
              <a:rPr lang="en-US" sz="2400" b="1" dirty="0">
                <a:cs typeface="B Titr" pitchFamily="2" charset="-78"/>
              </a:rPr>
              <a:t>) </a:t>
            </a:r>
            <a:endParaRPr lang="en-US" sz="2400" b="1" dirty="0"/>
          </a:p>
        </p:txBody>
      </p:sp>
      <p:sp>
        <p:nvSpPr>
          <p:cNvPr id="3" name="Content Placeholder 2"/>
          <p:cNvSpPr>
            <a:spLocks noGrp="1"/>
          </p:cNvSpPr>
          <p:nvPr>
            <p:ph idx="1"/>
          </p:nvPr>
        </p:nvSpPr>
        <p:spPr/>
        <p:txBody>
          <a:bodyPr/>
          <a:lstStyle/>
          <a:p>
            <a:pPr algn="r" rtl="1"/>
            <a:r>
              <a:rPr lang="fa-IR" sz="2000" b="1" dirty="0">
                <a:cs typeface="B Compset" pitchFamily="2" charset="-78"/>
              </a:rPr>
              <a:t>برادی کاردی سینوسی یکی از خطرناک ترین دیس ریتمی های شایع ناشی از انفارکتوس تحتانی میوکارد می باشد که اگر در این زمان آتروپین تزریق نشود ممکن است باعث تاکیکاردی بطنی و مرگ گردد.</a:t>
            </a:r>
          </a:p>
          <a:p>
            <a:pPr algn="r" rtl="1"/>
            <a:endParaRPr lang="fa-IR" sz="2000" b="1" dirty="0">
              <a:cs typeface="B Compset" pitchFamily="2" charset="-78"/>
            </a:endParaRPr>
          </a:p>
          <a:p>
            <a:pPr algn="r" rtl="1"/>
            <a:r>
              <a:rPr lang="fa-IR" sz="2000" b="1" dirty="0">
                <a:cs typeface="B Compset" pitchFamily="2" charset="-78"/>
              </a:rPr>
              <a:t>همچنین علت شایع مرگ ناگهانی در دقایق اول بسته شدن کرونر راست می باشد.</a:t>
            </a:r>
            <a:endParaRPr lang="en-US" sz="2000" b="1" dirty="0">
              <a:cs typeface="B Compset" pitchFamily="2" charset="-78"/>
            </a:endParaRPr>
          </a:p>
        </p:txBody>
      </p:sp>
      <p:pic>
        <p:nvPicPr>
          <p:cNvPr id="4" name="pasted-image.png"/>
          <p:cNvPicPr/>
          <p:nvPr/>
        </p:nvPicPr>
        <p:blipFill>
          <a:blip r:embed="rId2">
            <a:extLst/>
          </a:blip>
          <a:stretch>
            <a:fillRect/>
          </a:stretch>
        </p:blipFill>
        <p:spPr>
          <a:xfrm>
            <a:off x="3276600" y="3635829"/>
            <a:ext cx="5994400" cy="1358900"/>
          </a:xfrm>
          <a:prstGeom prst="rect">
            <a:avLst/>
          </a:prstGeom>
          <a:ln w="12700">
            <a:miter lim="400000"/>
          </a:ln>
        </p:spPr>
      </p:pic>
    </p:spTree>
    <p:extLst>
      <p:ext uri="{BB962C8B-B14F-4D97-AF65-F5344CB8AC3E}">
        <p14:creationId xmlns:p14="http://schemas.microsoft.com/office/powerpoint/2010/main" val="35496811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برادیکاردی سینوسی </a:t>
            </a:r>
            <a:r>
              <a:rPr lang="en-US" sz="2400" b="1" dirty="0">
                <a:cs typeface="B Titr" pitchFamily="2" charset="-78"/>
              </a:rPr>
              <a:t>(Sinus </a:t>
            </a:r>
            <a:r>
              <a:rPr lang="en-US" sz="2400" b="1" dirty="0" err="1">
                <a:cs typeface="B Titr" pitchFamily="2" charset="-78"/>
              </a:rPr>
              <a:t>Bradycardia</a:t>
            </a:r>
            <a:r>
              <a:rPr lang="en-US" sz="2400" b="1" dirty="0">
                <a:cs typeface="B Titr" pitchFamily="2" charset="-78"/>
              </a:rPr>
              <a:t>) </a:t>
            </a:r>
          </a:p>
        </p:txBody>
      </p:sp>
      <p:sp>
        <p:nvSpPr>
          <p:cNvPr id="3" name="Content Placeholder 2"/>
          <p:cNvSpPr>
            <a:spLocks noGrp="1"/>
          </p:cNvSpPr>
          <p:nvPr>
            <p:ph idx="1"/>
          </p:nvPr>
        </p:nvSpPr>
        <p:spPr/>
        <p:txBody>
          <a:bodyPr/>
          <a:lstStyle/>
          <a:p>
            <a:pPr lvl="0" algn="r" rtl="1"/>
            <a:r>
              <a:rPr lang="fa-IR" sz="2000" b="1" dirty="0">
                <a:cs typeface="B Compset" pitchFamily="2" charset="-78"/>
              </a:rPr>
              <a:t>معمولاً احتیاج به درمان خاصی ندارد؛ مگر اینکه باعث اختلال در وضعیت همودینامیکی شده باشد. </a:t>
            </a:r>
            <a:endParaRPr lang="en-US" sz="2000" b="1" dirty="0">
              <a:cs typeface="B Compset" pitchFamily="2" charset="-78"/>
            </a:endParaRPr>
          </a:p>
          <a:p>
            <a:pPr lvl="0" algn="r" rtl="1"/>
            <a:endParaRPr lang="fa-IR" sz="2000" b="1" dirty="0">
              <a:cs typeface="B Compset" pitchFamily="2" charset="-78"/>
            </a:endParaRPr>
          </a:p>
          <a:p>
            <a:pPr lvl="0" algn="r" rtl="1"/>
            <a:r>
              <a:rPr lang="fa-IR" sz="2000" b="1" dirty="0">
                <a:cs typeface="B Compset" pitchFamily="2" charset="-78"/>
              </a:rPr>
              <a:t>در قدم اول تلاش می‌شود تا علت ایجاد این ریتم مشخص، و در جهت حذف و اصلاح آن اقدام شود. </a:t>
            </a:r>
            <a:endParaRPr lang="en-US" sz="2000" b="1" dirty="0">
              <a:cs typeface="B Compset" pitchFamily="2" charset="-78"/>
            </a:endParaRPr>
          </a:p>
          <a:p>
            <a:pPr lvl="0" algn="r" rtl="1"/>
            <a:endParaRPr lang="fa-IR" sz="2000" b="1" dirty="0">
              <a:cs typeface="B Compset" pitchFamily="2" charset="-78"/>
            </a:endParaRPr>
          </a:p>
          <a:p>
            <a:pPr lvl="0" algn="r" rtl="1"/>
            <a:r>
              <a:rPr lang="fa-IR" sz="2000" b="1" dirty="0">
                <a:cs typeface="B Compset" pitchFamily="2" charset="-78"/>
              </a:rPr>
              <a:t>برای درمان معمولاً از داروی آتروپین به شکل داخل وریدی و در مواردی نیز از کاته‌کولامین‌ها یا دوپامین استفاده می‌گردد. در موارد نادری احتیاج به استفاده از پیس‌میکر می‌باشد.</a:t>
            </a:r>
          </a:p>
          <a:p>
            <a:pPr algn="r" rtl="1"/>
            <a:endParaRPr lang="en-US" sz="2000" dirty="0"/>
          </a:p>
        </p:txBody>
      </p:sp>
    </p:spTree>
    <p:extLst>
      <p:ext uri="{BB962C8B-B14F-4D97-AF65-F5344CB8AC3E}">
        <p14:creationId xmlns:p14="http://schemas.microsoft.com/office/powerpoint/2010/main" val="264569287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برادیکاردی سینوسی </a:t>
            </a:r>
            <a:r>
              <a:rPr lang="en-US" sz="2400" b="1" dirty="0">
                <a:cs typeface="B Titr" pitchFamily="2" charset="-78"/>
              </a:rPr>
              <a:t>(Sinus </a:t>
            </a:r>
            <a:r>
              <a:rPr lang="en-US" sz="2400" b="1" dirty="0" err="1">
                <a:cs typeface="B Titr" pitchFamily="2" charset="-78"/>
              </a:rPr>
              <a:t>Bradycardia</a:t>
            </a:r>
            <a:r>
              <a:rPr lang="en-US" sz="2400" b="1" dirty="0">
                <a:cs typeface="B Titr" pitchFamily="2" charset="-78"/>
              </a:rPr>
              <a:t>) </a:t>
            </a:r>
            <a:endParaRPr lang="en-US" sz="2400" b="1" dirty="0"/>
          </a:p>
        </p:txBody>
      </p:sp>
      <p:sp>
        <p:nvSpPr>
          <p:cNvPr id="3" name="Content Placeholder 2"/>
          <p:cNvSpPr>
            <a:spLocks noGrp="1"/>
          </p:cNvSpPr>
          <p:nvPr>
            <p:ph idx="1"/>
          </p:nvPr>
        </p:nvSpPr>
        <p:spPr>
          <a:xfrm>
            <a:off x="816428" y="1534887"/>
            <a:ext cx="10559143" cy="4525963"/>
          </a:xfrm>
        </p:spPr>
        <p:txBody>
          <a:bodyPr/>
          <a:lstStyle/>
          <a:p>
            <a:pPr algn="r" rtl="1">
              <a:buNone/>
            </a:pPr>
            <a:r>
              <a:rPr lang="fa-IR" sz="2000" b="1" dirty="0">
                <a:cs typeface="B Compset" pitchFamily="2" charset="-78"/>
              </a:rPr>
              <a:t>درمان: </a:t>
            </a:r>
          </a:p>
          <a:p>
            <a:pPr algn="r" rtl="1"/>
            <a:r>
              <a:rPr lang="fa-IR" sz="2000" b="1" dirty="0">
                <a:cs typeface="B Compset" pitchFamily="2" charset="-78"/>
              </a:rPr>
              <a:t>در بالغین اگر ریتم کمتر از 50 و همراه با علائم (کاهش فشارخون، اغتشاش شعور، تعریق، درد قفسه سینه، علائم همودینامیک یا همرا با ریتم نابجای بطنی) نیاز به مداخله درمانی با آتروپین می باشد.</a:t>
            </a:r>
          </a:p>
          <a:p>
            <a:pPr algn="r" rtl="1"/>
            <a:endParaRPr lang="fa-IR" sz="2000" b="1" dirty="0">
              <a:cs typeface="B Compset" pitchFamily="2" charset="-78"/>
            </a:endParaRPr>
          </a:p>
          <a:p>
            <a:pPr algn="r" rtl="1"/>
            <a:r>
              <a:rPr lang="fa-IR" sz="2000" b="1" dirty="0">
                <a:cs typeface="B Compset" pitchFamily="2" charset="-78"/>
              </a:rPr>
              <a:t>با دوز آتروپین:</a:t>
            </a:r>
          </a:p>
          <a:p>
            <a:pPr algn="r" rtl="1">
              <a:buNone/>
            </a:pPr>
            <a:r>
              <a:rPr lang="fa-IR" sz="2000" b="1" dirty="0">
                <a:cs typeface="B Compset" pitchFamily="2" charset="-78"/>
              </a:rPr>
              <a:t>       حداقل 0/5 میلی گرم (یک آمپول) و قابلیت تکرار تا 6 مرتبه به فاصله 5 دقیقه (در صورت عدم پاسخ به درمان) </a:t>
            </a:r>
          </a:p>
          <a:p>
            <a:pPr algn="r" rtl="1">
              <a:buNone/>
            </a:pPr>
            <a:r>
              <a:rPr lang="fa-IR" sz="2000" b="1" dirty="0">
                <a:cs typeface="B Compset" pitchFamily="2" charset="-78"/>
              </a:rPr>
              <a:t>       یا با دوز 1 میلی گرم (دو آمپول) با قابلیت تکرار 3 مرتبه به فاصله 5 دقیقه در صورت عدم پاسخ به درمان) </a:t>
            </a:r>
          </a:p>
          <a:p>
            <a:pPr algn="r" rtl="1"/>
            <a:endParaRPr lang="fa-IR" sz="2000" b="1" dirty="0">
              <a:cs typeface="B Compset" pitchFamily="2" charset="-78"/>
            </a:endParaRPr>
          </a:p>
          <a:p>
            <a:pPr algn="r" rtl="1"/>
            <a:r>
              <a:rPr lang="fa-IR" sz="2000" b="1" dirty="0">
                <a:cs typeface="B Compset" pitchFamily="2" charset="-78"/>
              </a:rPr>
              <a:t>در موارد مسمومیت ارگانوفسفر دوزهای</a:t>
            </a:r>
            <a:r>
              <a:rPr lang="en-US" sz="2000" b="1" dirty="0">
                <a:cs typeface="B Compset" pitchFamily="2" charset="-78"/>
              </a:rPr>
              <a:t> </a:t>
            </a:r>
            <a:r>
              <a:rPr lang="fa-IR" sz="2000" b="1" dirty="0">
                <a:cs typeface="B Compset" pitchFamily="2" charset="-78"/>
              </a:rPr>
              <a:t>بسیار بیشتری لازم است.</a:t>
            </a:r>
          </a:p>
          <a:p>
            <a:pPr algn="r" rtl="1"/>
            <a:r>
              <a:rPr lang="fa-IR" sz="2000" b="1" dirty="0">
                <a:cs typeface="B Compset" pitchFamily="2" charset="-78"/>
              </a:rPr>
              <a:t>دوز اطفال: </a:t>
            </a:r>
          </a:p>
          <a:p>
            <a:pPr algn="r" rtl="1">
              <a:buNone/>
            </a:pPr>
            <a:r>
              <a:rPr lang="fa-IR" sz="2000" b="1" dirty="0">
                <a:cs typeface="B Compset" pitchFamily="2" charset="-78"/>
              </a:rPr>
              <a:t>        </a:t>
            </a:r>
            <a:r>
              <a:rPr lang="fa-IR" sz="2000" b="1" dirty="0">
                <a:solidFill>
                  <a:srgbClr val="FF0000"/>
                </a:solidFill>
                <a:cs typeface="B Compset" pitchFamily="2" charset="-78"/>
              </a:rPr>
              <a:t>0/01 میلی گرم به ازای هر کیلو گرم وزن بدن؛ حداکثر تا 1 آمپول 0/5 میلی گرمی </a:t>
            </a:r>
          </a:p>
          <a:p>
            <a:pPr algn="r" rtl="1"/>
            <a:endParaRPr lang="en-US" sz="2000" b="1" dirty="0">
              <a:cs typeface="B Compset" pitchFamily="2" charset="-78"/>
            </a:endParaRPr>
          </a:p>
        </p:txBody>
      </p:sp>
    </p:spTree>
    <p:extLst>
      <p:ext uri="{BB962C8B-B14F-4D97-AF65-F5344CB8AC3E}">
        <p14:creationId xmlns:p14="http://schemas.microsoft.com/office/powerpoint/2010/main" val="26063769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396"/>
            <a:ext cx="12192000" cy="6728604"/>
          </a:xfrm>
        </p:spPr>
      </p:pic>
    </p:spTree>
    <p:extLst>
      <p:ext uri="{BB962C8B-B14F-4D97-AF65-F5344CB8AC3E}">
        <p14:creationId xmlns:p14="http://schemas.microsoft.com/office/powerpoint/2010/main" val="155578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1981200" y="548680"/>
            <a:ext cx="8229600" cy="951494"/>
          </a:xfrm>
          <a:prstGeom prst="rect">
            <a:avLst/>
          </a:prstGeom>
        </p:spPr>
        <p:txBody>
          <a:bodyPr/>
          <a:lstStyle/>
          <a:p>
            <a:pPr algn="ctr" fontAlgn="base">
              <a:spcBef>
                <a:spcPct val="0"/>
              </a:spcBef>
              <a:spcAft>
                <a:spcPct val="0"/>
              </a:spcAft>
              <a:defRPr/>
            </a:pPr>
            <a:r>
              <a:rPr lang="fa-IR" sz="2400" dirty="0">
                <a:solidFill>
                  <a:srgbClr val="000000"/>
                </a:solidFill>
                <a:cs typeface="B Titr" pitchFamily="2" charset="-78"/>
              </a:rPr>
              <a:t> فیزیولوژی قلب</a:t>
            </a:r>
          </a:p>
        </p:txBody>
      </p:sp>
      <p:pic>
        <p:nvPicPr>
          <p:cNvPr id="38914" name="Picture 2" descr="D:\Cardiology\CVD vwzarat\Figures\New Picture.png"/>
          <p:cNvPicPr>
            <a:picLocks noChangeAspect="1" noChangeArrowheads="1"/>
          </p:cNvPicPr>
          <p:nvPr/>
        </p:nvPicPr>
        <p:blipFill>
          <a:blip r:embed="rId2" cstate="print"/>
          <a:stretch>
            <a:fillRect/>
          </a:stretch>
        </p:blipFill>
        <p:spPr bwMode="auto">
          <a:xfrm>
            <a:off x="3309918" y="1571612"/>
            <a:ext cx="5500726" cy="4786346"/>
          </a:xfrm>
          <a:prstGeom prst="rect">
            <a:avLst/>
          </a:prstGeom>
          <a:noFill/>
          <a:ln>
            <a:noFill/>
          </a:ln>
        </p:spPr>
      </p:pic>
    </p:spTree>
    <p:extLst>
      <p:ext uri="{BB962C8B-B14F-4D97-AF65-F5344CB8AC3E}">
        <p14:creationId xmlns:p14="http://schemas.microsoft.com/office/powerpoint/2010/main" val="3447858864"/>
      </p:ext>
    </p:extLst>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 تاکی‌کاردی سینوسی </a:t>
            </a:r>
            <a:r>
              <a:rPr lang="en-US" sz="2400" b="1" dirty="0">
                <a:cs typeface="B Titr" pitchFamily="2" charset="-78"/>
              </a:rPr>
              <a:t>(Sinus Tachycardia)</a:t>
            </a:r>
          </a:p>
        </p:txBody>
      </p:sp>
      <p:sp>
        <p:nvSpPr>
          <p:cNvPr id="3" name="Content Placeholder 2"/>
          <p:cNvSpPr>
            <a:spLocks noGrp="1"/>
          </p:cNvSpPr>
          <p:nvPr>
            <p:ph idx="1"/>
          </p:nvPr>
        </p:nvSpPr>
        <p:spPr/>
        <p:txBody>
          <a:bodyPr/>
          <a:lstStyle/>
          <a:p>
            <a:pPr lvl="0" algn="just" rtl="1"/>
            <a:r>
              <a:rPr lang="fa-IR" sz="2000" b="1" dirty="0">
                <a:cs typeface="B Compset" pitchFamily="2" charset="-78"/>
              </a:rPr>
              <a:t>در تاکی‌کاردی سینوسی، گره</a:t>
            </a:r>
            <a:r>
              <a:rPr lang="en-US" sz="2000" b="1" dirty="0">
                <a:cs typeface="B Compset" pitchFamily="2" charset="-78"/>
              </a:rPr>
              <a:t>SA </a:t>
            </a:r>
            <a:r>
              <a:rPr lang="fa-IR" sz="2000" b="1" dirty="0">
                <a:cs typeface="B Compset" pitchFamily="2" charset="-78"/>
              </a:rPr>
              <a:t> با سرعتی بیشتر از 100 ضربه در دقیقه ضربان تولید می‌کند؛ اما هدایت جریان از مسیر طبیعی صورت می‌گیرد. پس تمام خصوصیات آن مشابه ریتم نرمال سینوسی است، با این تفاوت که تعداد ضربان قلب از 100 ضربه در دقیقه بیش‌تر می‌باشد.</a:t>
            </a:r>
          </a:p>
          <a:p>
            <a:pPr algn="just" rtl="1"/>
            <a:endParaRPr lang="en-US" sz="2000" dirty="0">
              <a:cs typeface="B Compset" pitchFamily="2" charset="-78"/>
            </a:endParaRPr>
          </a:p>
        </p:txBody>
      </p:sp>
      <p:pic>
        <p:nvPicPr>
          <p:cNvPr id="4" name="pasted-image.png"/>
          <p:cNvPicPr/>
          <p:nvPr/>
        </p:nvPicPr>
        <p:blipFill>
          <a:blip r:embed="rId2">
            <a:extLst/>
          </a:blip>
          <a:stretch>
            <a:fillRect/>
          </a:stretch>
        </p:blipFill>
        <p:spPr>
          <a:xfrm>
            <a:off x="3200400" y="3124200"/>
            <a:ext cx="5994400" cy="1282700"/>
          </a:xfrm>
          <a:prstGeom prst="rect">
            <a:avLst/>
          </a:prstGeom>
          <a:ln w="12700">
            <a:miter lim="400000"/>
          </a:ln>
        </p:spPr>
      </p:pic>
    </p:spTree>
    <p:extLst>
      <p:ext uri="{BB962C8B-B14F-4D97-AF65-F5344CB8AC3E}">
        <p14:creationId xmlns:p14="http://schemas.microsoft.com/office/powerpoint/2010/main" val="10999177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 تاکی‌کاردی سینوسی </a:t>
            </a:r>
            <a:r>
              <a:rPr lang="en-US" sz="2400" b="1" dirty="0">
                <a:cs typeface="B Titr" pitchFamily="2" charset="-78"/>
              </a:rPr>
              <a:t>(Sinus Tachycardia)</a:t>
            </a:r>
          </a:p>
        </p:txBody>
      </p:sp>
      <p:sp>
        <p:nvSpPr>
          <p:cNvPr id="3" name="Content Placeholder 2"/>
          <p:cNvSpPr>
            <a:spLocks noGrp="1"/>
          </p:cNvSpPr>
          <p:nvPr>
            <p:ph idx="1"/>
          </p:nvPr>
        </p:nvSpPr>
        <p:spPr/>
        <p:txBody>
          <a:bodyPr/>
          <a:lstStyle/>
          <a:p>
            <a:pPr algn="just" rtl="1">
              <a:buNone/>
            </a:pPr>
            <a:r>
              <a:rPr lang="fa-IR" sz="2000" b="1" dirty="0">
                <a:cs typeface="B Compset" pitchFamily="2" charset="-78"/>
              </a:rPr>
              <a:t>به جای درمان تاکی کاردی به دنبال علت آن باشید.</a:t>
            </a:r>
          </a:p>
          <a:p>
            <a:pPr algn="just" rtl="1">
              <a:buNone/>
            </a:pPr>
            <a:endParaRPr lang="fa-IR" sz="2000" b="1" dirty="0">
              <a:cs typeface="B Compset" pitchFamily="2" charset="-78"/>
            </a:endParaRPr>
          </a:p>
          <a:p>
            <a:pPr algn="just" rtl="1">
              <a:buNone/>
            </a:pPr>
            <a:r>
              <a:rPr lang="fa-IR" sz="2000" b="1" dirty="0">
                <a:cs typeface="B Compset" pitchFamily="2" charset="-78"/>
              </a:rPr>
              <a:t>اتیولوژی: </a:t>
            </a:r>
          </a:p>
          <a:p>
            <a:pPr algn="just" rtl="1"/>
            <a:r>
              <a:rPr lang="fa-IR" sz="2000" b="1" dirty="0">
                <a:cs typeface="B Compset" pitchFamily="2" charset="-78"/>
              </a:rPr>
              <a:t>اضطراب، ترس، فعالیت ورزشی، اختلالات روان شناختی </a:t>
            </a:r>
          </a:p>
          <a:p>
            <a:pPr algn="just" rtl="1">
              <a:buNone/>
            </a:pPr>
            <a:r>
              <a:rPr lang="fa-IR" sz="2000" b="1" dirty="0">
                <a:cs typeface="B Compset" pitchFamily="2" charset="-78"/>
              </a:rPr>
              <a:t>       درمان: برطرف کردن علت زمینه ای </a:t>
            </a:r>
          </a:p>
          <a:p>
            <a:pPr algn="just" rtl="1"/>
            <a:r>
              <a:rPr lang="fa-IR" sz="2000" b="1" dirty="0">
                <a:cs typeface="B Compset" pitchFamily="2" charset="-78"/>
              </a:rPr>
              <a:t>درد، تب</a:t>
            </a:r>
          </a:p>
          <a:p>
            <a:pPr algn="just" rtl="1">
              <a:buNone/>
            </a:pPr>
            <a:r>
              <a:rPr lang="fa-IR" sz="2000" b="1" dirty="0">
                <a:cs typeface="B Compset" pitchFamily="2" charset="-78"/>
              </a:rPr>
              <a:t>       درمان:  برطرف کردن علت زمینه ای، مصرف مسکن و تب بر</a:t>
            </a:r>
          </a:p>
          <a:p>
            <a:pPr algn="just" rtl="1"/>
            <a:r>
              <a:rPr lang="fa-IR" sz="2000" b="1" dirty="0">
                <a:cs typeface="B Compset" pitchFamily="2" charset="-78"/>
              </a:rPr>
              <a:t>هیپوولمی (دهیدراتاسیون) </a:t>
            </a:r>
          </a:p>
          <a:p>
            <a:pPr algn="just" rtl="1">
              <a:buNone/>
            </a:pPr>
            <a:r>
              <a:rPr lang="fa-IR" sz="2000" b="1" dirty="0">
                <a:cs typeface="B Compset" pitchFamily="2" charset="-78"/>
              </a:rPr>
              <a:t>       درمان: اختصاصی و مایع درمانی</a:t>
            </a:r>
          </a:p>
          <a:p>
            <a:pPr algn="just" rtl="1"/>
            <a:r>
              <a:rPr lang="fa-IR" sz="2000" b="1" dirty="0">
                <a:cs typeface="B Compset" pitchFamily="2" charset="-78"/>
              </a:rPr>
              <a:t>شوک هموراژیک (شایع ترین علت شوک در بیماران ترومایی) </a:t>
            </a:r>
          </a:p>
          <a:p>
            <a:pPr algn="just" rtl="1">
              <a:buNone/>
            </a:pPr>
            <a:r>
              <a:rPr lang="fa-IR" sz="2000" b="1" dirty="0">
                <a:cs typeface="B Compset" pitchFamily="2" charset="-78"/>
              </a:rPr>
              <a:t>      درمان: اختصاصی و مایع درمانی</a:t>
            </a:r>
            <a:endParaRPr lang="fa-IR" sz="2000" b="1" dirty="0">
              <a:solidFill>
                <a:srgbClr val="FF0000"/>
              </a:solidFill>
              <a:cs typeface="B Compset" pitchFamily="2" charset="-78"/>
            </a:endParaRPr>
          </a:p>
          <a:p>
            <a:pPr algn="just" rtl="1">
              <a:buNone/>
            </a:pPr>
            <a:endParaRPr lang="fa-IR" sz="2000" b="1" dirty="0">
              <a:cs typeface="B Compset" pitchFamily="2" charset="-78"/>
            </a:endParaRPr>
          </a:p>
          <a:p>
            <a:pPr algn="just" rtl="1"/>
            <a:endParaRPr lang="en-US" sz="2000" b="1" dirty="0">
              <a:cs typeface="B Compset" pitchFamily="2" charset="-78"/>
            </a:endParaRPr>
          </a:p>
        </p:txBody>
      </p:sp>
    </p:spTree>
    <p:extLst>
      <p:ext uri="{BB962C8B-B14F-4D97-AF65-F5344CB8AC3E}">
        <p14:creationId xmlns:p14="http://schemas.microsoft.com/office/powerpoint/2010/main" val="3772814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 تاکی‌کاردی سینوسی </a:t>
            </a:r>
            <a:r>
              <a:rPr lang="en-US" sz="2400" b="1" dirty="0">
                <a:cs typeface="B Titr" pitchFamily="2" charset="-78"/>
              </a:rPr>
              <a:t>(Sinus Tachycardia)</a:t>
            </a:r>
          </a:p>
        </p:txBody>
      </p:sp>
      <p:sp>
        <p:nvSpPr>
          <p:cNvPr id="3" name="Content Placeholder 2"/>
          <p:cNvSpPr>
            <a:spLocks noGrp="1"/>
          </p:cNvSpPr>
          <p:nvPr>
            <p:ph idx="1"/>
          </p:nvPr>
        </p:nvSpPr>
        <p:spPr/>
        <p:txBody>
          <a:bodyPr/>
          <a:lstStyle/>
          <a:p>
            <a:pPr algn="just" rtl="1">
              <a:buNone/>
            </a:pPr>
            <a:r>
              <a:rPr lang="fa-IR" sz="2000" b="1" dirty="0">
                <a:cs typeface="B Compset" pitchFamily="2" charset="-78"/>
              </a:rPr>
              <a:t>اتیولوژی: </a:t>
            </a:r>
          </a:p>
          <a:p>
            <a:pPr algn="just" rtl="1"/>
            <a:r>
              <a:rPr lang="fa-IR" sz="2000" b="1" dirty="0">
                <a:cs typeface="B Compset" pitchFamily="2" charset="-78"/>
              </a:rPr>
              <a:t>بیماریهای گره سینوسی</a:t>
            </a:r>
          </a:p>
          <a:p>
            <a:pPr algn="just" rtl="1">
              <a:buNone/>
            </a:pPr>
            <a:r>
              <a:rPr lang="fa-IR" sz="2000" b="1" dirty="0">
                <a:cs typeface="B Compset" pitchFamily="2" charset="-78"/>
              </a:rPr>
              <a:t>       درمان:  اختصاصی</a:t>
            </a:r>
          </a:p>
          <a:p>
            <a:pPr algn="just" rtl="1"/>
            <a:r>
              <a:rPr lang="fa-IR" sz="2000" b="1" dirty="0">
                <a:cs typeface="B Compset" pitchFamily="2" charset="-78"/>
              </a:rPr>
              <a:t>آنمی و اختلالات غددی مثل هایپرتیروئیدی، هیپوگلیسمی </a:t>
            </a:r>
          </a:p>
          <a:p>
            <a:pPr algn="just" rtl="1">
              <a:buNone/>
            </a:pPr>
            <a:r>
              <a:rPr lang="fa-IR" sz="2000" b="1" dirty="0">
                <a:cs typeface="B Compset" pitchFamily="2" charset="-78"/>
              </a:rPr>
              <a:t>       درمان: برطرف کردن علت زمینه ای، درمان اختصاصی</a:t>
            </a:r>
          </a:p>
          <a:p>
            <a:pPr algn="just" rtl="1"/>
            <a:r>
              <a:rPr lang="fa-IR" sz="2000" b="1" dirty="0">
                <a:cs typeface="B Compset" pitchFamily="2" charset="-78"/>
              </a:rPr>
              <a:t>مسمومیت و مصرف برخی از داروها (اپی نفرین، دوپامین و ...)                         </a:t>
            </a:r>
          </a:p>
          <a:p>
            <a:pPr algn="just" rtl="1">
              <a:buNone/>
            </a:pPr>
            <a:r>
              <a:rPr lang="fa-IR" sz="2000" b="1" dirty="0">
                <a:cs typeface="B Compset" pitchFamily="2" charset="-78"/>
              </a:rPr>
              <a:t>       درمان: اختصاصی</a:t>
            </a:r>
          </a:p>
          <a:p>
            <a:pPr algn="just" rtl="1"/>
            <a:r>
              <a:rPr lang="fa-IR" sz="2000" b="1" dirty="0">
                <a:cs typeface="B Compset" pitchFamily="2" charset="-78"/>
              </a:rPr>
              <a:t> مصرف برخی از مواد غذایی مثل کافئین </a:t>
            </a:r>
          </a:p>
          <a:p>
            <a:pPr algn="just" rtl="1">
              <a:buNone/>
            </a:pPr>
            <a:r>
              <a:rPr lang="fa-IR" sz="2000" b="1" dirty="0">
                <a:cs typeface="B Compset" pitchFamily="2" charset="-78"/>
              </a:rPr>
              <a:t>        عدم مصرف مواد غذایی محرک</a:t>
            </a:r>
          </a:p>
          <a:p>
            <a:pPr algn="just" rtl="1"/>
            <a:r>
              <a:rPr lang="fa-IR" sz="2000" b="1" dirty="0">
                <a:cs typeface="B Compset" pitchFamily="2" charset="-78"/>
              </a:rPr>
              <a:t>هایپوکسی </a:t>
            </a:r>
          </a:p>
          <a:p>
            <a:pPr algn="just" rtl="1">
              <a:buNone/>
            </a:pPr>
            <a:r>
              <a:rPr lang="fa-IR" sz="2000" b="1" dirty="0">
                <a:cs typeface="B Compset" pitchFamily="2" charset="-78"/>
              </a:rPr>
              <a:t>      درمان: اختصاصی، اکسیژن تراپی</a:t>
            </a:r>
          </a:p>
          <a:p>
            <a:pPr algn="just" rtl="1"/>
            <a:endParaRPr lang="fa-IR" sz="2000" b="1" dirty="0">
              <a:cs typeface="B Compset" pitchFamily="2" charset="-78"/>
            </a:endParaRPr>
          </a:p>
          <a:p>
            <a:pPr algn="just" rtl="1"/>
            <a:endParaRPr lang="en-US" sz="2000" b="1" dirty="0">
              <a:cs typeface="B Compset" pitchFamily="2" charset="-78"/>
            </a:endParaRPr>
          </a:p>
        </p:txBody>
      </p:sp>
    </p:spTree>
    <p:extLst>
      <p:ext uri="{BB962C8B-B14F-4D97-AF65-F5344CB8AC3E}">
        <p14:creationId xmlns:p14="http://schemas.microsoft.com/office/powerpoint/2010/main" val="41928431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 تاکی‌کاردی سینوسی </a:t>
            </a:r>
            <a:r>
              <a:rPr lang="en-US" sz="2400" b="1" dirty="0">
                <a:cs typeface="B Titr" pitchFamily="2" charset="-78"/>
              </a:rPr>
              <a:t>(Sinus Tachycardia)</a:t>
            </a:r>
          </a:p>
        </p:txBody>
      </p:sp>
      <p:sp>
        <p:nvSpPr>
          <p:cNvPr id="3" name="Content Placeholder 2"/>
          <p:cNvSpPr>
            <a:spLocks noGrp="1"/>
          </p:cNvSpPr>
          <p:nvPr>
            <p:ph idx="1"/>
          </p:nvPr>
        </p:nvSpPr>
        <p:spPr/>
        <p:txBody>
          <a:bodyPr/>
          <a:lstStyle/>
          <a:p>
            <a:pPr lvl="0" algn="just" rtl="1"/>
            <a:endParaRPr lang="fa-IR" sz="2000" b="1" dirty="0">
              <a:cs typeface="B Compset" pitchFamily="2" charset="-78"/>
            </a:endParaRPr>
          </a:p>
          <a:p>
            <a:pPr lvl="0" algn="just" rtl="1"/>
            <a:r>
              <a:rPr lang="fa-IR" sz="2000" b="1" dirty="0">
                <a:cs typeface="B Compset" pitchFamily="2" charset="-78"/>
              </a:rPr>
              <a:t>در تاکی کاردی سینوسی تاکید بر درمان بیماری زمینه ای است ونه درمان ریتم.</a:t>
            </a:r>
          </a:p>
          <a:p>
            <a:pPr lvl="0" algn="just" rtl="1"/>
            <a:endParaRPr lang="fa-IR" sz="2000" b="1" dirty="0">
              <a:cs typeface="B Compset" pitchFamily="2" charset="-78"/>
            </a:endParaRPr>
          </a:p>
          <a:p>
            <a:pPr lvl="0" algn="just" rtl="1"/>
            <a:r>
              <a:rPr lang="fa-IR" sz="2000" b="1" dirty="0">
                <a:cs typeface="B Compset" pitchFamily="2" charset="-78"/>
              </a:rPr>
              <a:t>این ریتم نیز همانند برادیکاردی سینوسی، در صورت عدم ایجاد اختلال در وضعیت همودینامیکی احتیاج به درمان خاصی ندارد و فقط در جهت شناسایی و حذف عوامل ایجاد کننده اقدام می‌شود.</a:t>
            </a:r>
          </a:p>
          <a:p>
            <a:pPr lvl="0" algn="just" rtl="1"/>
            <a:endParaRPr lang="fa-IR" sz="2000" b="1" dirty="0">
              <a:cs typeface="B Compset" pitchFamily="2" charset="-78"/>
            </a:endParaRPr>
          </a:p>
          <a:p>
            <a:pPr algn="just" rtl="1"/>
            <a:endParaRPr lang="en-US" sz="2000" dirty="0"/>
          </a:p>
        </p:txBody>
      </p:sp>
    </p:spTree>
    <p:extLst>
      <p:ext uri="{BB962C8B-B14F-4D97-AF65-F5344CB8AC3E}">
        <p14:creationId xmlns:p14="http://schemas.microsoft.com/office/powerpoint/2010/main" val="408755870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6853155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b="1" dirty="0">
                <a:cs typeface="B Titr" pitchFamily="2" charset="-78"/>
              </a:rPr>
              <a:t>ضربان زودرس دهلیزی </a:t>
            </a:r>
            <a:r>
              <a:rPr lang="en-US" sz="2400" b="1" dirty="0">
                <a:cs typeface="B Titr" pitchFamily="2" charset="-78"/>
              </a:rPr>
              <a:t>(Premature </a:t>
            </a:r>
            <a:r>
              <a:rPr lang="en-US" sz="2400" b="1" dirty="0" err="1">
                <a:cs typeface="B Titr" pitchFamily="2" charset="-78"/>
              </a:rPr>
              <a:t>Atrial</a:t>
            </a:r>
            <a:r>
              <a:rPr lang="en-US" sz="2400" b="1" dirty="0">
                <a:cs typeface="B Titr" pitchFamily="2" charset="-78"/>
              </a:rPr>
              <a:t> Contracture/ PAC)</a:t>
            </a:r>
            <a:endParaRPr lang="en-US" sz="2400" dirty="0">
              <a:cs typeface="B Titr" pitchFamily="2" charset="-78"/>
            </a:endParaRPr>
          </a:p>
        </p:txBody>
      </p:sp>
      <p:sp>
        <p:nvSpPr>
          <p:cNvPr id="3" name="Content Placeholder 2"/>
          <p:cNvSpPr>
            <a:spLocks noGrp="1"/>
          </p:cNvSpPr>
          <p:nvPr>
            <p:ph idx="1"/>
          </p:nvPr>
        </p:nvSpPr>
        <p:spPr/>
        <p:txBody>
          <a:bodyPr/>
          <a:lstStyle/>
          <a:p>
            <a:pPr marL="391159" indent="-391159" algn="just" defTabSz="514095" rtl="1">
              <a:spcBef>
                <a:spcPts val="3600"/>
              </a:spcBef>
              <a:defRPr sz="1800"/>
            </a:pPr>
            <a:r>
              <a:rPr lang="fa-IR" sz="2000" b="1" dirty="0">
                <a:cs typeface="B Compset" pitchFamily="2" charset="-78"/>
              </a:rPr>
              <a:t>در این بی‌نظمی یک کانون نابجا در دهلیزها، زودتر از آن‌که ایمپالس بعدی از گره سینوسی خارج شود، جریانی را تولید می‌کند؛ این جریان از مسیر غیر طبیعی در دهلیزها و سپس از مسیر طبیعی در بطن‌ها توزیع می‌گردد.</a:t>
            </a:r>
          </a:p>
          <a:p>
            <a:pPr marL="391159" indent="-391159" algn="just" defTabSz="514095" rtl="1">
              <a:spcBef>
                <a:spcPts val="3600"/>
              </a:spcBef>
              <a:defRPr sz="1800"/>
            </a:pPr>
            <a:r>
              <a:rPr lang="fa-IR" sz="2000" b="1" dirty="0">
                <a:cs typeface="B Compset" pitchFamily="2" charset="-78"/>
              </a:rPr>
              <a:t> این بی‌نظمی نیز مانند بسیاری از بی‌نظمی‌های دیگر، در صورت عدم ایجاد اختلالات همودینامیکی احتیاجی به درمان ندارد و فقط به شناسایی و حذف عوامل ایجاد کننده اکتفا می‌شود.</a:t>
            </a:r>
          </a:p>
        </p:txBody>
      </p:sp>
      <p:pic>
        <p:nvPicPr>
          <p:cNvPr id="4" name="pasted-image.png"/>
          <p:cNvPicPr/>
          <p:nvPr/>
        </p:nvPicPr>
        <p:blipFill>
          <a:blip r:embed="rId2">
            <a:extLst/>
          </a:blip>
          <a:stretch>
            <a:fillRect/>
          </a:stretch>
        </p:blipFill>
        <p:spPr>
          <a:xfrm rot="168337">
            <a:off x="2557535" y="3709045"/>
            <a:ext cx="2146300" cy="1806868"/>
          </a:xfrm>
          <a:prstGeom prst="rect">
            <a:avLst/>
          </a:prstGeom>
          <a:ln w="12700">
            <a:miter lim="400000"/>
          </a:ln>
        </p:spPr>
      </p:pic>
    </p:spTree>
    <p:extLst>
      <p:ext uri="{BB962C8B-B14F-4D97-AF65-F5344CB8AC3E}">
        <p14:creationId xmlns:p14="http://schemas.microsoft.com/office/powerpoint/2010/main" val="25832643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ضربان زودرس دهلیزی </a:t>
            </a:r>
            <a:r>
              <a:rPr lang="en-US" sz="2400" b="1" dirty="0">
                <a:cs typeface="B Titr" pitchFamily="2" charset="-78"/>
              </a:rPr>
              <a:t>(Premature </a:t>
            </a:r>
            <a:r>
              <a:rPr lang="en-US" sz="2400" b="1" dirty="0" err="1">
                <a:cs typeface="B Titr" pitchFamily="2" charset="-78"/>
              </a:rPr>
              <a:t>Atrial</a:t>
            </a:r>
            <a:r>
              <a:rPr lang="en-US" sz="2400" b="1" dirty="0">
                <a:cs typeface="B Titr" pitchFamily="2" charset="-78"/>
              </a:rPr>
              <a:t> Contracture/ PAC)</a:t>
            </a:r>
            <a:endParaRPr lang="en-US" sz="2400" dirty="0">
              <a:cs typeface="B Titr" pitchFamily="2" charset="-78"/>
            </a:endParaRPr>
          </a:p>
        </p:txBody>
      </p:sp>
      <p:sp>
        <p:nvSpPr>
          <p:cNvPr id="3" name="Content Placeholder 2"/>
          <p:cNvSpPr>
            <a:spLocks noGrp="1"/>
          </p:cNvSpPr>
          <p:nvPr>
            <p:ph idx="1"/>
          </p:nvPr>
        </p:nvSpPr>
        <p:spPr/>
        <p:txBody>
          <a:bodyPr/>
          <a:lstStyle/>
          <a:p>
            <a:pPr marL="391159" indent="-391159" algn="just" defTabSz="514095" rtl="1">
              <a:spcBef>
                <a:spcPts val="3600"/>
              </a:spcBef>
              <a:defRPr sz="1800"/>
            </a:pPr>
            <a:r>
              <a:rPr lang="fa-IR" sz="2000" b="1" dirty="0">
                <a:cs typeface="B Compset" pitchFamily="2" charset="-78"/>
              </a:rPr>
              <a:t>در صورت زیاد بودن تعداد آن‌ها یا ایجاد اختلال در وضعیت همودینامیکی، از داروهایی نظیر مسدود کننده‌های کانال‌های کلسیمی، بتا بلاکرها و داروهای ضد اضطراب برای درمان این بی‌نظمی استفاده می‌شود.</a:t>
            </a:r>
          </a:p>
          <a:p>
            <a:pPr algn="r" rtl="1"/>
            <a:endParaRPr lang="en-US" sz="3600" dirty="0">
              <a:cs typeface="B Compset" pitchFamily="2" charset="-78"/>
            </a:endParaRPr>
          </a:p>
          <a:p>
            <a:pPr algn="r" rtl="1"/>
            <a:endParaRPr lang="en-US" sz="3600" dirty="0"/>
          </a:p>
        </p:txBody>
      </p:sp>
      <p:pic>
        <p:nvPicPr>
          <p:cNvPr id="4" name="pasted-image.png"/>
          <p:cNvPicPr/>
          <p:nvPr/>
        </p:nvPicPr>
        <p:blipFill>
          <a:blip r:embed="rId2">
            <a:extLst/>
          </a:blip>
          <a:stretch>
            <a:fillRect/>
          </a:stretch>
        </p:blipFill>
        <p:spPr>
          <a:xfrm>
            <a:off x="2057400" y="2971800"/>
            <a:ext cx="8153400" cy="1206500"/>
          </a:xfrm>
          <a:prstGeom prst="rect">
            <a:avLst/>
          </a:prstGeom>
          <a:ln w="12700">
            <a:miter lim="400000"/>
          </a:ln>
        </p:spPr>
      </p:pic>
    </p:spTree>
    <p:extLst>
      <p:ext uri="{BB962C8B-B14F-4D97-AF65-F5344CB8AC3E}">
        <p14:creationId xmlns:p14="http://schemas.microsoft.com/office/powerpoint/2010/main" val="203169198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تاکی‌کاردی چند کانونی دهلیزی </a:t>
            </a:r>
            <a:r>
              <a:rPr lang="en-US" sz="2400" b="1" dirty="0">
                <a:cs typeface="B Titr" pitchFamily="2" charset="-78"/>
              </a:rPr>
              <a:t>(Multifocal </a:t>
            </a:r>
            <a:r>
              <a:rPr lang="en-US" sz="2400" b="1" dirty="0" err="1">
                <a:cs typeface="B Titr" pitchFamily="2" charset="-78"/>
              </a:rPr>
              <a:t>Atrial</a:t>
            </a:r>
            <a:r>
              <a:rPr lang="en-US" sz="2400" b="1" dirty="0">
                <a:cs typeface="B Titr" pitchFamily="2" charset="-78"/>
              </a:rPr>
              <a:t> Tachycardia/ MAT)</a:t>
            </a:r>
          </a:p>
        </p:txBody>
      </p:sp>
      <p:sp>
        <p:nvSpPr>
          <p:cNvPr id="3" name="Content Placeholder 2"/>
          <p:cNvSpPr>
            <a:spLocks noGrp="1"/>
          </p:cNvSpPr>
          <p:nvPr>
            <p:ph idx="1"/>
          </p:nvPr>
        </p:nvSpPr>
        <p:spPr/>
        <p:txBody>
          <a:bodyPr/>
          <a:lstStyle/>
          <a:p>
            <a:pPr algn="just" rtl="1"/>
            <a:endParaRPr lang="fa-IR" sz="2000" b="1" dirty="0">
              <a:cs typeface="B Compset" pitchFamily="2" charset="-78"/>
            </a:endParaRPr>
          </a:p>
          <a:p>
            <a:pPr algn="just" rtl="1"/>
            <a:r>
              <a:rPr lang="fa-IR" sz="2000" b="1" dirty="0">
                <a:cs typeface="B Compset" pitchFamily="2" charset="-78"/>
              </a:rPr>
              <a:t>در این بی‌نظمی، دیگر گره سینوسی ضربان‌ساز غالب قلب نیست؛ بلکه چند کانون در دهلیزها وجود دارند که با سرعت‌های متفاوتی ضربان تولید می‌کنند. هر کدام از این کانون‌ها که زودتر ایمپالس خود را تولید کند، باعث سرکوب شدن لحظه‌ای سایر کانون‌ها می‌شود.</a:t>
            </a:r>
          </a:p>
          <a:p>
            <a:pPr algn="just" rtl="1"/>
            <a:endParaRPr lang="fa-IR" sz="2000" b="1" dirty="0">
              <a:cs typeface="B Compset" pitchFamily="2" charset="-78"/>
            </a:endParaRPr>
          </a:p>
          <a:p>
            <a:pPr algn="just" rtl="1"/>
            <a:r>
              <a:rPr lang="fa-IR" sz="2000" b="1" dirty="0">
                <a:cs typeface="B Compset" pitchFamily="2" charset="-78"/>
              </a:rPr>
              <a:t> ایمپالس از مسیر غیر طبیعی دهلیزها و از مسیر طبیعی بطن‌ها را دپولاریزه خواهد کرد. ضربان بعدی از یک کانون دیگر منشا خواهد گرفت.</a:t>
            </a:r>
          </a:p>
          <a:p>
            <a:pPr algn="just" rtl="1"/>
            <a:endParaRPr lang="fa-IR" sz="2000" b="1" dirty="0">
              <a:cs typeface="B Compset" pitchFamily="2" charset="-78"/>
            </a:endParaRPr>
          </a:p>
          <a:p>
            <a:pPr algn="just" rtl="1"/>
            <a:endParaRPr lang="en-US" sz="2000" b="1" dirty="0">
              <a:cs typeface="B Compset" pitchFamily="2" charset="-78"/>
            </a:endParaRPr>
          </a:p>
        </p:txBody>
      </p:sp>
    </p:spTree>
    <p:extLst>
      <p:ext uri="{BB962C8B-B14F-4D97-AF65-F5344CB8AC3E}">
        <p14:creationId xmlns:p14="http://schemas.microsoft.com/office/powerpoint/2010/main" val="32453997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تاکی‌کاردی چند کانونی دهلیزی </a:t>
            </a:r>
            <a:r>
              <a:rPr lang="en-US" sz="2400" b="1" dirty="0">
                <a:cs typeface="B Titr" pitchFamily="2" charset="-78"/>
              </a:rPr>
              <a:t>(Multifocal </a:t>
            </a:r>
            <a:r>
              <a:rPr lang="en-US" sz="2400" b="1" dirty="0" err="1">
                <a:cs typeface="B Titr" pitchFamily="2" charset="-78"/>
              </a:rPr>
              <a:t>Atrial</a:t>
            </a:r>
            <a:r>
              <a:rPr lang="en-US" sz="2400" b="1" dirty="0">
                <a:cs typeface="B Titr" pitchFamily="2" charset="-78"/>
              </a:rPr>
              <a:t> Tachycardia/ MAT)</a:t>
            </a:r>
          </a:p>
        </p:txBody>
      </p:sp>
      <p:sp>
        <p:nvSpPr>
          <p:cNvPr id="3" name="Content Placeholder 2"/>
          <p:cNvSpPr>
            <a:spLocks noGrp="1"/>
          </p:cNvSpPr>
          <p:nvPr>
            <p:ph idx="1"/>
          </p:nvPr>
        </p:nvSpPr>
        <p:spPr/>
        <p:txBody>
          <a:bodyPr/>
          <a:lstStyle/>
          <a:p>
            <a:pPr algn="just" rtl="1"/>
            <a:r>
              <a:rPr lang="fa-IR" sz="2000" b="1" dirty="0">
                <a:cs typeface="B Compset" pitchFamily="2" charset="-78"/>
              </a:rPr>
              <a:t>موج </a:t>
            </a:r>
            <a:r>
              <a:rPr lang="en-US" sz="2000" b="1" dirty="0">
                <a:cs typeface="B Compset" pitchFamily="2" charset="-78"/>
              </a:rPr>
              <a:t>P</a:t>
            </a:r>
            <a:r>
              <a:rPr lang="fa-IR" sz="2000" b="1" dirty="0">
                <a:cs typeface="B Compset" pitchFamily="2" charset="-78"/>
              </a:rPr>
              <a:t> با اشکال مختلف دیده می شود.</a:t>
            </a:r>
          </a:p>
          <a:p>
            <a:pPr algn="just" rtl="1"/>
            <a:endParaRPr lang="fa-IR" sz="2000" b="1" dirty="0">
              <a:cs typeface="B Compset" pitchFamily="2" charset="-78"/>
            </a:endParaRPr>
          </a:p>
          <a:p>
            <a:pPr algn="just" rtl="1"/>
            <a:r>
              <a:rPr lang="en-US" sz="2000" b="1" dirty="0">
                <a:cs typeface="B Compset" pitchFamily="2" charset="-78"/>
              </a:rPr>
              <a:t>P-R interval</a:t>
            </a:r>
            <a:r>
              <a:rPr lang="fa-IR" sz="2000" b="1" dirty="0">
                <a:cs typeface="B Compset" pitchFamily="2" charset="-78"/>
              </a:rPr>
              <a:t> بر اساس نزدیکی پیس میکر نابجا با گره </a:t>
            </a:r>
            <a:r>
              <a:rPr lang="en-US" sz="2000" b="1" dirty="0">
                <a:cs typeface="B Compset" pitchFamily="2" charset="-78"/>
              </a:rPr>
              <a:t>AV</a:t>
            </a:r>
            <a:r>
              <a:rPr lang="fa-IR" sz="2000" b="1" dirty="0">
                <a:cs typeface="B Compset" pitchFamily="2" charset="-78"/>
              </a:rPr>
              <a:t> متفاوت است.</a:t>
            </a:r>
          </a:p>
          <a:p>
            <a:pPr algn="just" rtl="1"/>
            <a:endParaRPr lang="fa-IR" sz="2000" b="1" dirty="0">
              <a:cs typeface="B Compset" pitchFamily="2" charset="-78"/>
            </a:endParaRPr>
          </a:p>
          <a:p>
            <a:pPr algn="just" rtl="1"/>
            <a:r>
              <a:rPr lang="fa-IR" sz="2000" b="1" dirty="0">
                <a:cs typeface="B Compset" pitchFamily="2" charset="-78"/>
              </a:rPr>
              <a:t>کمپلکس </a:t>
            </a:r>
            <a:r>
              <a:rPr lang="en-US" sz="2000" b="1" dirty="0">
                <a:cs typeface="B Compset" pitchFamily="2" charset="-78"/>
              </a:rPr>
              <a:t>QRS</a:t>
            </a:r>
            <a:r>
              <a:rPr lang="fa-IR" sz="2000" b="1" dirty="0">
                <a:cs typeface="B Compset" pitchFamily="2" charset="-78"/>
              </a:rPr>
              <a:t> معمولاً نرمال می باشد. (باریک یا </a:t>
            </a:r>
            <a:r>
              <a:rPr lang="en-US" sz="2000" b="1" dirty="0">
                <a:cs typeface="B Compset" pitchFamily="2" charset="-78"/>
              </a:rPr>
              <a:t>Narrow</a:t>
            </a:r>
            <a:r>
              <a:rPr lang="fa-IR" sz="2000" b="1" dirty="0">
                <a:cs typeface="B Compset" pitchFamily="2" charset="-78"/>
              </a:rPr>
              <a:t>)</a:t>
            </a:r>
          </a:p>
          <a:p>
            <a:pPr algn="just" rtl="1"/>
            <a:endParaRPr lang="fa-IR" sz="2000" b="1" dirty="0">
              <a:cs typeface="B Compset" pitchFamily="2" charset="-78"/>
            </a:endParaRPr>
          </a:p>
          <a:p>
            <a:pPr lvl="0" algn="just" rtl="1"/>
            <a:r>
              <a:rPr lang="fa-IR" sz="2000" b="1" dirty="0">
                <a:cs typeface="B Compset" pitchFamily="2" charset="-78"/>
              </a:rPr>
              <a:t>سرعت بطن‌ها بیش از 100  بار در دقیقه است.</a:t>
            </a:r>
          </a:p>
          <a:p>
            <a:pPr algn="just" rtl="1"/>
            <a:endParaRPr lang="en-US" sz="2000" b="1" dirty="0">
              <a:cs typeface="B Compset" pitchFamily="2" charset="-78"/>
            </a:endParaRPr>
          </a:p>
        </p:txBody>
      </p:sp>
    </p:spTree>
    <p:extLst>
      <p:ext uri="{BB962C8B-B14F-4D97-AF65-F5344CB8AC3E}">
        <p14:creationId xmlns:p14="http://schemas.microsoft.com/office/powerpoint/2010/main" val="41700310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تاکی‌کاردی چند کانونی دهلیزی </a:t>
            </a:r>
            <a:r>
              <a:rPr lang="en-US" sz="2400" b="1" dirty="0">
                <a:cs typeface="B Titr" pitchFamily="2" charset="-78"/>
              </a:rPr>
              <a:t>(Multifocal </a:t>
            </a:r>
            <a:r>
              <a:rPr lang="en-US" sz="2400" b="1" dirty="0" err="1">
                <a:cs typeface="B Titr" pitchFamily="2" charset="-78"/>
              </a:rPr>
              <a:t>Atrial</a:t>
            </a:r>
            <a:r>
              <a:rPr lang="en-US" sz="2400" b="1" dirty="0">
                <a:cs typeface="B Titr" pitchFamily="2" charset="-78"/>
              </a:rPr>
              <a:t> Tachycardia/ MAT)</a:t>
            </a:r>
          </a:p>
        </p:txBody>
      </p:sp>
      <p:sp>
        <p:nvSpPr>
          <p:cNvPr id="3" name="Content Placeholder 2"/>
          <p:cNvSpPr>
            <a:spLocks noGrp="1"/>
          </p:cNvSpPr>
          <p:nvPr>
            <p:ph idx="1"/>
          </p:nvPr>
        </p:nvSpPr>
        <p:spPr/>
        <p:txBody>
          <a:bodyPr/>
          <a:lstStyle/>
          <a:p>
            <a:pPr lvl="0" algn="r" rtl="1">
              <a:buNone/>
              <a:defRPr sz="1800"/>
            </a:pPr>
            <a:r>
              <a:rPr lang="fa-IR" sz="2000" b="1" dirty="0">
                <a:cs typeface="B Compset" pitchFamily="2" charset="-78"/>
              </a:rPr>
              <a:t>درمان:</a:t>
            </a:r>
          </a:p>
          <a:p>
            <a:pPr algn="r" rtl="1">
              <a:defRPr sz="1800"/>
            </a:pPr>
            <a:r>
              <a:rPr lang="fa-IR" sz="2000" b="1" dirty="0">
                <a:cs typeface="B Compset" pitchFamily="2" charset="-78"/>
              </a:rPr>
              <a:t>شناسایی و حذف علل</a:t>
            </a:r>
          </a:p>
          <a:p>
            <a:pPr algn="r" rtl="1">
              <a:defRPr sz="1800"/>
            </a:pPr>
            <a:r>
              <a:rPr lang="fa-IR" sz="2000" b="1" dirty="0">
                <a:cs typeface="B Compset" pitchFamily="2" charset="-78"/>
              </a:rPr>
              <a:t>در اورژانس پیش بیمارستانی غالباً عامل آن هایپوکسی است که با اکسیژن تراپی رفع می گردد.</a:t>
            </a:r>
          </a:p>
          <a:p>
            <a:pPr algn="r" rtl="1">
              <a:defRPr sz="1800"/>
            </a:pPr>
            <a:r>
              <a:rPr lang="fa-IR" sz="2000" b="1" dirty="0">
                <a:cs typeface="B Compset" pitchFamily="2" charset="-78"/>
              </a:rPr>
              <a:t>درمان سایر علل بیمارستانی می باشند.</a:t>
            </a:r>
          </a:p>
          <a:p>
            <a:pPr algn="r" rtl="1"/>
            <a:endParaRPr lang="en-US" sz="2000" b="1" dirty="0">
              <a:cs typeface="B Compset" pitchFamily="2" charset="-78"/>
            </a:endParaRPr>
          </a:p>
        </p:txBody>
      </p:sp>
      <p:pic>
        <p:nvPicPr>
          <p:cNvPr id="4" name="pasted-image.png"/>
          <p:cNvPicPr/>
          <p:nvPr/>
        </p:nvPicPr>
        <p:blipFill>
          <a:blip r:embed="rId2">
            <a:extLst/>
          </a:blip>
          <a:stretch>
            <a:fillRect/>
          </a:stretch>
        </p:blipFill>
        <p:spPr>
          <a:xfrm>
            <a:off x="3276600" y="3581400"/>
            <a:ext cx="5994400" cy="1181100"/>
          </a:xfrm>
          <a:prstGeom prst="rect">
            <a:avLst/>
          </a:prstGeom>
          <a:ln w="12700">
            <a:miter lim="400000"/>
          </a:ln>
        </p:spPr>
      </p:pic>
    </p:spTree>
    <p:extLst>
      <p:ext uri="{BB962C8B-B14F-4D97-AF65-F5344CB8AC3E}">
        <p14:creationId xmlns:p14="http://schemas.microsoft.com/office/powerpoint/2010/main" val="3930786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آشنایی با </a:t>
            </a:r>
            <a:r>
              <a:rPr lang="en-US" sz="2400" dirty="0">
                <a:cs typeface="B Titr" pitchFamily="2" charset="-78"/>
              </a:rPr>
              <a:t>ECG</a:t>
            </a:r>
            <a:r>
              <a:rPr lang="fa-IR" sz="2400" dirty="0">
                <a:cs typeface="B Titr" pitchFamily="2" charset="-78"/>
              </a:rPr>
              <a:t> و </a:t>
            </a:r>
            <a:r>
              <a:rPr lang="fa-IR" sz="2400" dirty="0" err="1">
                <a:cs typeface="B Titr" pitchFamily="2" charset="-78"/>
              </a:rPr>
              <a:t>الکتروفیزیولوژی</a:t>
            </a:r>
            <a:r>
              <a:rPr lang="fa-IR" sz="2400" dirty="0">
                <a:cs typeface="B Titr" pitchFamily="2" charset="-78"/>
              </a:rPr>
              <a:t> قلب</a:t>
            </a:r>
            <a:endParaRPr lang="en-US" sz="2400" dirty="0">
              <a:cs typeface="B Titr" pitchFamily="2" charset="-78"/>
            </a:endParaRPr>
          </a:p>
        </p:txBody>
      </p:sp>
      <p:pic>
        <p:nvPicPr>
          <p:cNvPr id="4" name="Content Placeholder 3" descr="http://scrubbing.in/wp-content/uploads/2013/07/heart-disease.jpg"/>
          <p:cNvPicPr>
            <a:picLocks noGrp="1"/>
          </p:cNvPicPr>
          <p:nvPr>
            <p:ph idx="1"/>
          </p:nvPr>
        </p:nvPicPr>
        <p:blipFill>
          <a:blip r:embed="rId2"/>
          <a:srcRect/>
          <a:stretch>
            <a:fillRect/>
          </a:stretch>
        </p:blipFill>
        <p:spPr bwMode="auto">
          <a:xfrm>
            <a:off x="2362200" y="1676401"/>
            <a:ext cx="7543800" cy="3615531"/>
          </a:xfrm>
          <a:prstGeom prst="rect">
            <a:avLst/>
          </a:prstGeom>
          <a:noFill/>
          <a:ln w="9525">
            <a:noFill/>
            <a:miter lim="800000"/>
            <a:headEnd/>
            <a:tailEnd/>
          </a:ln>
        </p:spPr>
      </p:pic>
      <p:pic>
        <p:nvPicPr>
          <p:cNvPr id="5" name="Picture 4">
            <a:extLst>
              <a:ext uri="{FF2B5EF4-FFF2-40B4-BE49-F238E27FC236}">
                <a16:creationId xmlns:a16="http://schemas.microsoft.com/office/drawing/2014/main" id="{0068B719-7248-E149-97F4-8F233FFD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22147756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1143000"/>
          </a:xfrm>
        </p:spPr>
        <p:txBody>
          <a:bodyPr/>
          <a:lstStyle/>
          <a:p>
            <a:pPr rtl="1"/>
            <a:r>
              <a:rPr lang="fa-IR" sz="2400" b="1" dirty="0">
                <a:cs typeface="B Titr" pitchFamily="2" charset="-78"/>
              </a:rPr>
              <a:t>تاکیکاردی حمله ای دهلیزی</a:t>
            </a:r>
            <a:br>
              <a:rPr lang="fa-IR" sz="2400" b="1" dirty="0">
                <a:cs typeface="B Titr" pitchFamily="2" charset="-78"/>
              </a:rPr>
            </a:br>
            <a:r>
              <a:rPr lang="fa-IR" sz="2400" b="1" dirty="0">
                <a:cs typeface="B Titr" pitchFamily="2" charset="-78"/>
              </a:rPr>
              <a:t> </a:t>
            </a:r>
            <a:r>
              <a:rPr lang="en-US" sz="2400" b="1" dirty="0">
                <a:cs typeface="B Titr" pitchFamily="2" charset="-78"/>
              </a:rPr>
              <a:t>Tachycardia / PAT)</a:t>
            </a:r>
            <a:r>
              <a:rPr lang="fa-IR" sz="2400" b="1" dirty="0">
                <a:cs typeface="B Titr" pitchFamily="2" charset="-78"/>
              </a:rPr>
              <a:t> </a:t>
            </a:r>
            <a:r>
              <a:rPr lang="en-US" sz="2400" b="1" dirty="0">
                <a:cs typeface="B Titr" pitchFamily="2" charset="-78"/>
              </a:rPr>
              <a:t>(Paroxysmal </a:t>
            </a:r>
            <a:r>
              <a:rPr lang="en-US" sz="2400" b="1" dirty="0" err="1">
                <a:cs typeface="B Titr" pitchFamily="2" charset="-78"/>
              </a:rPr>
              <a:t>Atrial</a:t>
            </a:r>
            <a:endParaRPr lang="en-US" sz="2400" b="1" dirty="0">
              <a:cs typeface="B Titr" pitchFamily="2" charset="-78"/>
            </a:endParaRPr>
          </a:p>
        </p:txBody>
      </p:sp>
      <p:sp>
        <p:nvSpPr>
          <p:cNvPr id="3" name="Content Placeholder 2"/>
          <p:cNvSpPr>
            <a:spLocks noGrp="1"/>
          </p:cNvSpPr>
          <p:nvPr>
            <p:ph idx="1"/>
          </p:nvPr>
        </p:nvSpPr>
        <p:spPr>
          <a:xfrm>
            <a:off x="609600" y="1981200"/>
            <a:ext cx="10972800" cy="4144964"/>
          </a:xfrm>
        </p:spPr>
        <p:txBody>
          <a:bodyPr/>
          <a:lstStyle/>
          <a:p>
            <a:pPr algn="r" rtl="1"/>
            <a:r>
              <a:rPr lang="fa-IR" sz="2000" b="1" dirty="0">
                <a:cs typeface="B Compset" pitchFamily="2" charset="-78"/>
              </a:rPr>
              <a:t>زمانیکه کانون نابجا در دهلیز شروع به فرستادن ایمپالسهایی با سرعت زیاد (160 تا 220 ایمپالس در دقیقه) بکند </a:t>
            </a:r>
            <a:r>
              <a:rPr lang="en-US" sz="2000" b="1" dirty="0">
                <a:cs typeface="B Compset" pitchFamily="2" charset="-78"/>
              </a:rPr>
              <a:t>PAT</a:t>
            </a:r>
            <a:r>
              <a:rPr lang="fa-IR" sz="2000" b="1" dirty="0">
                <a:cs typeface="B Compset" pitchFamily="2" charset="-78"/>
              </a:rPr>
              <a:t> اتفاق میفتد.</a:t>
            </a:r>
          </a:p>
          <a:p>
            <a:pPr algn="r" rtl="1"/>
            <a:endParaRPr lang="fa-IR" sz="2000" b="1" dirty="0">
              <a:cs typeface="B Compset" pitchFamily="2" charset="-78"/>
            </a:endParaRPr>
          </a:p>
          <a:p>
            <a:pPr algn="r" rtl="1"/>
            <a:r>
              <a:rPr lang="fa-IR" sz="2000" b="1" dirty="0">
                <a:cs typeface="B Compset" pitchFamily="2" charset="-78"/>
              </a:rPr>
              <a:t>در افراد با بیماری کرونری خطرناک خواهد بود.</a:t>
            </a:r>
          </a:p>
          <a:p>
            <a:pPr algn="r" rtl="1"/>
            <a:endParaRPr lang="fa-IR" sz="2000" b="1" dirty="0">
              <a:cs typeface="B Compset" pitchFamily="2" charset="-78"/>
            </a:endParaRPr>
          </a:p>
          <a:p>
            <a:pPr algn="r" rtl="1"/>
            <a:endParaRPr lang="en-US" sz="2000" b="1" dirty="0">
              <a:cs typeface="B Compset" pitchFamily="2" charset="-78"/>
            </a:endParaRPr>
          </a:p>
        </p:txBody>
      </p:sp>
    </p:spTree>
    <p:extLst>
      <p:ext uri="{BB962C8B-B14F-4D97-AF65-F5344CB8AC3E}">
        <p14:creationId xmlns:p14="http://schemas.microsoft.com/office/powerpoint/2010/main" val="18813245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تاکیکاردی حمله ای دهلیزی </a:t>
            </a:r>
            <a:r>
              <a:rPr lang="en-US" sz="2400" b="1" dirty="0">
                <a:cs typeface="B Titr" pitchFamily="2" charset="-78"/>
              </a:rPr>
              <a:t>Tachycardia / PAT)</a:t>
            </a:r>
            <a:r>
              <a:rPr lang="fa-IR" sz="2400" b="1" dirty="0">
                <a:cs typeface="B Titr" pitchFamily="2" charset="-78"/>
              </a:rPr>
              <a:t> </a:t>
            </a:r>
            <a:r>
              <a:rPr lang="en-US" sz="2400" b="1" dirty="0">
                <a:cs typeface="B Titr" pitchFamily="2" charset="-78"/>
              </a:rPr>
              <a:t>(Paroxysmal </a:t>
            </a:r>
            <a:r>
              <a:rPr lang="en-US" sz="2400" b="1" dirty="0" err="1">
                <a:cs typeface="B Titr" pitchFamily="2" charset="-78"/>
              </a:rPr>
              <a:t>Atrial</a:t>
            </a:r>
            <a:endParaRPr lang="en-US" sz="2400" b="1" dirty="0">
              <a:cs typeface="B Titr" pitchFamily="2" charset="-78"/>
            </a:endParaRPr>
          </a:p>
        </p:txBody>
      </p:sp>
      <p:sp>
        <p:nvSpPr>
          <p:cNvPr id="3" name="Content Placeholder 2"/>
          <p:cNvSpPr>
            <a:spLocks noGrp="1"/>
          </p:cNvSpPr>
          <p:nvPr>
            <p:ph idx="1"/>
          </p:nvPr>
        </p:nvSpPr>
        <p:spPr/>
        <p:txBody>
          <a:bodyPr/>
          <a:lstStyle/>
          <a:p>
            <a:pPr algn="r" rtl="1"/>
            <a:endParaRPr lang="fa-IR" sz="1800" b="1" dirty="0">
              <a:cs typeface="B Compset" pitchFamily="2" charset="-78"/>
            </a:endParaRPr>
          </a:p>
          <a:p>
            <a:pPr algn="r" rtl="1"/>
            <a:r>
              <a:rPr lang="fa-IR" sz="2000" b="1" dirty="0">
                <a:cs typeface="B Compset" pitchFamily="2" charset="-78"/>
              </a:rPr>
              <a:t>ریتم منظم است.</a:t>
            </a:r>
          </a:p>
          <a:p>
            <a:pPr algn="r" rtl="1"/>
            <a:endParaRPr lang="fa-IR" sz="2000" b="1" dirty="0">
              <a:cs typeface="B Compset" pitchFamily="2" charset="-78"/>
            </a:endParaRPr>
          </a:p>
          <a:p>
            <a:pPr algn="r" rtl="1"/>
            <a:r>
              <a:rPr lang="fa-IR" sz="2000" b="1" dirty="0">
                <a:cs typeface="B Compset" pitchFamily="2" charset="-78"/>
              </a:rPr>
              <a:t>امواج </a:t>
            </a:r>
            <a:r>
              <a:rPr lang="en-US" sz="2000" b="1" dirty="0">
                <a:cs typeface="B Compset" pitchFamily="2" charset="-78"/>
              </a:rPr>
              <a:t>P</a:t>
            </a:r>
            <a:r>
              <a:rPr lang="fa-IR" sz="2000" b="1" dirty="0">
                <a:cs typeface="B Compset" pitchFamily="2" charset="-78"/>
              </a:rPr>
              <a:t> دیده نمی شود.</a:t>
            </a:r>
          </a:p>
          <a:p>
            <a:pPr algn="r" rtl="1"/>
            <a:endParaRPr lang="fa-IR" sz="2000" b="1" dirty="0">
              <a:cs typeface="B Compset" pitchFamily="2" charset="-78"/>
            </a:endParaRPr>
          </a:p>
          <a:p>
            <a:pPr algn="r" rtl="1"/>
            <a:r>
              <a:rPr lang="fa-IR" sz="2000" b="1" dirty="0">
                <a:cs typeface="B Compset" pitchFamily="2" charset="-78"/>
              </a:rPr>
              <a:t>کمپلکس </a:t>
            </a:r>
            <a:r>
              <a:rPr lang="en-US" sz="2000" b="1" dirty="0">
                <a:cs typeface="B Compset" pitchFamily="2" charset="-78"/>
              </a:rPr>
              <a:t>QRS</a:t>
            </a:r>
            <a:r>
              <a:rPr lang="fa-IR" sz="2000" b="1" dirty="0">
                <a:cs typeface="B Compset" pitchFamily="2" charset="-78"/>
              </a:rPr>
              <a:t> باریک یا </a:t>
            </a:r>
            <a:r>
              <a:rPr lang="en-US" sz="2000" b="1" dirty="0">
                <a:cs typeface="B Compset" pitchFamily="2" charset="-78"/>
              </a:rPr>
              <a:t>Narrow</a:t>
            </a:r>
            <a:r>
              <a:rPr lang="fa-IR" sz="2000" b="1" dirty="0">
                <a:cs typeface="B Compset" pitchFamily="2" charset="-78"/>
              </a:rPr>
              <a:t> می باشد.</a:t>
            </a:r>
          </a:p>
          <a:p>
            <a:pPr algn="r" rtl="1"/>
            <a:endParaRPr lang="fa-IR" sz="2000" b="1" dirty="0">
              <a:cs typeface="B Compset" pitchFamily="2" charset="-78"/>
            </a:endParaRPr>
          </a:p>
          <a:p>
            <a:pPr algn="r" rtl="1"/>
            <a:r>
              <a:rPr lang="fa-IR" sz="2000" b="1" dirty="0">
                <a:cs typeface="B Compset" pitchFamily="2" charset="-78"/>
              </a:rPr>
              <a:t>غالباً حمله ای است.</a:t>
            </a:r>
          </a:p>
          <a:p>
            <a:pPr algn="r" rtl="1"/>
            <a:endParaRPr lang="fa-IR" sz="1800" b="1" dirty="0">
              <a:cs typeface="B Compset" pitchFamily="2" charset="-78"/>
            </a:endParaRPr>
          </a:p>
          <a:p>
            <a:pPr algn="r" rtl="1"/>
            <a:endParaRPr lang="fa-IR" sz="1800" b="1" dirty="0">
              <a:cs typeface="B Compset" pitchFamily="2" charset="-78"/>
            </a:endParaRPr>
          </a:p>
          <a:p>
            <a:pPr algn="r" rtl="1"/>
            <a:endParaRPr lang="en-US" sz="1800" b="1" dirty="0">
              <a:cs typeface="B Compset" pitchFamily="2" charset="-78"/>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96" y="3922301"/>
            <a:ext cx="7470475" cy="2386426"/>
          </a:xfrm>
          <a:prstGeom prst="rect">
            <a:avLst/>
          </a:prstGeom>
        </p:spPr>
      </p:pic>
    </p:spTree>
    <p:extLst>
      <p:ext uri="{BB962C8B-B14F-4D97-AF65-F5344CB8AC3E}">
        <p14:creationId xmlns:p14="http://schemas.microsoft.com/office/powerpoint/2010/main" val="12958295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تاکیکاردی حمله ای دهلیزی </a:t>
            </a:r>
            <a:r>
              <a:rPr lang="en-US" sz="2400" b="1" dirty="0">
                <a:cs typeface="B Titr" pitchFamily="2" charset="-78"/>
              </a:rPr>
              <a:t>Tachycardia / PAT)</a:t>
            </a:r>
            <a:r>
              <a:rPr lang="fa-IR" sz="2400" b="1" dirty="0">
                <a:cs typeface="B Titr" pitchFamily="2" charset="-78"/>
              </a:rPr>
              <a:t> </a:t>
            </a:r>
            <a:r>
              <a:rPr lang="en-US" sz="2400" b="1" dirty="0">
                <a:cs typeface="B Titr" pitchFamily="2" charset="-78"/>
              </a:rPr>
              <a:t>(Paroxysmal </a:t>
            </a:r>
            <a:r>
              <a:rPr lang="en-US" sz="2400" b="1" dirty="0" err="1">
                <a:cs typeface="B Titr" pitchFamily="2" charset="-78"/>
              </a:rPr>
              <a:t>Atrial</a:t>
            </a:r>
            <a:endParaRPr lang="en-US" sz="2400" b="1" dirty="0">
              <a:cs typeface="B Titr" pitchFamily="2" charset="-78"/>
            </a:endParaRPr>
          </a:p>
        </p:txBody>
      </p:sp>
      <p:sp>
        <p:nvSpPr>
          <p:cNvPr id="3" name="Content Placeholder 2"/>
          <p:cNvSpPr>
            <a:spLocks noGrp="1"/>
          </p:cNvSpPr>
          <p:nvPr>
            <p:ph idx="1"/>
          </p:nvPr>
        </p:nvSpPr>
        <p:spPr/>
        <p:txBody>
          <a:bodyPr/>
          <a:lstStyle/>
          <a:p>
            <a:pPr algn="r" rtl="1">
              <a:buNone/>
            </a:pPr>
            <a:r>
              <a:rPr lang="fa-IR" sz="2000" b="1" dirty="0">
                <a:cs typeface="B Compset" pitchFamily="2" charset="-78"/>
              </a:rPr>
              <a:t>درمان</a:t>
            </a:r>
          </a:p>
          <a:p>
            <a:pPr algn="r" rtl="1">
              <a:buNone/>
            </a:pPr>
            <a:r>
              <a:rPr lang="fa-IR" sz="2000" b="1" dirty="0">
                <a:cs typeface="B Compset" pitchFamily="2" charset="-78"/>
              </a:rPr>
              <a:t>تحریک پاراسمپاتیک :</a:t>
            </a:r>
          </a:p>
          <a:p>
            <a:pPr algn="r" rtl="1"/>
            <a:r>
              <a:rPr lang="fa-IR" sz="2000" b="1" dirty="0">
                <a:cs typeface="B Compset" pitchFamily="2" charset="-78"/>
              </a:rPr>
              <a:t>تحریک حلق به دلیل احتمال آسپیراسیون و استفراغ توصیه نمی شود.</a:t>
            </a:r>
          </a:p>
          <a:p>
            <a:pPr algn="r" rtl="1"/>
            <a:r>
              <a:rPr lang="fa-IR" sz="2000" b="1" dirty="0">
                <a:cs typeface="B Compset" pitchFamily="2" charset="-78"/>
              </a:rPr>
              <a:t>مانوروالسالوار: یک انگشت را داخل دهان قرار داده و مقابل دهان بسته فوت کند.</a:t>
            </a:r>
          </a:p>
          <a:p>
            <a:pPr algn="r" rtl="1"/>
            <a:r>
              <a:rPr lang="fa-IR" sz="2000" b="1" dirty="0">
                <a:cs typeface="B Compset" pitchFamily="2" charset="-78"/>
              </a:rPr>
              <a:t>گذاشتن کیسه یخ روی چشم ها </a:t>
            </a:r>
          </a:p>
          <a:p>
            <a:pPr algn="r" rtl="1"/>
            <a:r>
              <a:rPr lang="fa-IR" sz="2000" b="1" dirty="0">
                <a:cs typeface="B Compset" pitchFamily="2" charset="-78"/>
              </a:rPr>
              <a:t>ماساژ کاروتید</a:t>
            </a:r>
          </a:p>
          <a:p>
            <a:pPr algn="r" rtl="1">
              <a:buNone/>
            </a:pPr>
            <a:endParaRPr lang="en-US" sz="2000" b="1" dirty="0">
              <a:cs typeface="B Compset" pitchFamily="2" charset="-78"/>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194" y="3526962"/>
            <a:ext cx="7286359" cy="2087396"/>
          </a:xfrm>
          <a:prstGeom prst="rect">
            <a:avLst/>
          </a:prstGeom>
        </p:spPr>
      </p:pic>
    </p:spTree>
    <p:extLst>
      <p:ext uri="{BB962C8B-B14F-4D97-AF65-F5344CB8AC3E}">
        <p14:creationId xmlns:p14="http://schemas.microsoft.com/office/powerpoint/2010/main" val="36644019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تاکیکاردی حمله ای دهلیزی </a:t>
            </a:r>
            <a:r>
              <a:rPr lang="en-US" sz="2400" b="1" dirty="0">
                <a:cs typeface="B Titr" pitchFamily="2" charset="-78"/>
              </a:rPr>
              <a:t>Tachycardia / PAT)</a:t>
            </a:r>
            <a:r>
              <a:rPr lang="fa-IR" sz="2400" b="1" dirty="0">
                <a:cs typeface="B Titr" pitchFamily="2" charset="-78"/>
              </a:rPr>
              <a:t> </a:t>
            </a:r>
            <a:r>
              <a:rPr lang="en-US" sz="2400" b="1" dirty="0">
                <a:cs typeface="B Titr" pitchFamily="2" charset="-78"/>
              </a:rPr>
              <a:t>(Paroxysmal </a:t>
            </a:r>
            <a:r>
              <a:rPr lang="en-US" sz="2400" b="1" dirty="0" err="1">
                <a:cs typeface="B Titr" pitchFamily="2" charset="-78"/>
              </a:rPr>
              <a:t>Atrial</a:t>
            </a:r>
            <a:endParaRPr lang="en-US" sz="2400" dirty="0"/>
          </a:p>
        </p:txBody>
      </p:sp>
      <p:sp>
        <p:nvSpPr>
          <p:cNvPr id="3" name="Content Placeholder 2"/>
          <p:cNvSpPr>
            <a:spLocks noGrp="1"/>
          </p:cNvSpPr>
          <p:nvPr>
            <p:ph idx="1"/>
          </p:nvPr>
        </p:nvSpPr>
        <p:spPr>
          <a:xfrm>
            <a:off x="6760029" y="1417638"/>
            <a:ext cx="4603710" cy="4525963"/>
          </a:xfrm>
        </p:spPr>
        <p:txBody>
          <a:bodyPr/>
          <a:lstStyle/>
          <a:p>
            <a:pPr algn="r" rtl="1">
              <a:buNone/>
            </a:pPr>
            <a:r>
              <a:rPr lang="fa-IR" sz="2000" b="1" dirty="0">
                <a:cs typeface="B Compset" pitchFamily="2" charset="-78"/>
              </a:rPr>
              <a:t>ماساژ کاروتید:</a:t>
            </a:r>
          </a:p>
          <a:p>
            <a:pPr algn="r" rtl="1">
              <a:buNone/>
            </a:pPr>
            <a:endParaRPr lang="fa-IR" sz="2000" b="1" dirty="0">
              <a:cs typeface="B Compset" pitchFamily="2" charset="-78"/>
            </a:endParaRPr>
          </a:p>
          <a:p>
            <a:pPr algn="just" rtl="1"/>
            <a:r>
              <a:rPr lang="fa-IR" sz="2000" b="1" dirty="0">
                <a:cs typeface="B Compset" pitchFamily="2" charset="-78"/>
              </a:rPr>
              <a:t>حتماً یکطرفه و با کنترل نبض صورت پذیرد.</a:t>
            </a:r>
          </a:p>
          <a:p>
            <a:pPr algn="just" rtl="1"/>
            <a:r>
              <a:rPr lang="fa-IR" sz="2000" b="1" dirty="0">
                <a:cs typeface="B Compset" pitchFamily="2" charset="-78"/>
              </a:rPr>
              <a:t>در سن بالا احتیاط شود.</a:t>
            </a:r>
          </a:p>
          <a:p>
            <a:pPr algn="just" rtl="1"/>
            <a:r>
              <a:rPr lang="fa-IR" sz="2000" b="1" dirty="0">
                <a:cs typeface="B Compset" pitchFamily="2" charset="-78"/>
              </a:rPr>
              <a:t> قبل از انجام ماساژ با گوشی محل سینوس سمع شود در صورت شنیدن صدای بروئی با شک به پلاک آترومی در محل، انجام نشود.</a:t>
            </a:r>
          </a:p>
          <a:p>
            <a:pPr algn="just" rtl="1"/>
            <a:r>
              <a:rPr lang="fa-IR" sz="2000" b="1" dirty="0">
                <a:cs typeface="B Compset" pitchFamily="2" charset="-78"/>
              </a:rPr>
              <a:t>در بیماران با سابقه جراحی کاروتید و یا دارای استنت انجام نشود.</a:t>
            </a:r>
            <a:endParaRPr lang="en-US" sz="2000" b="1" dirty="0">
              <a:cs typeface="B Compset" pitchFamily="2" charset="-78"/>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7050"/>
                    </a14:imgEffect>
                    <a14:imgEffect>
                      <a14:saturation sat="198000"/>
                    </a14:imgEffect>
                  </a14:imgLayer>
                </a14:imgProps>
              </a:ext>
              <a:ext uri="{28A0092B-C50C-407E-A947-70E740481C1C}">
                <a14:useLocalDpi xmlns:a14="http://schemas.microsoft.com/office/drawing/2010/main" val="0"/>
              </a:ext>
            </a:extLst>
          </a:blip>
          <a:stretch>
            <a:fillRect/>
          </a:stretch>
        </p:blipFill>
        <p:spPr>
          <a:xfrm>
            <a:off x="609600" y="3863183"/>
            <a:ext cx="5632174" cy="29948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1132764"/>
            <a:ext cx="5691809" cy="2730418"/>
          </a:xfrm>
          <a:prstGeom prst="rect">
            <a:avLst/>
          </a:prstGeom>
        </p:spPr>
      </p:pic>
    </p:spTree>
    <p:extLst>
      <p:ext uri="{BB962C8B-B14F-4D97-AF65-F5344CB8AC3E}">
        <p14:creationId xmlns:p14="http://schemas.microsoft.com/office/powerpoint/2010/main" val="258965184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تاکیکاردی حمله ای دهلیزی </a:t>
            </a:r>
            <a:r>
              <a:rPr lang="en-US" sz="2400" b="1" dirty="0">
                <a:cs typeface="B Titr" pitchFamily="2" charset="-78"/>
              </a:rPr>
              <a:t>Tachycardia / PAT)</a:t>
            </a:r>
            <a:r>
              <a:rPr lang="fa-IR" sz="2400" b="1" dirty="0">
                <a:cs typeface="B Titr" pitchFamily="2" charset="-78"/>
              </a:rPr>
              <a:t> </a:t>
            </a:r>
            <a:r>
              <a:rPr lang="en-US" sz="2400" b="1" dirty="0">
                <a:cs typeface="B Titr" pitchFamily="2" charset="-78"/>
              </a:rPr>
              <a:t>(Paroxysmal </a:t>
            </a:r>
            <a:r>
              <a:rPr lang="en-US" sz="2400" b="1" dirty="0" err="1">
                <a:cs typeface="B Titr" pitchFamily="2" charset="-78"/>
              </a:rPr>
              <a:t>Atrial</a:t>
            </a:r>
            <a:endParaRPr lang="en-US" sz="2400" dirty="0"/>
          </a:p>
        </p:txBody>
      </p:sp>
      <p:sp>
        <p:nvSpPr>
          <p:cNvPr id="3" name="Content Placeholder 2"/>
          <p:cNvSpPr>
            <a:spLocks noGrp="1"/>
          </p:cNvSpPr>
          <p:nvPr>
            <p:ph idx="1"/>
          </p:nvPr>
        </p:nvSpPr>
        <p:spPr/>
        <p:txBody>
          <a:bodyPr/>
          <a:lstStyle/>
          <a:p>
            <a:pPr algn="r" rtl="1">
              <a:buNone/>
            </a:pPr>
            <a:r>
              <a:rPr lang="fa-IR" sz="2000" b="1" dirty="0">
                <a:cs typeface="B Compset" pitchFamily="2" charset="-78"/>
              </a:rPr>
              <a:t>درمان دارویی:</a:t>
            </a:r>
          </a:p>
          <a:p>
            <a:pPr algn="r" rtl="1">
              <a:buNone/>
            </a:pPr>
            <a:r>
              <a:rPr lang="fa-IR" sz="2000" b="1" dirty="0">
                <a:cs typeface="B Compset" pitchFamily="2" charset="-78"/>
              </a:rPr>
              <a:t>آدنوزین، وراپامیل، آمیودارون و غیره درمان بیمارستانی می باشد. </a:t>
            </a:r>
          </a:p>
          <a:p>
            <a:pPr algn="r" rtl="1">
              <a:buNone/>
            </a:pPr>
            <a:r>
              <a:rPr lang="fa-IR" sz="2000" b="1" dirty="0">
                <a:cs typeface="B Compset" pitchFamily="2" charset="-78"/>
              </a:rPr>
              <a:t>در بعضی از کشورها آدنوزین در درمان پیش بیمارستانی استفاده می شود.</a:t>
            </a:r>
          </a:p>
          <a:p>
            <a:pPr algn="ctr" rtl="1">
              <a:buNone/>
            </a:pPr>
            <a:endParaRPr lang="fa-IR" sz="2000" b="1" dirty="0">
              <a:cs typeface="B Compset" pitchFamily="2" charset="-78"/>
            </a:endParaRPr>
          </a:p>
          <a:p>
            <a:pPr algn="ctr" rtl="1">
              <a:buNone/>
            </a:pPr>
            <a:endParaRPr lang="fa-IR" sz="2000" b="1" dirty="0">
              <a:cs typeface="B Compset" pitchFamily="2" charset="-78"/>
            </a:endParaRPr>
          </a:p>
          <a:p>
            <a:pPr algn="ctr" rtl="1">
              <a:buNone/>
            </a:pPr>
            <a:endParaRPr lang="fa-IR" sz="2000" b="1" dirty="0">
              <a:cs typeface="B Compset" pitchFamily="2" charset="-78"/>
            </a:endParaRPr>
          </a:p>
        </p:txBody>
      </p:sp>
      <p:sp>
        <p:nvSpPr>
          <p:cNvPr id="8" name="Flowchart: Predefined Process 7"/>
          <p:cNvSpPr/>
          <p:nvPr/>
        </p:nvSpPr>
        <p:spPr>
          <a:xfrm>
            <a:off x="2514600" y="3048000"/>
            <a:ext cx="7467600" cy="1447800"/>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000" b="1" dirty="0">
                <a:solidFill>
                  <a:srgbClr val="000000"/>
                </a:solidFill>
                <a:cs typeface="B Compset" pitchFamily="2" charset="-78"/>
              </a:rPr>
              <a:t>*در بیماران با ریت بیشتر از 2۲0 با شک </a:t>
            </a:r>
            <a:r>
              <a:rPr lang="en-US" sz="2000" b="1" dirty="0">
                <a:solidFill>
                  <a:srgbClr val="000000"/>
                </a:solidFill>
                <a:cs typeface="B Compset" pitchFamily="2" charset="-78"/>
              </a:rPr>
              <a:t>WPW</a:t>
            </a:r>
            <a:r>
              <a:rPr lang="fa-IR" sz="2000" b="1" dirty="0">
                <a:solidFill>
                  <a:srgbClr val="000000"/>
                </a:solidFill>
                <a:cs typeface="B Compset" pitchFamily="2" charset="-78"/>
              </a:rPr>
              <a:t> از اقدامات درمانی دارویی و غیردارویی خودداری شود با نظر ‍‍‍۱۰-۵۰*</a:t>
            </a:r>
            <a:endParaRPr lang="en-US" sz="2000" b="1" dirty="0">
              <a:solidFill>
                <a:srgbClr val="000000"/>
              </a:solidFill>
              <a:cs typeface="B Compset" pitchFamily="2" charset="-78"/>
            </a:endParaRPr>
          </a:p>
        </p:txBody>
      </p:sp>
    </p:spTree>
    <p:extLst>
      <p:ext uri="{BB962C8B-B14F-4D97-AF65-F5344CB8AC3E}">
        <p14:creationId xmlns:p14="http://schemas.microsoft.com/office/powerpoint/2010/main" val="5356432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سندرم ولف پارکینسون وایت </a:t>
            </a:r>
            <a:r>
              <a:rPr lang="en-US" sz="2400" b="1" dirty="0">
                <a:cs typeface="B Titr" pitchFamily="2" charset="-78"/>
              </a:rPr>
              <a:t>(WPW)</a:t>
            </a:r>
            <a:endParaRPr lang="en-US" sz="2400" dirty="0"/>
          </a:p>
        </p:txBody>
      </p:sp>
      <p:pic>
        <p:nvPicPr>
          <p:cNvPr id="4" name="Content Placeholder 3" descr="http://images.slideplayer.com/9/2558725/slides/slide_15.jpg"/>
          <p:cNvPicPr>
            <a:picLocks noGrp="1"/>
          </p:cNvPicPr>
          <p:nvPr>
            <p:ph idx="1"/>
          </p:nvPr>
        </p:nvPicPr>
        <p:blipFill>
          <a:blip r:embed="rId2"/>
          <a:srcRect/>
          <a:stretch>
            <a:fillRect/>
          </a:stretch>
        </p:blipFill>
        <p:spPr bwMode="auto">
          <a:xfrm>
            <a:off x="1905000" y="1295400"/>
            <a:ext cx="8305800" cy="4953000"/>
          </a:xfrm>
          <a:prstGeom prst="rect">
            <a:avLst/>
          </a:prstGeom>
          <a:noFill/>
          <a:ln w="9525">
            <a:noFill/>
            <a:miter lim="800000"/>
            <a:headEnd/>
            <a:tailEnd/>
          </a:ln>
        </p:spPr>
      </p:pic>
    </p:spTree>
    <p:extLst>
      <p:ext uri="{BB962C8B-B14F-4D97-AF65-F5344CB8AC3E}">
        <p14:creationId xmlns:p14="http://schemas.microsoft.com/office/powerpoint/2010/main" val="951058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سندرم ولف پارکینسون وایت </a:t>
            </a:r>
            <a:r>
              <a:rPr lang="en-US" sz="2400" b="1" dirty="0">
                <a:cs typeface="B Titr" pitchFamily="2" charset="-78"/>
              </a:rPr>
              <a:t>(WPW)</a:t>
            </a:r>
          </a:p>
        </p:txBody>
      </p:sp>
      <p:sp>
        <p:nvSpPr>
          <p:cNvPr id="3" name="Content Placeholder 2"/>
          <p:cNvSpPr>
            <a:spLocks noGrp="1"/>
          </p:cNvSpPr>
          <p:nvPr>
            <p:ph idx="1"/>
          </p:nvPr>
        </p:nvSpPr>
        <p:spPr/>
        <p:txBody>
          <a:bodyPr/>
          <a:lstStyle/>
          <a:p>
            <a:pPr algn="just" rtl="1"/>
            <a:r>
              <a:rPr lang="fa-IR" sz="2000" b="1" dirty="0">
                <a:cs typeface="B Compset" pitchFamily="2" charset="-78"/>
              </a:rPr>
              <a:t>در بعضی از افراد </a:t>
            </a:r>
            <a:r>
              <a:rPr lang="en-US" sz="2000" b="1" dirty="0">
                <a:cs typeface="B Compset" pitchFamily="2" charset="-78"/>
              </a:rPr>
              <a:t>SAN</a:t>
            </a:r>
            <a:r>
              <a:rPr lang="fa-IR" sz="2000" b="1" dirty="0">
                <a:cs typeface="B Compset" pitchFamily="2" charset="-78"/>
              </a:rPr>
              <a:t> ایمپالس می فرستد و این ایمپالس هم از </a:t>
            </a:r>
            <a:r>
              <a:rPr lang="en-US" sz="2000" b="1" dirty="0">
                <a:cs typeface="B Compset" pitchFamily="2" charset="-78"/>
              </a:rPr>
              <a:t>AVN</a:t>
            </a:r>
            <a:r>
              <a:rPr lang="fa-IR" sz="2000" b="1" dirty="0">
                <a:cs typeface="B Compset" pitchFamily="2" charset="-78"/>
              </a:rPr>
              <a:t> عبور میکند و راه طبیعی را طی می کند و هم از طریق راه فرعی بدون گذشتن از </a:t>
            </a:r>
            <a:r>
              <a:rPr lang="en-US" sz="2000" b="1" dirty="0">
                <a:cs typeface="B Compset" pitchFamily="2" charset="-78"/>
              </a:rPr>
              <a:t>AVN</a:t>
            </a:r>
            <a:r>
              <a:rPr lang="fa-IR" sz="2000" b="1" dirty="0">
                <a:cs typeface="B Compset" pitchFamily="2" charset="-78"/>
              </a:rPr>
              <a:t> به بطن می رسد. </a:t>
            </a:r>
          </a:p>
          <a:p>
            <a:pPr algn="just" rtl="1"/>
            <a:endParaRPr lang="fa-IR" sz="2000" b="1" dirty="0">
              <a:cs typeface="B Compset" pitchFamily="2" charset="-78"/>
            </a:endParaRPr>
          </a:p>
          <a:p>
            <a:pPr algn="just" rtl="1"/>
            <a:r>
              <a:rPr lang="fa-IR" sz="2000" b="1" dirty="0">
                <a:cs typeface="B Compset" pitchFamily="2" charset="-78"/>
              </a:rPr>
              <a:t>بخاطر وجود این راه فرعی، درحالیکه موج </a:t>
            </a:r>
            <a:r>
              <a:rPr lang="en-US" sz="2000" b="1" dirty="0">
                <a:cs typeface="B Compset" pitchFamily="2" charset="-78"/>
              </a:rPr>
              <a:t>P</a:t>
            </a:r>
            <a:r>
              <a:rPr lang="fa-IR" sz="2000" b="1" dirty="0">
                <a:cs typeface="B Compset" pitchFamily="2" charset="-78"/>
              </a:rPr>
              <a:t> طبیعی است، </a:t>
            </a:r>
            <a:r>
              <a:rPr lang="en-US" sz="2000" b="1" dirty="0">
                <a:cs typeface="B Compset" pitchFamily="2" charset="-78"/>
              </a:rPr>
              <a:t>P-R</a:t>
            </a:r>
            <a:r>
              <a:rPr lang="fa-IR" sz="2000" b="1" dirty="0">
                <a:cs typeface="B Compset" pitchFamily="2" charset="-78"/>
              </a:rPr>
              <a:t> کوتاه می شود چون مکثی در </a:t>
            </a:r>
            <a:r>
              <a:rPr lang="en-US" sz="2000" b="1" dirty="0">
                <a:cs typeface="B Compset" pitchFamily="2" charset="-78"/>
              </a:rPr>
              <a:t>AVN</a:t>
            </a:r>
            <a:r>
              <a:rPr lang="fa-IR" sz="2000" b="1" dirty="0">
                <a:cs typeface="B Compset" pitchFamily="2" charset="-78"/>
              </a:rPr>
              <a:t> نداریم.</a:t>
            </a:r>
          </a:p>
          <a:p>
            <a:pPr algn="just" rtl="1"/>
            <a:endParaRPr lang="fa-IR" sz="2000" b="1" dirty="0">
              <a:cs typeface="B Compset" pitchFamily="2" charset="-78"/>
            </a:endParaRPr>
          </a:p>
          <a:p>
            <a:pPr algn="just" rtl="1"/>
            <a:r>
              <a:rPr lang="fa-IR" sz="2000" b="1" dirty="0">
                <a:cs typeface="B Compset" pitchFamily="2" charset="-78"/>
              </a:rPr>
              <a:t>کمپلکس </a:t>
            </a:r>
            <a:r>
              <a:rPr lang="en-US" sz="2000" b="1" dirty="0">
                <a:cs typeface="B Compset" pitchFamily="2" charset="-78"/>
              </a:rPr>
              <a:t>QRS</a:t>
            </a:r>
            <a:r>
              <a:rPr lang="fa-IR" sz="2000" b="1" dirty="0">
                <a:cs typeface="B Compset" pitchFamily="2" charset="-78"/>
              </a:rPr>
              <a:t> بصورت پهن تشکیل می شود زیرا این راه فرعی بطن را سلول به سلول تحریک می کند.</a:t>
            </a:r>
          </a:p>
          <a:p>
            <a:pPr algn="just" rtl="1"/>
            <a:endParaRPr lang="fa-IR" sz="2000" b="1" dirty="0">
              <a:cs typeface="B Compset" pitchFamily="2" charset="-78"/>
            </a:endParaRPr>
          </a:p>
          <a:p>
            <a:pPr algn="just" rtl="1"/>
            <a:r>
              <a:rPr lang="fa-IR" sz="2000" b="1" dirty="0">
                <a:cs typeface="B Compset" pitchFamily="2" charset="-78"/>
              </a:rPr>
              <a:t>همچنین در شروع کمپلکس </a:t>
            </a:r>
            <a:r>
              <a:rPr lang="en-US" sz="2000" b="1" dirty="0">
                <a:cs typeface="B Compset" pitchFamily="2" charset="-78"/>
              </a:rPr>
              <a:t>QRS</a:t>
            </a:r>
            <a:r>
              <a:rPr lang="fa-IR" sz="2000" b="1" dirty="0">
                <a:cs typeface="B Compset" pitchFamily="2" charset="-78"/>
              </a:rPr>
              <a:t> یک موج دلتا </a:t>
            </a:r>
            <a:r>
              <a:rPr lang="el-GR" sz="2000" b="1" dirty="0">
                <a:latin typeface="Verdana"/>
                <a:cs typeface="B Compset" pitchFamily="2" charset="-78"/>
              </a:rPr>
              <a:t>Δ</a:t>
            </a:r>
            <a:r>
              <a:rPr lang="fa-IR" sz="2000" b="1" dirty="0">
                <a:latin typeface="Verdana"/>
                <a:cs typeface="B Compset" pitchFamily="2" charset="-78"/>
              </a:rPr>
              <a:t> بوجود می آید.</a:t>
            </a:r>
          </a:p>
          <a:p>
            <a:pPr algn="just" rtl="1"/>
            <a:endParaRPr lang="fa-IR" sz="2000" b="1" dirty="0">
              <a:latin typeface="Verdana"/>
              <a:cs typeface="B Compset" pitchFamily="2" charset="-78"/>
            </a:endParaRPr>
          </a:p>
          <a:p>
            <a:pPr algn="just" rtl="1"/>
            <a:r>
              <a:rPr lang="fa-IR" sz="2000" b="1" dirty="0">
                <a:latin typeface="Verdana"/>
                <a:cs typeface="B Compset" pitchFamily="2" charset="-78"/>
              </a:rPr>
              <a:t>این سندرم در جوانانیکه بمیزان زیاد </a:t>
            </a:r>
            <a:r>
              <a:rPr lang="en-US" sz="2000" b="1" dirty="0">
                <a:latin typeface="Verdana"/>
                <a:cs typeface="B Compset" pitchFamily="2" charset="-78"/>
              </a:rPr>
              <a:t>PAT</a:t>
            </a:r>
            <a:r>
              <a:rPr lang="fa-IR" sz="2000" b="1" dirty="0">
                <a:latin typeface="Verdana"/>
                <a:cs typeface="B Compset" pitchFamily="2" charset="-78"/>
              </a:rPr>
              <a:t> می کنند ایجاد می شود.</a:t>
            </a:r>
          </a:p>
          <a:p>
            <a:pPr algn="just" rtl="1"/>
            <a:endParaRPr lang="fa-IR" sz="2000" b="1" dirty="0">
              <a:latin typeface="Verdana"/>
              <a:cs typeface="B Compset" pitchFamily="2" charset="-78"/>
            </a:endParaRPr>
          </a:p>
          <a:p>
            <a:pPr algn="just" rtl="1"/>
            <a:r>
              <a:rPr lang="fa-IR" sz="2000" b="1" dirty="0">
                <a:latin typeface="Verdana"/>
                <a:cs typeface="B Compset" pitchFamily="2" charset="-78"/>
              </a:rPr>
              <a:t>گاهی همراه با</a:t>
            </a:r>
            <a:r>
              <a:rPr lang="en-US" sz="2000" b="1" dirty="0">
                <a:latin typeface="Verdana"/>
                <a:cs typeface="B Compset" pitchFamily="2" charset="-78"/>
              </a:rPr>
              <a:t>ST-Depression </a:t>
            </a:r>
            <a:r>
              <a:rPr lang="fa-IR" sz="2000" b="1" dirty="0">
                <a:latin typeface="Verdana"/>
                <a:cs typeface="B Compset" pitchFamily="2" charset="-78"/>
              </a:rPr>
              <a:t> و </a:t>
            </a:r>
            <a:r>
              <a:rPr lang="en-US" sz="2000" b="1" dirty="0">
                <a:latin typeface="Verdana"/>
                <a:cs typeface="B Compset" pitchFamily="2" charset="-78"/>
              </a:rPr>
              <a:t> T inverted</a:t>
            </a:r>
            <a:r>
              <a:rPr lang="fa-IR" sz="2000" b="1" dirty="0">
                <a:latin typeface="Verdana"/>
                <a:cs typeface="B Compset" pitchFamily="2" charset="-78"/>
              </a:rPr>
              <a:t> می باشد.</a:t>
            </a:r>
            <a:endParaRPr lang="en-US" sz="2000" b="1" dirty="0">
              <a:cs typeface="B Compset" pitchFamily="2" charset="-78"/>
            </a:endParaRPr>
          </a:p>
        </p:txBody>
      </p:sp>
    </p:spTree>
    <p:extLst>
      <p:ext uri="{BB962C8B-B14F-4D97-AF65-F5344CB8AC3E}">
        <p14:creationId xmlns:p14="http://schemas.microsoft.com/office/powerpoint/2010/main" val="29033521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سندرم ولف پارکینسون وایت </a:t>
            </a:r>
            <a:r>
              <a:rPr lang="en-US" sz="2400" b="1" dirty="0">
                <a:cs typeface="B Titr" pitchFamily="2" charset="-78"/>
              </a:rPr>
              <a:t>(WPW)</a:t>
            </a:r>
          </a:p>
        </p:txBody>
      </p:sp>
      <p:pic>
        <p:nvPicPr>
          <p:cNvPr id="4" name="Content Placeholder 3" descr="https://lh4.googleusercontent.com/iEt9VXbfbLjSHdHHOjl1El1QvVXtAV5lh8T3Gb7-8bcGIANMmuSUgtacbESYT-CHVuqam7TGzO8T9pE8a0xgNKSUUNb4WmXsTmi4fKJJWL8KALcN4Ok9hLchhw"/>
          <p:cNvPicPr>
            <a:picLocks noGrp="1"/>
          </p:cNvPicPr>
          <p:nvPr>
            <p:ph idx="1"/>
          </p:nvPr>
        </p:nvPicPr>
        <p:blipFill>
          <a:blip r:embed="rId2"/>
          <a:srcRect/>
          <a:stretch>
            <a:fillRect/>
          </a:stretch>
        </p:blipFill>
        <p:spPr bwMode="auto">
          <a:xfrm>
            <a:off x="2209800" y="1600201"/>
            <a:ext cx="7696200" cy="4525963"/>
          </a:xfrm>
          <a:prstGeom prst="rect">
            <a:avLst/>
          </a:prstGeom>
          <a:noFill/>
          <a:ln w="9525">
            <a:noFill/>
            <a:miter lim="800000"/>
            <a:headEnd/>
            <a:tailEnd/>
          </a:ln>
        </p:spPr>
      </p:pic>
    </p:spTree>
    <p:extLst>
      <p:ext uri="{BB962C8B-B14F-4D97-AF65-F5344CB8AC3E}">
        <p14:creationId xmlns:p14="http://schemas.microsoft.com/office/powerpoint/2010/main" val="21262245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سندرم ولف پارکینسون وایت </a:t>
            </a:r>
            <a:r>
              <a:rPr lang="en-US" sz="2400" b="1" dirty="0">
                <a:cs typeface="B Titr" pitchFamily="2" charset="-78"/>
              </a:rPr>
              <a:t>(WPW)</a:t>
            </a:r>
          </a:p>
        </p:txBody>
      </p:sp>
      <p:sp>
        <p:nvSpPr>
          <p:cNvPr id="3" name="Content Placeholder 2"/>
          <p:cNvSpPr>
            <a:spLocks noGrp="1"/>
          </p:cNvSpPr>
          <p:nvPr>
            <p:ph idx="1"/>
          </p:nvPr>
        </p:nvSpPr>
        <p:spPr/>
        <p:txBody>
          <a:bodyPr/>
          <a:lstStyle/>
          <a:p>
            <a:pPr algn="just" rtl="1">
              <a:buNone/>
            </a:pPr>
            <a:r>
              <a:rPr lang="fa-IR" sz="2000" b="1" dirty="0">
                <a:cs typeface="B Compset" pitchFamily="2" charset="-78"/>
              </a:rPr>
              <a:t>سندرم </a:t>
            </a:r>
            <a:r>
              <a:rPr lang="en-US" sz="2000" b="1" dirty="0">
                <a:cs typeface="B Compset" pitchFamily="2" charset="-78"/>
              </a:rPr>
              <a:t>WPW</a:t>
            </a:r>
            <a:r>
              <a:rPr lang="fa-IR" sz="2000" b="1" dirty="0">
                <a:cs typeface="B Compset" pitchFamily="2" charset="-78"/>
              </a:rPr>
              <a:t> حائز اهمیت فراوانی است، چون فردی که این مسیر هدایتی کمکی را دارد می تواند با سه مکانیسم دچار تاکیکاردی حمله ای گردد:</a:t>
            </a:r>
          </a:p>
          <a:p>
            <a:pPr algn="just" rtl="1">
              <a:buNone/>
            </a:pPr>
            <a:endParaRPr lang="fa-IR" sz="2000" b="1" dirty="0">
              <a:cs typeface="B Compset" pitchFamily="2" charset="-78"/>
            </a:endParaRPr>
          </a:p>
          <a:p>
            <a:pPr algn="just" rtl="1"/>
            <a:r>
              <a:rPr lang="fa-IR" sz="2000" b="1" dirty="0">
                <a:cs typeface="B Compset" pitchFamily="2" charset="-78"/>
              </a:rPr>
              <a:t>ورود مجدد: دپولاریزاسیون بطنی ممکن است سریعاً دهلیزها را از طریق مسیر هدایتی کمکی بصورت روبه عقب تحریک نماید.</a:t>
            </a:r>
          </a:p>
          <a:p>
            <a:pPr algn="just" rtl="1"/>
            <a:endParaRPr lang="fa-IR" sz="2000" b="1" dirty="0">
              <a:cs typeface="B Compset" pitchFamily="2" charset="-78"/>
            </a:endParaRPr>
          </a:p>
          <a:p>
            <a:pPr algn="just" rtl="1"/>
            <a:r>
              <a:rPr lang="fa-IR" sz="2000" b="1" dirty="0">
                <a:cs typeface="B Compset" pitchFamily="2" charset="-78"/>
              </a:rPr>
              <a:t>هدایت سریع: از طریق این مسیر کمکی سرعتهای زیاد بطنی را باعث می شود.</a:t>
            </a:r>
          </a:p>
          <a:p>
            <a:pPr algn="just" rtl="1"/>
            <a:endParaRPr lang="fa-IR" sz="2000" b="1" dirty="0">
              <a:cs typeface="B Compset" pitchFamily="2" charset="-78"/>
            </a:endParaRPr>
          </a:p>
          <a:p>
            <a:pPr algn="just" rtl="1"/>
            <a:r>
              <a:rPr lang="fa-IR" sz="2000" b="1" dirty="0">
                <a:cs typeface="B Compset" pitchFamily="2" charset="-78"/>
              </a:rPr>
              <a:t>برخی از دسته های کنژ واجد کانونهای خودکاری هستند می توانند باعث ایجاد تاکی کاردی حمله ای گردند.</a:t>
            </a:r>
          </a:p>
          <a:p>
            <a:pPr algn="just" rtl="1">
              <a:buNone/>
            </a:pPr>
            <a:endParaRPr lang="en-US" sz="2000" b="1" dirty="0">
              <a:cs typeface="B Compset" pitchFamily="2" charset="-78"/>
            </a:endParaRPr>
          </a:p>
        </p:txBody>
      </p:sp>
    </p:spTree>
    <p:extLst>
      <p:ext uri="{BB962C8B-B14F-4D97-AF65-F5344CB8AC3E}">
        <p14:creationId xmlns:p14="http://schemas.microsoft.com/office/powerpoint/2010/main" val="7387521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سندرم ولف پارکینسون وایت </a:t>
            </a:r>
            <a:r>
              <a:rPr lang="en-US" sz="2400" b="1" dirty="0">
                <a:cs typeface="B Titr" pitchFamily="2" charset="-78"/>
              </a:rPr>
              <a:t>(WPW)</a:t>
            </a:r>
          </a:p>
        </p:txBody>
      </p:sp>
      <p:sp>
        <p:nvSpPr>
          <p:cNvPr id="3" name="Content Placeholder 2"/>
          <p:cNvSpPr>
            <a:spLocks noGrp="1"/>
          </p:cNvSpPr>
          <p:nvPr>
            <p:ph idx="1"/>
          </p:nvPr>
        </p:nvSpPr>
        <p:spPr/>
        <p:txBody>
          <a:bodyPr/>
          <a:lstStyle/>
          <a:p>
            <a:pPr algn="just" rtl="1">
              <a:buNone/>
            </a:pPr>
            <a:r>
              <a:rPr lang="fa-IR" sz="2000" b="1" dirty="0">
                <a:cs typeface="B Compset" pitchFamily="2" charset="-78"/>
              </a:rPr>
              <a:t>درمان:</a:t>
            </a:r>
          </a:p>
          <a:p>
            <a:pPr algn="just" rtl="1">
              <a:buNone/>
            </a:pPr>
            <a:endParaRPr lang="fa-IR" sz="2000" b="1" dirty="0">
              <a:cs typeface="B Compset" pitchFamily="2" charset="-78"/>
            </a:endParaRPr>
          </a:p>
          <a:p>
            <a:pPr algn="just" rtl="1"/>
            <a:r>
              <a:rPr lang="fa-IR" sz="2000" b="1" dirty="0">
                <a:cs typeface="B Compset" pitchFamily="2" charset="-78"/>
              </a:rPr>
              <a:t>در صورت مشکل ساز بودن می توان با عمل جراحی راه هدایت فرعی را قطع کرد.</a:t>
            </a:r>
            <a:endParaRPr lang="en-US" sz="2000" b="1" dirty="0">
              <a:cs typeface="B Compset" pitchFamily="2" charset="-78"/>
            </a:endParaRPr>
          </a:p>
        </p:txBody>
      </p:sp>
      <p:pic>
        <p:nvPicPr>
          <p:cNvPr id="4" name="Picture 3" descr="http://the-medical-dictionary.com/pics/Wolff_Parkinson_White_Syndrome_1.PNG"/>
          <p:cNvPicPr/>
          <p:nvPr/>
        </p:nvPicPr>
        <p:blipFill>
          <a:blip r:embed="rId2"/>
          <a:srcRect/>
          <a:stretch>
            <a:fillRect/>
          </a:stretch>
        </p:blipFill>
        <p:spPr bwMode="auto">
          <a:xfrm>
            <a:off x="4495800" y="3200401"/>
            <a:ext cx="3352800" cy="1704975"/>
          </a:xfrm>
          <a:prstGeom prst="rect">
            <a:avLst/>
          </a:prstGeom>
          <a:noFill/>
          <a:ln w="9525">
            <a:noFill/>
            <a:miter lim="800000"/>
            <a:headEnd/>
            <a:tailEnd/>
          </a:ln>
        </p:spPr>
      </p:pic>
    </p:spTree>
    <p:extLst>
      <p:ext uri="{BB962C8B-B14F-4D97-AF65-F5344CB8AC3E}">
        <p14:creationId xmlns:p14="http://schemas.microsoft.com/office/powerpoint/2010/main" val="3214893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cdn.lifeinthefastlane.com/wp-content/uploads/2011/01/waves-of-the-ecg.gif"/>
          <p:cNvPicPr/>
          <p:nvPr/>
        </p:nvPicPr>
        <p:blipFill>
          <a:blip r:embed="rId2"/>
          <a:stretch>
            <a:fillRect/>
          </a:stretch>
        </p:blipFill>
        <p:spPr bwMode="auto">
          <a:xfrm>
            <a:off x="1524000" y="1981200"/>
            <a:ext cx="5715000" cy="2857500"/>
          </a:xfrm>
          <a:prstGeom prst="rect">
            <a:avLst/>
          </a:prstGeom>
          <a:noFill/>
          <a:ln>
            <a:noFill/>
          </a:ln>
        </p:spPr>
      </p:pic>
      <p:pic>
        <p:nvPicPr>
          <p:cNvPr id="5" name="Picture 4" descr="http://i.livescience.com/images/i/000/065/517/original/human-body-heart-130925.jpg?1398809359"/>
          <p:cNvPicPr/>
          <p:nvPr/>
        </p:nvPicPr>
        <p:blipFill>
          <a:blip r:embed="rId3">
            <a:lum bright="49000" contrast="-50000"/>
          </a:blip>
          <a:srcRect/>
          <a:stretch>
            <a:fillRect/>
          </a:stretch>
        </p:blipFill>
        <p:spPr bwMode="auto">
          <a:xfrm>
            <a:off x="7239000" y="1981200"/>
            <a:ext cx="3429000" cy="2667000"/>
          </a:xfrm>
          <a:prstGeom prst="rect">
            <a:avLst/>
          </a:prstGeom>
          <a:noFill/>
          <a:ln w="9525">
            <a:noFill/>
            <a:miter lim="800000"/>
            <a:headEnd/>
            <a:tailEnd/>
          </a:ln>
        </p:spPr>
      </p:pic>
      <p:sp>
        <p:nvSpPr>
          <p:cNvPr id="5122" name="Rectangle 29"/>
          <p:cNvSpPr>
            <a:spLocks noGrp="1" noChangeArrowheads="1"/>
          </p:cNvSpPr>
          <p:nvPr>
            <p:ph type="subTitle" idx="1"/>
          </p:nvPr>
        </p:nvSpPr>
        <p:spPr>
          <a:xfrm>
            <a:off x="2881290" y="571480"/>
            <a:ext cx="6400800" cy="1054088"/>
          </a:xfrm>
        </p:spPr>
        <p:txBody>
          <a:bodyPr/>
          <a:lstStyle/>
          <a:p>
            <a:pPr rtl="1" eaLnBrk="1" hangingPunct="1"/>
            <a:r>
              <a:rPr lang="fa-IR" altLang="en-US" sz="2800" b="1" dirty="0">
                <a:cs typeface="B Titr" pitchFamily="2" charset="-78"/>
              </a:rPr>
              <a:t>مروری بر آناتومی و فیزیولوژی قلب</a:t>
            </a:r>
          </a:p>
          <a:p>
            <a:pPr rtl="1" eaLnBrk="1" hangingPunct="1"/>
            <a:endParaRPr lang="en-US" altLang="en-US" sz="2800" b="1" dirty="0">
              <a:cs typeface="B Titr" pitchFamily="2" charset="-78"/>
            </a:endParaRPr>
          </a:p>
        </p:txBody>
      </p:sp>
      <p:sp>
        <p:nvSpPr>
          <p:cNvPr id="7" name="TextBox 6"/>
          <p:cNvSpPr txBox="1"/>
          <p:nvPr/>
        </p:nvSpPr>
        <p:spPr>
          <a:xfrm>
            <a:off x="3215680" y="5877271"/>
            <a:ext cx="5616624" cy="469359"/>
          </a:xfrm>
          <a:prstGeom prst="rect">
            <a:avLst/>
          </a:prstGeom>
          <a:noFill/>
        </p:spPr>
        <p:txBody>
          <a:bodyPr>
            <a:spAutoFit/>
          </a:bodyPr>
          <a:lstStyle/>
          <a:p>
            <a:pPr algn="ctr">
              <a:lnSpc>
                <a:spcPct val="200000"/>
              </a:lnSpc>
              <a:defRPr/>
            </a:pPr>
            <a:r>
              <a:rPr lang="fa-IR" sz="1400" dirty="0">
                <a:solidFill>
                  <a:srgbClr val="000000"/>
                </a:solidFill>
                <a:effectLst>
                  <a:reflection blurRad="6350" stA="55000" endA="50" endPos="85000" dist="60007" dir="5400000" sy="-100000" algn="bl" rotWithShape="0"/>
                </a:effectLst>
                <a:cs typeface="B Titr" panose="00000700000000000000" pitchFamily="2" charset="-78"/>
              </a:rPr>
              <a:t>سازمان اورژانس کشور</a:t>
            </a:r>
          </a:p>
        </p:txBody>
      </p:sp>
      <p:pic>
        <p:nvPicPr>
          <p:cNvPr id="8" name="Picture 7">
            <a:extLst>
              <a:ext uri="{FF2B5EF4-FFF2-40B4-BE49-F238E27FC236}">
                <a16:creationId xmlns:a16="http://schemas.microsoft.com/office/drawing/2014/main" id="{0068B719-7248-E149-97F4-8F233FFDB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2681912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lvl="0" algn="r" rtl="1">
              <a:buFont typeface="Arial" pitchFamily="34" charset="0"/>
              <a:buChar char="•"/>
            </a:pPr>
            <a:endParaRPr lang="fa-IR" sz="1800" b="1" dirty="0">
              <a:cs typeface="B Compset" pitchFamily="2" charset="-78"/>
            </a:endParaRPr>
          </a:p>
          <a:p>
            <a:pPr lvl="0" algn="r" rtl="1">
              <a:buFont typeface="Arial" pitchFamily="34" charset="0"/>
              <a:buChar char="•"/>
            </a:pPr>
            <a:r>
              <a:rPr lang="fa-IR" sz="1800" b="1" dirty="0">
                <a:cs typeface="B Compset" pitchFamily="2" charset="-78"/>
              </a:rPr>
              <a:t>نوار قلب  به نمودار ثبت ‌شده تغییرات پتانسیل الکتریکی ناشی از تحریک عضلۀ قلب گفته می‌شود. </a:t>
            </a:r>
          </a:p>
          <a:p>
            <a:pPr lvl="0" algn="r" rtl="1">
              <a:buFont typeface="Arial" pitchFamily="34" charset="0"/>
              <a:buChar char="•"/>
            </a:pPr>
            <a:endParaRPr lang="fa-IR" sz="1800" b="1" dirty="0">
              <a:cs typeface="B Compset" pitchFamily="2" charset="-78"/>
            </a:endParaRPr>
          </a:p>
          <a:p>
            <a:pPr lvl="0" algn="r" rtl="1">
              <a:buFont typeface="Arial" pitchFamily="34" charset="0"/>
              <a:buChar char="•"/>
            </a:pPr>
            <a:r>
              <a:rPr lang="fa-IR" sz="1800" b="1" dirty="0">
                <a:cs typeface="B Compset" pitchFamily="2" charset="-78"/>
              </a:rPr>
              <a:t>معمولاً با مخفف </a:t>
            </a:r>
            <a:r>
              <a:rPr lang="en-US" sz="1800" b="1" dirty="0">
                <a:cs typeface="B Compset" pitchFamily="2" charset="-78"/>
              </a:rPr>
              <a:t>ECG </a:t>
            </a:r>
            <a:r>
              <a:rPr lang="fa-IR" sz="1800" b="1" dirty="0">
                <a:cs typeface="B Compset" pitchFamily="2" charset="-78"/>
              </a:rPr>
              <a:t>یا </a:t>
            </a:r>
            <a:r>
              <a:rPr lang="en-US" sz="1800" b="1" dirty="0">
                <a:cs typeface="B Compset" pitchFamily="2" charset="-78"/>
              </a:rPr>
              <a:t>EKG </a:t>
            </a:r>
            <a:r>
              <a:rPr lang="fa-IR" sz="1800" b="1" dirty="0">
                <a:cs typeface="B Compset" pitchFamily="2" charset="-78"/>
              </a:rPr>
              <a:t> مورد دوم مخفف کلمهٔ آلمانیِ</a:t>
            </a:r>
            <a:r>
              <a:rPr lang="en-US" sz="1800" b="1" dirty="0">
                <a:cs typeface="B Compset" pitchFamily="2" charset="-78"/>
              </a:rPr>
              <a:t>(</a:t>
            </a:r>
            <a:r>
              <a:rPr lang="en-US" sz="1800" b="1" dirty="0" err="1">
                <a:cs typeface="B Compset" pitchFamily="2" charset="-78"/>
              </a:rPr>
              <a:t>Elektrokardiogramm</a:t>
            </a:r>
            <a:r>
              <a:rPr lang="en-US" sz="1800" b="1" dirty="0">
                <a:cs typeface="B Compset" pitchFamily="2" charset="-78"/>
              </a:rPr>
              <a:t>) </a:t>
            </a:r>
            <a:r>
              <a:rPr lang="fa-IR" sz="1800" b="1" dirty="0">
                <a:cs typeface="B Compset" pitchFamily="2" charset="-78"/>
              </a:rPr>
              <a:t> مشخص می‌شود.</a:t>
            </a:r>
          </a:p>
          <a:p>
            <a:pPr algn="r" rtl="1">
              <a:buNone/>
            </a:pPr>
            <a:endParaRPr lang="en-US" sz="1800" b="1" dirty="0">
              <a:cs typeface="B Compset" pitchFamily="2" charset="-78"/>
            </a:endParaRPr>
          </a:p>
        </p:txBody>
      </p:sp>
      <p:pic>
        <p:nvPicPr>
          <p:cNvPr id="4" name="pasted-image.png">
            <a:extLst>
              <a:ext uri="{FF2B5EF4-FFF2-40B4-BE49-F238E27FC236}">
                <a16:creationId xmlns:a16="http://schemas.microsoft.com/office/drawing/2014/main" id="{48ED3183-8C57-7340-A7F1-433A640900DA}"/>
              </a:ext>
            </a:extLst>
          </p:cNvPr>
          <p:cNvPicPr>
            <a:picLocks/>
          </p:cNvPicPr>
          <p:nvPr/>
        </p:nvPicPr>
        <p:blipFill>
          <a:blip r:embed="rId2">
            <a:extLst/>
          </a:blip>
          <a:stretch>
            <a:fillRect/>
          </a:stretch>
        </p:blipFill>
        <p:spPr bwMode="auto">
          <a:xfrm>
            <a:off x="3886201" y="3381737"/>
            <a:ext cx="4772025" cy="2286000"/>
          </a:xfrm>
          <a:prstGeom prst="rect">
            <a:avLst/>
          </a:prstGeom>
          <a:noFill/>
          <a:ln w="12700">
            <a:noFill/>
            <a:miter lim="400000"/>
            <a:headEnd/>
            <a:tailEnd/>
          </a:ln>
          <a:effectLst/>
        </p:spPr>
      </p:pic>
    </p:spTree>
    <p:extLst>
      <p:ext uri="{BB962C8B-B14F-4D97-AF65-F5344CB8AC3E}">
        <p14:creationId xmlns:p14="http://schemas.microsoft.com/office/powerpoint/2010/main" val="10837292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فلوتر دهلیزی </a:t>
            </a:r>
            <a:r>
              <a:rPr lang="en-US" sz="2400" b="1" dirty="0">
                <a:cs typeface="B Titr" pitchFamily="2" charset="-78"/>
              </a:rPr>
              <a:t>(</a:t>
            </a:r>
            <a:r>
              <a:rPr lang="en-US" sz="2400" b="1" dirty="0" err="1">
                <a:cs typeface="B Titr" pitchFamily="2" charset="-78"/>
              </a:rPr>
              <a:t>Atrial</a:t>
            </a:r>
            <a:r>
              <a:rPr lang="en-US" sz="2400" b="1" dirty="0">
                <a:cs typeface="B Titr" pitchFamily="2" charset="-78"/>
              </a:rPr>
              <a:t> Flutter)</a:t>
            </a:r>
          </a:p>
        </p:txBody>
      </p:sp>
      <p:sp>
        <p:nvSpPr>
          <p:cNvPr id="3" name="Content Placeholder 2"/>
          <p:cNvSpPr>
            <a:spLocks noGrp="1"/>
          </p:cNvSpPr>
          <p:nvPr>
            <p:ph idx="1"/>
          </p:nvPr>
        </p:nvSpPr>
        <p:spPr/>
        <p:txBody>
          <a:bodyPr/>
          <a:lstStyle/>
          <a:p>
            <a:pPr marL="271145" indent="-271145" algn="r" defTabSz="356362" rtl="1">
              <a:spcBef>
                <a:spcPts val="2500"/>
              </a:spcBef>
              <a:defRPr sz="1800"/>
            </a:pPr>
            <a:r>
              <a:rPr lang="fa-IR" sz="2000" b="1" dirty="0">
                <a:cs typeface="B Compset" pitchFamily="2" charset="-78"/>
              </a:rPr>
              <a:t>در این بی‌نظمی یک کانون نابجای دهلیزی با سرعتی در حدود 300 بار در دقیقه اقدام به فرستادن ایمپالس به گره </a:t>
            </a:r>
            <a:r>
              <a:rPr lang="en-US" sz="2000" b="1" dirty="0">
                <a:cs typeface="B Compset" pitchFamily="2" charset="-78"/>
              </a:rPr>
              <a:t>AV </a:t>
            </a:r>
            <a:r>
              <a:rPr lang="fa-IR" sz="2000" b="1" dirty="0">
                <a:cs typeface="B Compset" pitchFamily="2" charset="-78"/>
              </a:rPr>
              <a:t>می‌کند (بمباران گره </a:t>
            </a:r>
            <a:r>
              <a:rPr lang="en-US" sz="2000" b="1" dirty="0">
                <a:cs typeface="B Compset" pitchFamily="2" charset="-78"/>
              </a:rPr>
              <a:t>(AV</a:t>
            </a:r>
            <a:r>
              <a:rPr lang="fa-IR" sz="2000" b="1" dirty="0">
                <a:cs typeface="B Compset" pitchFamily="2" charset="-78"/>
              </a:rPr>
              <a:t>.</a:t>
            </a:r>
          </a:p>
          <a:p>
            <a:pPr marL="271145" indent="-271145" algn="r" defTabSz="356362" rtl="1">
              <a:spcBef>
                <a:spcPts val="2500"/>
              </a:spcBef>
              <a:defRPr sz="1800"/>
            </a:pPr>
            <a:r>
              <a:rPr lang="fa-IR" sz="2000" b="1" dirty="0">
                <a:cs typeface="B Compset" pitchFamily="2" charset="-78"/>
              </a:rPr>
              <a:t> اما چون گره </a:t>
            </a:r>
            <a:r>
              <a:rPr lang="en-US" sz="2000" b="1" dirty="0">
                <a:cs typeface="B Compset" pitchFamily="2" charset="-78"/>
              </a:rPr>
              <a:t>AV </a:t>
            </a:r>
            <a:r>
              <a:rPr lang="fa-IR" sz="2000" b="1" dirty="0">
                <a:cs typeface="B Compset" pitchFamily="2" charset="-78"/>
              </a:rPr>
              <a:t> طبق یک خصوصیت محافظتی نمی‌تواند بیش از 180 ضربان در دقیقه را هدایت کند، سرعت ضربان دهلیزی با بطنی متفاوت است. </a:t>
            </a:r>
          </a:p>
          <a:p>
            <a:pPr marL="271145" indent="-271145" algn="r" defTabSz="356362" rtl="1">
              <a:spcBef>
                <a:spcPts val="2500"/>
              </a:spcBef>
              <a:defRPr sz="1800"/>
            </a:pPr>
            <a:endParaRPr lang="fa-IR" sz="2000" b="1" dirty="0">
              <a:cs typeface="B Compset" pitchFamily="2" charset="-78"/>
            </a:endParaRPr>
          </a:p>
          <a:p>
            <a:pPr algn="r" rtl="1"/>
            <a:endParaRPr lang="en-US" sz="3600" b="1" dirty="0">
              <a:cs typeface="B Compset" pitchFamily="2" charset="-78"/>
            </a:endParaRPr>
          </a:p>
        </p:txBody>
      </p:sp>
      <p:pic>
        <p:nvPicPr>
          <p:cNvPr id="4" name="Picture 3" descr="http://fouriyat.ir/wp-content/uploads/2014/01/ems.aflu_.jpg?3b64e4"/>
          <p:cNvPicPr/>
          <p:nvPr/>
        </p:nvPicPr>
        <p:blipFill>
          <a:blip r:embed="rId2"/>
          <a:srcRect/>
          <a:stretch>
            <a:fillRect/>
          </a:stretch>
        </p:blipFill>
        <p:spPr bwMode="auto">
          <a:xfrm>
            <a:off x="3352800" y="3505200"/>
            <a:ext cx="5410200" cy="2286000"/>
          </a:xfrm>
          <a:prstGeom prst="rect">
            <a:avLst/>
          </a:prstGeom>
          <a:noFill/>
          <a:ln w="9525">
            <a:noFill/>
            <a:miter lim="800000"/>
            <a:headEnd/>
            <a:tailEnd/>
          </a:ln>
        </p:spPr>
      </p:pic>
    </p:spTree>
    <p:extLst>
      <p:ext uri="{BB962C8B-B14F-4D97-AF65-F5344CB8AC3E}">
        <p14:creationId xmlns:p14="http://schemas.microsoft.com/office/powerpoint/2010/main" val="188853528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فلوتر دهلیزی </a:t>
            </a:r>
            <a:r>
              <a:rPr lang="en-US" sz="2400" b="1" dirty="0">
                <a:cs typeface="B Titr" pitchFamily="2" charset="-78"/>
              </a:rPr>
              <a:t>(</a:t>
            </a:r>
            <a:r>
              <a:rPr lang="en-US" sz="2400" b="1" dirty="0" err="1">
                <a:cs typeface="B Titr" pitchFamily="2" charset="-78"/>
              </a:rPr>
              <a:t>Atrial</a:t>
            </a:r>
            <a:r>
              <a:rPr lang="en-US" sz="2400" b="1" dirty="0">
                <a:cs typeface="B Titr" pitchFamily="2" charset="-78"/>
              </a:rPr>
              <a:t> Flutter)</a:t>
            </a:r>
          </a:p>
        </p:txBody>
      </p:sp>
      <p:sp>
        <p:nvSpPr>
          <p:cNvPr id="3" name="Content Placeholder 2"/>
          <p:cNvSpPr>
            <a:spLocks noGrp="1"/>
          </p:cNvSpPr>
          <p:nvPr>
            <p:ph idx="1"/>
          </p:nvPr>
        </p:nvSpPr>
        <p:spPr/>
        <p:txBody>
          <a:bodyPr/>
          <a:lstStyle/>
          <a:p>
            <a:pPr marL="271145" indent="-271145" algn="r" defTabSz="356362" rtl="1">
              <a:spcBef>
                <a:spcPts val="2500"/>
              </a:spcBef>
              <a:buNone/>
              <a:defRPr sz="1800"/>
            </a:pPr>
            <a:r>
              <a:rPr lang="fa-IR" sz="2000" b="1" dirty="0">
                <a:cs typeface="B Compset" pitchFamily="2" charset="-78"/>
              </a:rPr>
              <a:t>درمان:</a:t>
            </a:r>
          </a:p>
          <a:p>
            <a:pPr marL="271145" indent="-271145" algn="r" defTabSz="356362" rtl="1">
              <a:spcBef>
                <a:spcPts val="2500"/>
              </a:spcBef>
              <a:defRPr sz="1800"/>
            </a:pPr>
            <a:r>
              <a:rPr lang="fa-IR" sz="2000" b="1" dirty="0">
                <a:cs typeface="B Compset" pitchFamily="2" charset="-78"/>
              </a:rPr>
              <a:t>هدف اول درمان کاهش سرعت پاسخ بطن‌ها است. برای این منظور از داروهایی مثل مسدود کننده‌های کانال‌های کلسیمی و بتابلاکرها استفاده می‌شود.</a:t>
            </a:r>
          </a:p>
          <a:p>
            <a:pPr marL="271145" indent="-271145" algn="r" defTabSz="356362" rtl="1">
              <a:spcBef>
                <a:spcPts val="2500"/>
              </a:spcBef>
              <a:defRPr sz="1800"/>
            </a:pPr>
            <a:r>
              <a:rPr lang="fa-IR" sz="2000" b="1" dirty="0">
                <a:cs typeface="B Compset" pitchFamily="2" charset="-78"/>
              </a:rPr>
              <a:t>برای اصلاح این بی‌نظمی از داروهای ضد آریتمی مثل آمیودارون نیز ممکن است استفاده شود.</a:t>
            </a:r>
          </a:p>
          <a:p>
            <a:pPr marL="271145" indent="-271145" algn="r" defTabSz="356362" rtl="1">
              <a:spcBef>
                <a:spcPts val="2500"/>
              </a:spcBef>
              <a:defRPr sz="1800"/>
            </a:pPr>
            <a:r>
              <a:rPr lang="fa-IR" sz="2000" b="1" dirty="0">
                <a:cs typeface="B Compset" pitchFamily="2" charset="-78"/>
              </a:rPr>
              <a:t>در وضعیت‌های شدید از شوک الکتریکی سینکرونایزه با دوز پایین استفاده می‌شود. (بیمارستانی)</a:t>
            </a:r>
          </a:p>
          <a:p>
            <a:pPr marL="271145" indent="-271145" algn="r" defTabSz="356362" rtl="1">
              <a:spcBef>
                <a:spcPts val="2500"/>
              </a:spcBef>
              <a:defRPr sz="1800"/>
            </a:pPr>
            <a:r>
              <a:rPr lang="fa-IR" sz="2000" b="1" dirty="0">
                <a:cs typeface="B Compset" pitchFamily="2" charset="-78"/>
              </a:rPr>
              <a:t>برای اصلاح این ریتم و برخی دیگر از آریتمی‌ها گاهی از روش‌های تهاجمی‌تر مثل سوزاندن محل آریتمی </a:t>
            </a:r>
            <a:r>
              <a:rPr lang="en-US" sz="2000" b="1" dirty="0">
                <a:cs typeface="B Compset" pitchFamily="2" charset="-78"/>
              </a:rPr>
              <a:t>(ablation) </a:t>
            </a:r>
            <a:r>
              <a:rPr lang="fa-IR" sz="2000" b="1" dirty="0">
                <a:cs typeface="B Compset" pitchFamily="2" charset="-78"/>
              </a:rPr>
              <a:t> استفاده می‌شود.</a:t>
            </a:r>
            <a:endParaRPr lang="en-US" sz="2000" dirty="0"/>
          </a:p>
        </p:txBody>
      </p:sp>
    </p:spTree>
    <p:extLst>
      <p:ext uri="{BB962C8B-B14F-4D97-AF65-F5344CB8AC3E}">
        <p14:creationId xmlns:p14="http://schemas.microsoft.com/office/powerpoint/2010/main" val="267812832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dirty="0">
                <a:solidFill>
                  <a:schemeClr val="tx1"/>
                </a:solidFill>
                <a:cs typeface="B Titr" panose="00000700000000000000" pitchFamily="2" charset="-78"/>
              </a:rPr>
              <a:t>شرایط بیمار ناپایدار</a:t>
            </a:r>
            <a:endParaRPr lang="en-US" sz="3200" dirty="0">
              <a:solidFill>
                <a:schemeClr val="tx1"/>
              </a:solidFill>
              <a:cs typeface="B Titr" panose="00000700000000000000" pitchFamily="2" charset="-78"/>
            </a:endParaRPr>
          </a:p>
        </p:txBody>
      </p:sp>
      <p:sp>
        <p:nvSpPr>
          <p:cNvPr id="3" name="Content Placeholder 2"/>
          <p:cNvSpPr>
            <a:spLocks noGrp="1"/>
          </p:cNvSpPr>
          <p:nvPr>
            <p:ph idx="1"/>
          </p:nvPr>
        </p:nvSpPr>
        <p:spPr/>
        <p:txBody>
          <a:bodyPr/>
          <a:lstStyle/>
          <a:p>
            <a:pPr algn="r" rtl="1"/>
            <a:r>
              <a:rPr lang="fa-IR" sz="2400" dirty="0">
                <a:cs typeface="B Compset" panose="00000400000000000000" pitchFamily="2" charset="-78"/>
              </a:rPr>
              <a:t>افت سطح هوشیاری</a:t>
            </a:r>
          </a:p>
          <a:p>
            <a:pPr algn="r" rtl="1"/>
            <a:r>
              <a:rPr lang="fa-IR" sz="2400" dirty="0">
                <a:cs typeface="B Compset" panose="00000400000000000000" pitchFamily="2" charset="-78"/>
              </a:rPr>
              <a:t>کاهش فشار خون</a:t>
            </a:r>
          </a:p>
          <a:p>
            <a:pPr algn="r" rtl="1"/>
            <a:r>
              <a:rPr lang="fa-IR" sz="2400" dirty="0">
                <a:cs typeface="B Compset" panose="00000400000000000000" pitchFamily="2" charset="-78"/>
              </a:rPr>
              <a:t>علایم شوک</a:t>
            </a:r>
          </a:p>
          <a:p>
            <a:pPr algn="r" rtl="1"/>
            <a:r>
              <a:rPr lang="fa-IR" sz="2400" dirty="0">
                <a:cs typeface="B Compset" panose="00000400000000000000" pitchFamily="2" charset="-78"/>
              </a:rPr>
              <a:t>درد قفسه سینه</a:t>
            </a:r>
          </a:p>
          <a:p>
            <a:pPr algn="r" rtl="1"/>
            <a:r>
              <a:rPr lang="fa-IR" sz="2400" dirty="0">
                <a:cs typeface="B Compset" panose="00000400000000000000" pitchFamily="2" charset="-78"/>
              </a:rPr>
              <a:t>حاد علایم </a:t>
            </a:r>
            <a:r>
              <a:rPr lang="en-US" sz="2400" dirty="0">
                <a:cs typeface="B Compset" panose="00000400000000000000" pitchFamily="2" charset="-78"/>
              </a:rPr>
              <a:t>CHF</a:t>
            </a:r>
            <a:r>
              <a:rPr lang="fa-IR" sz="2400" dirty="0">
                <a:cs typeface="B Compset" panose="00000400000000000000" pitchFamily="2" charset="-78"/>
              </a:rPr>
              <a:t> </a:t>
            </a:r>
            <a:endParaRPr lang="en-US" sz="2400" dirty="0">
              <a:cs typeface="B Compset" panose="00000400000000000000" pitchFamily="2" charset="-78"/>
            </a:endParaRPr>
          </a:p>
        </p:txBody>
      </p:sp>
    </p:spTree>
    <p:extLst>
      <p:ext uri="{BB962C8B-B14F-4D97-AF65-F5344CB8AC3E}">
        <p14:creationId xmlns:p14="http://schemas.microsoft.com/office/powerpoint/2010/main" val="5628972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فیبریلاسیون دهلیزی </a:t>
            </a:r>
            <a:r>
              <a:rPr lang="en-US" sz="2400" b="1" dirty="0">
                <a:cs typeface="B Titr" pitchFamily="2" charset="-78"/>
              </a:rPr>
              <a:t>(</a:t>
            </a:r>
            <a:r>
              <a:rPr lang="en-US" sz="2400" b="1" dirty="0" err="1">
                <a:cs typeface="B Titr" pitchFamily="2" charset="-78"/>
              </a:rPr>
              <a:t>Atrial</a:t>
            </a:r>
            <a:r>
              <a:rPr lang="en-US" sz="2400" b="1" dirty="0">
                <a:cs typeface="B Titr" pitchFamily="2" charset="-78"/>
              </a:rPr>
              <a:t> Fibrillation/ AF)</a:t>
            </a:r>
          </a:p>
        </p:txBody>
      </p:sp>
      <p:sp>
        <p:nvSpPr>
          <p:cNvPr id="3" name="Content Placeholder 2"/>
          <p:cNvSpPr>
            <a:spLocks noGrp="1"/>
          </p:cNvSpPr>
          <p:nvPr>
            <p:ph idx="1"/>
          </p:nvPr>
        </p:nvSpPr>
        <p:spPr/>
        <p:txBody>
          <a:bodyPr/>
          <a:lstStyle/>
          <a:p>
            <a:pPr marL="293370" indent="-293370" algn="r" defTabSz="385572" rtl="1">
              <a:spcBef>
                <a:spcPts val="2700"/>
              </a:spcBef>
              <a:defRPr sz="1800"/>
            </a:pPr>
            <a:r>
              <a:rPr lang="fa-IR" sz="2000" b="1" dirty="0">
                <a:cs typeface="B Compset" pitchFamily="2" charset="-78"/>
              </a:rPr>
              <a:t>در این بی‌نظمی به جای یک کانون ضربان سازی، کانون‌های متعدد ضربان سازی در دهلیزها وجود دارند، که همه با هم با سرعت‌های بالا ایمپالس‌های الکتریکی را از خود خارج می‌سازند. </a:t>
            </a:r>
          </a:p>
          <a:p>
            <a:pPr marL="293370" indent="-293370" algn="r" defTabSz="385572" rtl="1">
              <a:spcBef>
                <a:spcPts val="2700"/>
              </a:spcBef>
              <a:defRPr sz="1800"/>
            </a:pPr>
            <a:r>
              <a:rPr lang="fa-IR" sz="2000" b="1" dirty="0">
                <a:cs typeface="B Compset" pitchFamily="2" charset="-78"/>
              </a:rPr>
              <a:t>در فیبریلاسیون دهلیزی، دهلیزها با سرعت 600-400 بار در دقیقه دپولاریزه می‌شوند.</a:t>
            </a:r>
          </a:p>
          <a:p>
            <a:pPr marL="293370" indent="-293370" algn="r" defTabSz="385572" rtl="1">
              <a:spcBef>
                <a:spcPts val="2700"/>
              </a:spcBef>
              <a:defRPr sz="1800"/>
            </a:pPr>
            <a:r>
              <a:rPr lang="fa-IR" sz="2000" b="1" dirty="0">
                <a:cs typeface="B Compset" pitchFamily="2" charset="-78"/>
              </a:rPr>
              <a:t> این سرعت بالا مانع از انقباض موثر ماهیچه‌های دهلیزی می‌شود. بسته به قدرت انتقال گره</a:t>
            </a:r>
            <a:r>
              <a:rPr lang="en-US" sz="2000" b="1" dirty="0">
                <a:cs typeface="B Compset" pitchFamily="2" charset="-78"/>
              </a:rPr>
              <a:t>AV </a:t>
            </a:r>
            <a:r>
              <a:rPr lang="fa-IR" sz="2000" b="1" dirty="0">
                <a:cs typeface="B Compset" pitchFamily="2" charset="-78"/>
              </a:rPr>
              <a:t> سرعت بطنی نیز متغیر خواهد بود.</a:t>
            </a:r>
          </a:p>
          <a:p>
            <a:pPr algn="r" rtl="1"/>
            <a:endParaRPr lang="en-US" sz="3600" b="1" dirty="0">
              <a:cs typeface="B Compset" pitchFamily="2" charset="-78"/>
            </a:endParaRPr>
          </a:p>
        </p:txBody>
      </p:sp>
      <p:pic>
        <p:nvPicPr>
          <p:cNvPr id="4" name="pasted-image.png"/>
          <p:cNvPicPr/>
          <p:nvPr/>
        </p:nvPicPr>
        <p:blipFill>
          <a:blip r:embed="rId2">
            <a:extLst/>
          </a:blip>
          <a:stretch>
            <a:fillRect/>
          </a:stretch>
        </p:blipFill>
        <p:spPr>
          <a:xfrm>
            <a:off x="3505200" y="3886200"/>
            <a:ext cx="5105400" cy="1231900"/>
          </a:xfrm>
          <a:prstGeom prst="rect">
            <a:avLst/>
          </a:prstGeom>
          <a:ln w="12700">
            <a:miter lim="400000"/>
          </a:ln>
        </p:spPr>
      </p:pic>
    </p:spTree>
    <p:extLst>
      <p:ext uri="{BB962C8B-B14F-4D97-AF65-F5344CB8AC3E}">
        <p14:creationId xmlns:p14="http://schemas.microsoft.com/office/powerpoint/2010/main" val="147230628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فیبریلاسیون دهلیزی </a:t>
            </a:r>
            <a:r>
              <a:rPr lang="en-US" sz="2400" b="1" dirty="0">
                <a:cs typeface="B Titr" pitchFamily="2" charset="-78"/>
              </a:rPr>
              <a:t>(Atrial Fibrillation/ </a:t>
            </a:r>
            <a:r>
              <a:rPr lang="en-US" sz="2400" b="1" dirty="0" err="1">
                <a:cs typeface="B Titr" pitchFamily="2" charset="-78"/>
              </a:rPr>
              <a:t>Af</a:t>
            </a:r>
            <a:r>
              <a:rPr lang="en-US" sz="2400" b="1" dirty="0">
                <a:cs typeface="B Titr" pitchFamily="2" charset="-78"/>
              </a:rPr>
              <a:t>)</a:t>
            </a:r>
          </a:p>
        </p:txBody>
      </p:sp>
      <p:sp>
        <p:nvSpPr>
          <p:cNvPr id="3" name="Content Placeholder 2"/>
          <p:cNvSpPr>
            <a:spLocks noGrp="1"/>
          </p:cNvSpPr>
          <p:nvPr>
            <p:ph idx="1"/>
          </p:nvPr>
        </p:nvSpPr>
        <p:spPr/>
        <p:txBody>
          <a:bodyPr/>
          <a:lstStyle/>
          <a:p>
            <a:pPr marL="293370" indent="-293370" algn="r" defTabSz="385572" rtl="1">
              <a:spcBef>
                <a:spcPts val="2700"/>
              </a:spcBef>
              <a:defRPr sz="1800"/>
            </a:pPr>
            <a:r>
              <a:rPr lang="en-US" sz="2000" b="1" dirty="0">
                <a:cs typeface="B Compset" pitchFamily="2" charset="-78"/>
              </a:rPr>
              <a:t>AF </a:t>
            </a:r>
            <a:r>
              <a:rPr lang="fa-IR" sz="2000" b="1" dirty="0">
                <a:cs typeface="B Compset" pitchFamily="2" charset="-78"/>
              </a:rPr>
              <a:t> در مقایسه با سایر ریتم‌های دهلیزی خطرناک‌تر است. </a:t>
            </a:r>
          </a:p>
          <a:p>
            <a:pPr marL="293370" indent="-293370" algn="r" defTabSz="385572" rtl="1">
              <a:spcBef>
                <a:spcPts val="2700"/>
              </a:spcBef>
              <a:defRPr sz="1800"/>
            </a:pPr>
            <a:r>
              <a:rPr lang="fa-IR" sz="2000" b="1" dirty="0">
                <a:cs typeface="B Compset" pitchFamily="2" charset="-78"/>
              </a:rPr>
              <a:t>در این بی‌نظمی چون انقباض دهلیزی موثری وجود ندارد، مقداری از خون همیشه در دهلیزها می‌ماند و علاوه بر کاهش برون ده قلبی (به علت از بین رفتن لگد دهلیزی)، احتمال تشکیل لخته در دهلیزها و ایجاد آمبولی ریوی و مغزی همواره وجود دارد.</a:t>
            </a:r>
          </a:p>
          <a:p>
            <a:pPr marL="293370" indent="-293370" algn="r" defTabSz="385572" rtl="1">
              <a:spcBef>
                <a:spcPts val="2700"/>
              </a:spcBef>
              <a:defRPr sz="1800"/>
            </a:pPr>
            <a:endParaRPr lang="fa-IR" sz="2000" b="1" dirty="0">
              <a:cs typeface="B Compset" pitchFamily="2" charset="-78"/>
            </a:endParaRPr>
          </a:p>
          <a:p>
            <a:pPr marL="293370" indent="-293370" algn="r" defTabSz="385572" rtl="1">
              <a:spcBef>
                <a:spcPts val="2700"/>
              </a:spcBef>
              <a:buNone/>
              <a:defRPr sz="1800"/>
            </a:pPr>
            <a:r>
              <a:rPr lang="fa-IR" sz="2000" b="1" dirty="0">
                <a:cs typeface="B Compset" pitchFamily="2" charset="-78"/>
              </a:rPr>
              <a:t> </a:t>
            </a:r>
            <a:endParaRPr lang="en-US" sz="2000" dirty="0"/>
          </a:p>
        </p:txBody>
      </p:sp>
      <p:pic>
        <p:nvPicPr>
          <p:cNvPr id="4" name="Picture 3" descr="Screen Clipping"/>
          <p:cNvPicPr>
            <a:picLocks noChangeAspect="1"/>
          </p:cNvPicPr>
          <p:nvPr/>
        </p:nvPicPr>
        <p:blipFill>
          <a:blip r:embed="rId2">
            <a:extLst>
              <a:ext uri="{BEBA8EAE-BF5A-486C-A8C5-ECC9F3942E4B}">
                <a14:imgProps xmlns:a14="http://schemas.microsoft.com/office/drawing/2010/main">
                  <a14:imgLayer r:embed="rId3">
                    <a14:imgEffect>
                      <a14:colorTemperature colorTemp="7605"/>
                    </a14:imgEffect>
                    <a14:imgEffect>
                      <a14:saturation sat="359000"/>
                    </a14:imgEffect>
                  </a14:imgLayer>
                </a14:imgProps>
              </a:ext>
              <a:ext uri="{28A0092B-C50C-407E-A947-70E740481C1C}">
                <a14:useLocalDpi xmlns:a14="http://schemas.microsoft.com/office/drawing/2010/main" val="0"/>
              </a:ext>
            </a:extLst>
          </a:blip>
          <a:stretch>
            <a:fillRect/>
          </a:stretch>
        </p:blipFill>
        <p:spPr>
          <a:xfrm>
            <a:off x="2544417" y="3120888"/>
            <a:ext cx="7951305" cy="2126974"/>
          </a:xfrm>
          <a:prstGeom prst="rect">
            <a:avLst/>
          </a:prstGeom>
        </p:spPr>
      </p:pic>
    </p:spTree>
    <p:extLst>
      <p:ext uri="{BB962C8B-B14F-4D97-AF65-F5344CB8AC3E}">
        <p14:creationId xmlns:p14="http://schemas.microsoft.com/office/powerpoint/2010/main" val="422401097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فیبریلاسیون دهلیزی </a:t>
            </a:r>
            <a:r>
              <a:rPr lang="en-US" sz="2400" dirty="0">
                <a:cs typeface="B Titr" pitchFamily="2" charset="-78"/>
              </a:rPr>
              <a:t>(</a:t>
            </a:r>
            <a:r>
              <a:rPr lang="en-US" sz="2400" b="1" dirty="0" err="1">
                <a:cs typeface="B Titr" pitchFamily="2" charset="-78"/>
              </a:rPr>
              <a:t>Atrial</a:t>
            </a:r>
            <a:r>
              <a:rPr lang="en-US" sz="2400" b="1" dirty="0">
                <a:cs typeface="B Titr" pitchFamily="2" charset="-78"/>
              </a:rPr>
              <a:t> Fibrillation/ AF)</a:t>
            </a:r>
            <a:endParaRPr lang="en-US" sz="2400" b="1" dirty="0"/>
          </a:p>
        </p:txBody>
      </p:sp>
      <p:sp>
        <p:nvSpPr>
          <p:cNvPr id="3" name="Content Placeholder 2"/>
          <p:cNvSpPr>
            <a:spLocks noGrp="1"/>
          </p:cNvSpPr>
          <p:nvPr>
            <p:ph idx="1"/>
          </p:nvPr>
        </p:nvSpPr>
        <p:spPr/>
        <p:txBody>
          <a:bodyPr/>
          <a:lstStyle/>
          <a:p>
            <a:pPr lvl="0" algn="r" rtl="1"/>
            <a:r>
              <a:rPr lang="fa-IR" sz="2000" b="1" dirty="0">
                <a:cs typeface="B Compset" pitchFamily="2" charset="-78"/>
              </a:rPr>
              <a:t>در فیبریلاسیون دهلیزی به فکر اصلاح بی‌نظمی نباشید بلکه می‌بایست سرعت پاسخ‌های بطنی را کنترل کرد.</a:t>
            </a:r>
          </a:p>
          <a:p>
            <a:pPr lvl="0" algn="r" rtl="1"/>
            <a:r>
              <a:rPr lang="fa-IR" sz="2000" b="1" dirty="0">
                <a:cs typeface="B Compset" pitchFamily="2" charset="-78"/>
              </a:rPr>
              <a:t>درمان پیش بیمارستانی فلاتر و فیبریلاسیون دهلیزی فقط اصلاح </a:t>
            </a:r>
            <a:r>
              <a:rPr lang="en-US" sz="2000" b="1" dirty="0">
                <a:cs typeface="B Compset" pitchFamily="2" charset="-78"/>
              </a:rPr>
              <a:t>Rate</a:t>
            </a:r>
            <a:r>
              <a:rPr lang="fa-IR" sz="2000" b="1" dirty="0">
                <a:cs typeface="B Compset" pitchFamily="2" charset="-78"/>
              </a:rPr>
              <a:t> است، نه ریتم بیمار. </a:t>
            </a:r>
          </a:p>
          <a:p>
            <a:pPr lvl="0" algn="r" rtl="1"/>
            <a:r>
              <a:rPr lang="fa-IR" sz="2000" b="1" dirty="0">
                <a:cs typeface="B Compset" pitchFamily="2" charset="-78"/>
              </a:rPr>
              <a:t>در درمان پیش بیمارستانی تعداد ضربان یا </a:t>
            </a:r>
            <a:r>
              <a:rPr lang="en-US" sz="2000" b="1" dirty="0">
                <a:cs typeface="B Compset" pitchFamily="2" charset="-78"/>
              </a:rPr>
              <a:t>Rate</a:t>
            </a:r>
            <a:r>
              <a:rPr lang="fa-IR" sz="2000" b="1" dirty="0">
                <a:cs typeface="B Compset" pitchFamily="2" charset="-78"/>
              </a:rPr>
              <a:t> مانند تاکی کاردی سینوسی عمل شود. </a:t>
            </a:r>
          </a:p>
          <a:p>
            <a:pPr lvl="0" algn="r" rtl="1"/>
            <a:endParaRPr lang="en-US" sz="2000" b="1" dirty="0">
              <a:cs typeface="B Compset" pitchFamily="2" charset="-78"/>
            </a:endParaRPr>
          </a:p>
          <a:p>
            <a:pPr algn="r" rtl="1"/>
            <a:endParaRPr lang="en-US" sz="2000" b="1" dirty="0">
              <a:cs typeface="B Compset" pitchFamily="2" charset="-78"/>
            </a:endParaRPr>
          </a:p>
        </p:txBody>
      </p:sp>
      <p:pic>
        <p:nvPicPr>
          <p:cNvPr id="4" name="Picture 3" descr="C:\Documents and Settings\HOME\Desktop\ECG\Atrial Fibrillation.gif"/>
          <p:cNvPicPr>
            <a:picLocks noChangeAspect="1" noChangeArrowheads="1"/>
          </p:cNvPicPr>
          <p:nvPr/>
        </p:nvPicPr>
        <p:blipFill>
          <a:blip r:embed="rId2"/>
          <a:srcRect/>
          <a:stretch>
            <a:fillRect/>
          </a:stretch>
        </p:blipFill>
        <p:spPr bwMode="auto">
          <a:xfrm>
            <a:off x="3505201" y="3124200"/>
            <a:ext cx="5181601" cy="1828800"/>
          </a:xfrm>
          <a:prstGeom prst="rect">
            <a:avLst/>
          </a:prstGeom>
          <a:noFill/>
          <a:ln w="9525">
            <a:noFill/>
            <a:miter lim="800000"/>
            <a:headEnd/>
            <a:tailEnd/>
          </a:ln>
          <a:effectLst/>
        </p:spPr>
      </p:pic>
    </p:spTree>
    <p:extLst>
      <p:ext uri="{BB962C8B-B14F-4D97-AF65-F5344CB8AC3E}">
        <p14:creationId xmlns:p14="http://schemas.microsoft.com/office/powerpoint/2010/main" val="29228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فیبریلاسیون دهلیزی </a:t>
            </a:r>
            <a:r>
              <a:rPr lang="en-US" sz="2400" b="1" dirty="0">
                <a:cs typeface="B Titr" pitchFamily="2" charset="-78"/>
              </a:rPr>
              <a:t>(</a:t>
            </a:r>
            <a:r>
              <a:rPr lang="en-US" sz="2400" b="1" dirty="0" err="1">
                <a:cs typeface="B Titr" pitchFamily="2" charset="-78"/>
              </a:rPr>
              <a:t>Atrial</a:t>
            </a:r>
            <a:r>
              <a:rPr lang="en-US" sz="2400" b="1" dirty="0">
                <a:cs typeface="B Titr" pitchFamily="2" charset="-78"/>
              </a:rPr>
              <a:t> Fibrillation/ AF)</a:t>
            </a:r>
          </a:p>
        </p:txBody>
      </p:sp>
      <p:sp>
        <p:nvSpPr>
          <p:cNvPr id="3" name="Content Placeholder 2"/>
          <p:cNvSpPr>
            <a:spLocks noGrp="1"/>
          </p:cNvSpPr>
          <p:nvPr>
            <p:ph idx="1"/>
          </p:nvPr>
        </p:nvSpPr>
        <p:spPr/>
        <p:txBody>
          <a:bodyPr/>
          <a:lstStyle/>
          <a:p>
            <a:pPr marL="284479" indent="-284479" algn="just" defTabSz="373887" rtl="1">
              <a:spcBef>
                <a:spcPts val="2600"/>
              </a:spcBef>
              <a:defRPr sz="1800"/>
            </a:pPr>
            <a:r>
              <a:rPr lang="fa-IR" sz="2000" b="1" dirty="0">
                <a:cs typeface="B Compset" pitchFamily="2" charset="-78"/>
              </a:rPr>
              <a:t>در مواردی که وضعیت همودینامیکی بیمار مختل شده باشد (علایمی از قبیل تنگی نفس، درد قفسه‌ی سینه، کاهش فشار خون، سرگیجه و کاهش سطح هوشیاری)، از شوک الکتریکی سینکورونیزه جهت اصلاح ریتم استفاده می‌شود. در بیمارانی نیز که به درمان‌های دارویی پاسخ نمی‌دهند ممکن است از این روش استفاده شود. (بیمارستانی) در این موارد </a:t>
            </a:r>
            <a:r>
              <a:rPr lang="en-US" sz="2000" b="1" dirty="0">
                <a:cs typeface="B Compset" pitchFamily="2" charset="-78"/>
              </a:rPr>
              <a:t>AED</a:t>
            </a:r>
            <a:r>
              <a:rPr lang="fa-IR" sz="2000" b="1" dirty="0">
                <a:cs typeface="B Compset" pitchFamily="2" charset="-78"/>
              </a:rPr>
              <a:t> کاربرد ندارد. (مگر ارست قلبی)</a:t>
            </a:r>
          </a:p>
          <a:p>
            <a:pPr marL="284479" indent="-284479" algn="just" defTabSz="373887" rtl="1">
              <a:spcBef>
                <a:spcPts val="2600"/>
              </a:spcBef>
              <a:defRPr sz="1800"/>
            </a:pPr>
            <a:r>
              <a:rPr lang="fa-IR" sz="2000" b="1" dirty="0">
                <a:cs typeface="B Compset" pitchFamily="2" charset="-78"/>
              </a:rPr>
              <a:t>بیماران دارای </a:t>
            </a:r>
            <a:r>
              <a:rPr lang="en-US" sz="2000" b="1" dirty="0">
                <a:cs typeface="B Compset" pitchFamily="2" charset="-78"/>
              </a:rPr>
              <a:t>AF </a:t>
            </a:r>
            <a:r>
              <a:rPr lang="fa-IR" sz="2000" b="1" dirty="0">
                <a:cs typeface="B Compset" pitchFamily="2" charset="-78"/>
              </a:rPr>
              <a:t> مزمن، برای پیشگیری از حوادث ناشی از تشکیل لخته، به صورت طولانی مدت می‌بایست از داروهای ضد لخته مثل وارفارین استفاده کنند. </a:t>
            </a:r>
          </a:p>
          <a:p>
            <a:pPr marL="284479" indent="-284479" algn="just" defTabSz="373887" rtl="1">
              <a:spcBef>
                <a:spcPts val="2600"/>
              </a:spcBef>
              <a:defRPr sz="1800"/>
            </a:pPr>
            <a:r>
              <a:rPr lang="fa-IR" sz="2000" b="1" dirty="0">
                <a:cs typeface="B Compset" pitchFamily="2" charset="-78"/>
              </a:rPr>
              <a:t>درمان پیش بیمارستانی ریتم ممکن است منجر به آزاد شدن لخته داخل شریانها و بروز سکته گردد.</a:t>
            </a:r>
          </a:p>
          <a:p>
            <a:pPr algn="just" rtl="1"/>
            <a:endParaRPr lang="en-US" sz="3600" b="1" dirty="0">
              <a:cs typeface="B Compset" pitchFamily="2" charset="-78"/>
            </a:endParaRPr>
          </a:p>
        </p:txBody>
      </p:sp>
    </p:spTree>
    <p:extLst>
      <p:ext uri="{BB962C8B-B14F-4D97-AF65-F5344CB8AC3E}">
        <p14:creationId xmlns:p14="http://schemas.microsoft.com/office/powerpoint/2010/main" val="6956937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 دیس ریتمی های بطنی</a:t>
            </a:r>
            <a:endParaRPr lang="en-US" sz="2400" dirty="0">
              <a:cs typeface="B Titr" pitchFamily="2" charset="-78"/>
            </a:endParaRPr>
          </a:p>
        </p:txBody>
      </p:sp>
      <p:pic>
        <p:nvPicPr>
          <p:cNvPr id="4" name="Content Placeholder 3" descr="http://scrubbing.in/wp-content/uploads/2013/07/heart-disease.jpg"/>
          <p:cNvPicPr>
            <a:picLocks noGrp="1"/>
          </p:cNvPicPr>
          <p:nvPr>
            <p:ph idx="1"/>
          </p:nvPr>
        </p:nvPicPr>
        <p:blipFill>
          <a:blip r:embed="rId2"/>
          <a:srcRect/>
          <a:stretch>
            <a:fillRect/>
          </a:stretch>
        </p:blipFill>
        <p:spPr bwMode="auto">
          <a:xfrm>
            <a:off x="2362200" y="1676401"/>
            <a:ext cx="7543800" cy="3615531"/>
          </a:xfrm>
          <a:prstGeom prst="rect">
            <a:avLst/>
          </a:prstGeom>
          <a:noFill/>
          <a:ln w="9525">
            <a:noFill/>
            <a:miter lim="800000"/>
            <a:headEnd/>
            <a:tailEnd/>
          </a:ln>
        </p:spPr>
      </p:pic>
      <p:pic>
        <p:nvPicPr>
          <p:cNvPr id="5" name="Picture 4">
            <a:extLst>
              <a:ext uri="{FF2B5EF4-FFF2-40B4-BE49-F238E27FC236}">
                <a16:creationId xmlns:a16="http://schemas.microsoft.com/office/drawing/2014/main" id="{0068B719-7248-E149-97F4-8F233FFD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39869391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sz="1800"/>
            </a:pPr>
            <a:r>
              <a:rPr lang="fa-IR" sz="2400" dirty="0">
                <a:cs typeface="B Titr" pitchFamily="2" charset="-78"/>
              </a:rPr>
              <a:t>دیس ریتمی های  بطنی</a:t>
            </a:r>
          </a:p>
        </p:txBody>
      </p:sp>
      <p:sp>
        <p:nvSpPr>
          <p:cNvPr id="3" name="Content Placeholder 2"/>
          <p:cNvSpPr>
            <a:spLocks noGrp="1"/>
          </p:cNvSpPr>
          <p:nvPr>
            <p:ph idx="1"/>
          </p:nvPr>
        </p:nvSpPr>
        <p:spPr/>
        <p:txBody>
          <a:bodyPr/>
          <a:lstStyle/>
          <a:p>
            <a:pPr lvl="0" algn="just" rtl="1"/>
            <a:r>
              <a:rPr lang="fa-IR" sz="2000" b="1" dirty="0">
                <a:cs typeface="B Compset" pitchFamily="2" charset="-78"/>
              </a:rPr>
              <a:t>تا کنون در مورد ریتم‌های فوق بطنی بحث شد. ریتم‌هایی که از بطن‌ها منشاء می‌گیرند در مقایسه با ریتم‌های فوق بطنی به مراتب خطرناک‌تر هستند و مداخلات قاطعانه‌ای را نیاز دارند. </a:t>
            </a:r>
          </a:p>
          <a:p>
            <a:pPr lvl="0" algn="just" rtl="1"/>
            <a:endParaRPr lang="fa-IR" sz="2000" b="1" dirty="0">
              <a:cs typeface="B Compset" pitchFamily="2" charset="-78"/>
            </a:endParaRPr>
          </a:p>
          <a:p>
            <a:pPr lvl="0" algn="just" rtl="1"/>
            <a:r>
              <a:rPr lang="fa-IR" sz="2000" b="1" dirty="0">
                <a:cs typeface="B Compset" pitchFamily="2" charset="-78"/>
              </a:rPr>
              <a:t>خوشبختانه با وجود خطرناک‌تر بودن این ریتم‌ها، تشخیص آن‌ها در اکثر موارد ساده‌تر از ریتم‌های فوق بطنی است.</a:t>
            </a:r>
          </a:p>
          <a:p>
            <a:pPr lvl="0" algn="just" rtl="1">
              <a:buNone/>
            </a:pPr>
            <a:endParaRPr lang="fa-IR" sz="2000" b="1" dirty="0">
              <a:cs typeface="B Compset" pitchFamily="2" charset="-78"/>
            </a:endParaRPr>
          </a:p>
          <a:p>
            <a:pPr algn="just" rtl="1"/>
            <a:endParaRPr lang="en-US" sz="2000" dirty="0">
              <a:cs typeface="B Compset" pitchFamily="2" charset="-78"/>
            </a:endParaRPr>
          </a:p>
        </p:txBody>
      </p:sp>
      <p:pic>
        <p:nvPicPr>
          <p:cNvPr id="5" name="pasted-image.png"/>
          <p:cNvPicPr/>
          <p:nvPr/>
        </p:nvPicPr>
        <p:blipFill>
          <a:blip r:embed="rId2">
            <a:extLst/>
          </a:blip>
          <a:stretch>
            <a:fillRect/>
          </a:stretch>
        </p:blipFill>
        <p:spPr>
          <a:xfrm>
            <a:off x="4343400" y="3200400"/>
            <a:ext cx="3835400" cy="2882900"/>
          </a:xfrm>
          <a:prstGeom prst="rect">
            <a:avLst/>
          </a:prstGeom>
          <a:ln w="12700">
            <a:miter lim="400000"/>
          </a:ln>
        </p:spPr>
      </p:pic>
    </p:spTree>
    <p:extLst>
      <p:ext uri="{BB962C8B-B14F-4D97-AF65-F5344CB8AC3E}">
        <p14:creationId xmlns:p14="http://schemas.microsoft.com/office/powerpoint/2010/main" val="359048097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ریتم‌های بطنی</a:t>
            </a:r>
            <a:endParaRPr lang="en-US" sz="2400" dirty="0"/>
          </a:p>
        </p:txBody>
      </p:sp>
      <p:sp>
        <p:nvSpPr>
          <p:cNvPr id="3" name="Content Placeholder 2"/>
          <p:cNvSpPr>
            <a:spLocks noGrp="1"/>
          </p:cNvSpPr>
          <p:nvPr>
            <p:ph idx="1"/>
          </p:nvPr>
        </p:nvSpPr>
        <p:spPr/>
        <p:txBody>
          <a:bodyPr/>
          <a:lstStyle/>
          <a:p>
            <a:pPr lvl="0" algn="r" rtl="1"/>
            <a:r>
              <a:rPr lang="fa-IR" sz="2000" b="1" dirty="0">
                <a:cs typeface="B Compset" pitchFamily="2" charset="-78"/>
              </a:rPr>
              <a:t>همان‌طور که گفته شد، سلول‌های بطنی توانایی تولید ایمپالس‌های الکتریکی را با سرعت ذاتی حدود 40-20 ضربان در دقیقه دارا هستند.</a:t>
            </a:r>
          </a:p>
          <a:p>
            <a:pPr lvl="0" algn="r" rtl="1"/>
            <a:endParaRPr lang="fa-IR" sz="2000" b="1" dirty="0">
              <a:cs typeface="B Compset" pitchFamily="2" charset="-78"/>
            </a:endParaRPr>
          </a:p>
          <a:p>
            <a:pPr lvl="0" algn="r" rtl="1"/>
            <a:r>
              <a:rPr lang="fa-IR" sz="2000" b="1" dirty="0">
                <a:cs typeface="B Compset" pitchFamily="2" charset="-78"/>
              </a:rPr>
              <a:t> شکل امواجی که از بطن‌ها منشاء می‌گیرند، با امواج </a:t>
            </a:r>
            <a:r>
              <a:rPr lang="en-US" sz="2000" b="1" dirty="0">
                <a:cs typeface="B Compset" pitchFamily="2" charset="-78"/>
              </a:rPr>
              <a:t>QRS </a:t>
            </a:r>
            <a:r>
              <a:rPr lang="fa-IR" sz="2000" b="1" dirty="0">
                <a:cs typeface="B Compset" pitchFamily="2" charset="-78"/>
              </a:rPr>
              <a:t> طبیعی تفاوت‌های چشم‌گیری دارند: ایمپالس‌های شکل گرفته در بطن‌ها چون سلول‌های بطنی را از مسیر غیر طبیعی و سلول به سلول دپولاریزه می‌کنند، کمپلکس </a:t>
            </a:r>
            <a:r>
              <a:rPr lang="en-US" sz="2000" b="1" dirty="0">
                <a:cs typeface="B Compset" pitchFamily="2" charset="-78"/>
              </a:rPr>
              <a:t>QRS </a:t>
            </a:r>
            <a:r>
              <a:rPr lang="fa-IR" sz="2000" b="1" dirty="0">
                <a:cs typeface="B Compset" pitchFamily="2" charset="-78"/>
              </a:rPr>
              <a:t> شکل پهن و غیر طبیعی پیدا می‌کند. </a:t>
            </a:r>
          </a:p>
          <a:p>
            <a:pPr lvl="0" algn="r" rtl="1"/>
            <a:endParaRPr lang="fa-IR" sz="2000" b="1" dirty="0">
              <a:cs typeface="B Compset" pitchFamily="2" charset="-78"/>
            </a:endParaRPr>
          </a:p>
          <a:p>
            <a:pPr lvl="0" algn="r" rtl="1"/>
            <a:r>
              <a:rPr lang="fa-IR" sz="2000" b="1" dirty="0">
                <a:cs typeface="B Compset" pitchFamily="2" charset="-78"/>
              </a:rPr>
              <a:t>چون دهلیزها از پایین به بالا دپولاریزه می‌شوند، امواج </a:t>
            </a:r>
            <a:r>
              <a:rPr lang="en-US" sz="2000" b="1" dirty="0">
                <a:cs typeface="B Compset" pitchFamily="2" charset="-78"/>
              </a:rPr>
              <a:t>P </a:t>
            </a:r>
            <a:r>
              <a:rPr lang="fa-IR" sz="2000" b="1" dirty="0">
                <a:cs typeface="B Compset" pitchFamily="2" charset="-78"/>
              </a:rPr>
              <a:t> در صورت دیده شدن وارونه و بعد از امواج </a:t>
            </a:r>
            <a:r>
              <a:rPr lang="en-US" sz="2000" b="1" dirty="0">
                <a:cs typeface="B Compset" pitchFamily="2" charset="-78"/>
              </a:rPr>
              <a:t>QRS </a:t>
            </a:r>
            <a:r>
              <a:rPr lang="fa-IR" sz="2000" b="1" dirty="0">
                <a:cs typeface="B Compset" pitchFamily="2" charset="-78"/>
              </a:rPr>
              <a:t>دیده می‌شود. </a:t>
            </a:r>
            <a:r>
              <a:rPr lang="en-US" sz="2000" b="1" dirty="0">
                <a:cs typeface="B Compset" pitchFamily="2" charset="-78"/>
              </a:rPr>
              <a:t>(retrograde P wave)</a:t>
            </a:r>
          </a:p>
        </p:txBody>
      </p:sp>
    </p:spTree>
    <p:extLst>
      <p:ext uri="{BB962C8B-B14F-4D97-AF65-F5344CB8AC3E}">
        <p14:creationId xmlns:p14="http://schemas.microsoft.com/office/powerpoint/2010/main" val="155967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01882"/>
          </a:xfrm>
        </p:spPr>
        <p:txBody>
          <a:bodyPr/>
          <a:lstStyle/>
          <a:p>
            <a:r>
              <a:rPr lang="fa-IR" sz="2400" dirty="0">
                <a:cs typeface="B Titr" pitchFamily="2" charset="-78"/>
              </a:rPr>
              <a:t>الکتروکاردیوگرام</a:t>
            </a:r>
            <a:endParaRPr lang="en-US" sz="2400" dirty="0"/>
          </a:p>
        </p:txBody>
      </p:sp>
      <p:sp>
        <p:nvSpPr>
          <p:cNvPr id="3" name="Content Placeholder 2"/>
          <p:cNvSpPr>
            <a:spLocks noGrp="1"/>
          </p:cNvSpPr>
          <p:nvPr>
            <p:ph idx="1"/>
          </p:nvPr>
        </p:nvSpPr>
        <p:spPr>
          <a:xfrm>
            <a:off x="763929" y="682906"/>
            <a:ext cx="10648709" cy="3889094"/>
          </a:xfrm>
        </p:spPr>
        <p:txBody>
          <a:bodyPr/>
          <a:lstStyle/>
          <a:p>
            <a:pPr marL="346709" indent="-346709" algn="justLow" defTabSz="455675" rtl="1">
              <a:spcBef>
                <a:spcPts val="3200"/>
              </a:spcBef>
              <a:defRPr sz="1800"/>
            </a:pPr>
            <a:r>
              <a:rPr lang="fa-IR" sz="1800" b="1" dirty="0">
                <a:cs typeface="B Compset" pitchFamily="2" charset="-78"/>
              </a:rPr>
              <a:t>امواج الکتریکی قلب توسط دستگاه الکتروکاردیوگراف بر روی کاغذ مخصوصی ترسیم </a:t>
            </a:r>
            <a:r>
              <a:rPr lang="fa-IR" sz="1800" b="1" dirty="0" err="1">
                <a:cs typeface="B Compset" pitchFamily="2" charset="-78"/>
              </a:rPr>
              <a:t>می‌شوند</a:t>
            </a:r>
            <a:r>
              <a:rPr lang="fa-IR" sz="1800" b="1" dirty="0">
                <a:cs typeface="B Compset" pitchFamily="2" charset="-78"/>
              </a:rPr>
              <a:t>.</a:t>
            </a:r>
            <a:endParaRPr lang="en-US" sz="1800" b="1" dirty="0">
              <a:cs typeface="B Compset" pitchFamily="2" charset="-78"/>
            </a:endParaRPr>
          </a:p>
          <a:p>
            <a:pPr marL="346709" indent="-346709" algn="justLow" defTabSz="455675" rtl="1">
              <a:spcBef>
                <a:spcPts val="3200"/>
              </a:spcBef>
              <a:defRPr sz="1800"/>
            </a:pPr>
            <a:r>
              <a:rPr lang="fa-IR" sz="1800" b="1" dirty="0">
                <a:cs typeface="B Compset" pitchFamily="2" charset="-78"/>
              </a:rPr>
              <a:t>هر ضلع مربع‌های ریز، یک میلی‌متر طول دارد. هر 5 مربع ریز، با یک خط تیره از هم جدا شده‌اند، در نتیجه هر 25 مربع ریز تشکیل یک مربع درشت‌تر را می‌دهند. هر ضلع مربع‌های بزرگ 5 میلی‌متر طول دارد.</a:t>
            </a:r>
            <a:endParaRPr lang="en-US" sz="1800" b="1" dirty="0">
              <a:cs typeface="B Compset" pitchFamily="2" charset="-78"/>
            </a:endParaRPr>
          </a:p>
          <a:p>
            <a:pPr algn="justLow" defTabSz="455675" rtl="1">
              <a:spcBef>
                <a:spcPts val="3200"/>
              </a:spcBef>
              <a:buFont typeface="Arial" panose="020B0604020202020204" pitchFamily="34" charset="0"/>
              <a:buChar char="•"/>
              <a:defRPr sz="1800"/>
            </a:pPr>
            <a:r>
              <a:rPr lang="fa-IR" sz="1800" b="1" dirty="0">
                <a:cs typeface="B Compset" pitchFamily="2" charset="-78"/>
              </a:rPr>
              <a:t> هر مربع یک </a:t>
            </a:r>
            <a:r>
              <a:rPr lang="fa-IR" sz="1800" b="1" dirty="0" err="1">
                <a:cs typeface="B Compset" pitchFamily="2" charset="-78"/>
              </a:rPr>
              <a:t>میلی‌متری</a:t>
            </a:r>
            <a:r>
              <a:rPr lang="fa-IR" sz="1800" b="1" dirty="0">
                <a:cs typeface="B Compset" pitchFamily="2" charset="-78"/>
              </a:rPr>
              <a:t> بر روی محور افقی، معادل 0/04 ثانیه، و هر مربع 5 </a:t>
            </a:r>
            <a:r>
              <a:rPr lang="fa-IR" sz="1800" b="1" dirty="0" err="1">
                <a:cs typeface="B Compset" pitchFamily="2" charset="-78"/>
              </a:rPr>
              <a:t>میلی‌متری</a:t>
            </a:r>
            <a:r>
              <a:rPr lang="fa-IR" sz="1800" b="1" dirty="0">
                <a:cs typeface="B Compset" pitchFamily="2" charset="-78"/>
              </a:rPr>
              <a:t> معادل 0/2 ثانیه </a:t>
            </a:r>
            <a:r>
              <a:rPr lang="fa-IR" sz="1800" b="1" dirty="0" err="1">
                <a:cs typeface="B Compset" pitchFamily="2" charset="-78"/>
              </a:rPr>
              <a:t>می‌باشد</a:t>
            </a:r>
            <a:r>
              <a:rPr lang="fa-IR" sz="1800" b="1" dirty="0">
                <a:cs typeface="B Compset" pitchFamily="2" charset="-78"/>
              </a:rPr>
              <a:t>.</a:t>
            </a:r>
            <a:endParaRPr lang="en-US" sz="1800" b="1" dirty="0">
              <a:cs typeface="B Compset" pitchFamily="2" charset="-78"/>
            </a:endParaRPr>
          </a:p>
          <a:p>
            <a:pPr algn="justLow" defTabSz="455675" rtl="1">
              <a:spcBef>
                <a:spcPts val="3200"/>
              </a:spcBef>
              <a:buFont typeface="Arial" panose="020B0604020202020204" pitchFamily="34" charset="0"/>
              <a:buChar char="•"/>
              <a:defRPr sz="1800"/>
            </a:pPr>
            <a:r>
              <a:rPr lang="fa-IR" sz="1800" b="1" dirty="0">
                <a:cs typeface="B Compset" pitchFamily="2" charset="-78"/>
              </a:rPr>
              <a:t>امواج مثبت به شکل انحراف رو به بالا از خط </a:t>
            </a:r>
            <a:r>
              <a:rPr lang="fa-IR" sz="1800" b="1" dirty="0" err="1">
                <a:cs typeface="B Compset" pitchFamily="2" charset="-78"/>
              </a:rPr>
              <a:t>ایزوالکتریک</a:t>
            </a:r>
            <a:r>
              <a:rPr lang="fa-IR" sz="1800" b="1" dirty="0">
                <a:cs typeface="B Compset" pitchFamily="2" charset="-78"/>
              </a:rPr>
              <a:t>، و امواج منفی به شکل انحراف رو به پایین از خط </a:t>
            </a:r>
            <a:r>
              <a:rPr lang="fa-IR" sz="1800" b="1" dirty="0" err="1">
                <a:cs typeface="B Compset" pitchFamily="2" charset="-78"/>
              </a:rPr>
              <a:t>ایزوالکتریک</a:t>
            </a:r>
            <a:r>
              <a:rPr lang="fa-IR" sz="1800" b="1" dirty="0">
                <a:cs typeface="B Compset" pitchFamily="2" charset="-78"/>
              </a:rPr>
              <a:t> نمایش داده </a:t>
            </a:r>
            <a:r>
              <a:rPr lang="fa-IR" sz="1800" b="1" dirty="0" err="1">
                <a:cs typeface="B Compset" pitchFamily="2" charset="-78"/>
              </a:rPr>
              <a:t>می‌شوند</a:t>
            </a:r>
            <a:r>
              <a:rPr lang="fa-IR" sz="1800" b="1" dirty="0">
                <a:cs typeface="B Compset" pitchFamily="2" charset="-78"/>
              </a:rPr>
              <a:t>.</a:t>
            </a:r>
          </a:p>
          <a:p>
            <a:pPr algn="justLow" defTabSz="455675" rtl="1">
              <a:spcBef>
                <a:spcPts val="3200"/>
              </a:spcBef>
              <a:buFont typeface="Arial" panose="020B0604020202020204" pitchFamily="34" charset="0"/>
              <a:buChar char="•"/>
              <a:defRPr sz="1800"/>
            </a:pPr>
            <a:endParaRPr lang="en-US" sz="1800" b="1" dirty="0">
              <a:cs typeface="B Compset" pitchFamily="2" charset="-78"/>
            </a:endParaRPr>
          </a:p>
          <a:p>
            <a:pPr marL="346709" indent="-346709" algn="justLow" defTabSz="455675" rtl="1">
              <a:spcBef>
                <a:spcPts val="3200"/>
              </a:spcBef>
              <a:defRPr sz="1800"/>
            </a:pPr>
            <a:endParaRPr lang="fa-IR" sz="1800" b="1" dirty="0">
              <a:cs typeface="B Compset" pitchFamily="2" charset="-78"/>
            </a:endParaRPr>
          </a:p>
          <a:p>
            <a:pPr marL="346709" indent="-346709" algn="r" defTabSz="455675" rtl="1">
              <a:spcBef>
                <a:spcPts val="3200"/>
              </a:spcBef>
              <a:defRPr sz="1800"/>
            </a:pPr>
            <a:endParaRPr lang="fa-IR" sz="1800" b="1" dirty="0">
              <a:cs typeface="B Compset" pitchFamily="2" charset="-78"/>
            </a:endParaRPr>
          </a:p>
          <a:p>
            <a:pPr algn="r" rtl="1">
              <a:buNone/>
            </a:pPr>
            <a:endParaRPr lang="en-US" sz="1800" b="1" dirty="0">
              <a:cs typeface="B Compset" pitchFamily="2" charset="-78"/>
            </a:endParaRPr>
          </a:p>
        </p:txBody>
      </p:sp>
      <p:pic>
        <p:nvPicPr>
          <p:cNvPr id="6" name="pasted-image.png"/>
          <p:cNvPicPr/>
          <p:nvPr/>
        </p:nvPicPr>
        <p:blipFill>
          <a:blip r:embed="rId2">
            <a:extLst/>
          </a:blip>
          <a:stretch>
            <a:fillRect/>
          </a:stretch>
        </p:blipFill>
        <p:spPr>
          <a:xfrm>
            <a:off x="3711615" y="3715474"/>
            <a:ext cx="4942387" cy="2725838"/>
          </a:xfrm>
          <a:prstGeom prst="rect">
            <a:avLst/>
          </a:prstGeom>
          <a:ln w="12700">
            <a:miter lim="400000"/>
          </a:ln>
        </p:spPr>
      </p:pic>
    </p:spTree>
    <p:extLst>
      <p:ext uri="{BB962C8B-B14F-4D97-AF65-F5344CB8AC3E}">
        <p14:creationId xmlns:p14="http://schemas.microsoft.com/office/powerpoint/2010/main" val="120854339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82270" indent="-382270" defTabSz="502412" rtl="1">
              <a:spcBef>
                <a:spcPts val="3600"/>
              </a:spcBef>
              <a:defRPr sz="1800"/>
            </a:pPr>
            <a:r>
              <a:rPr lang="fa-IR" sz="2400" dirty="0">
                <a:cs typeface="B Titr" pitchFamily="2" charset="-78"/>
              </a:rPr>
              <a:t>ضربان زودرس بطنی </a:t>
            </a:r>
            <a:r>
              <a:rPr lang="en-US" sz="2400" b="1" dirty="0">
                <a:cs typeface="B Titr" pitchFamily="2" charset="-78"/>
              </a:rPr>
              <a:t>(Premature Ventricular Complex/ PVC/ Ventricular </a:t>
            </a:r>
            <a:r>
              <a:rPr lang="en-US" sz="2400" b="1" dirty="0" err="1">
                <a:cs typeface="B Titr" pitchFamily="2" charset="-78"/>
              </a:rPr>
              <a:t>Extrasystole</a:t>
            </a:r>
            <a:r>
              <a:rPr lang="en-US" sz="2400" b="1" dirty="0">
                <a:cs typeface="B Titr" pitchFamily="2" charset="-78"/>
              </a:rPr>
              <a:t>)</a:t>
            </a:r>
          </a:p>
        </p:txBody>
      </p:sp>
      <p:sp>
        <p:nvSpPr>
          <p:cNvPr id="3" name="Content Placeholder 2"/>
          <p:cNvSpPr>
            <a:spLocks noGrp="1"/>
          </p:cNvSpPr>
          <p:nvPr>
            <p:ph idx="1"/>
          </p:nvPr>
        </p:nvSpPr>
        <p:spPr/>
        <p:txBody>
          <a:bodyPr/>
          <a:lstStyle/>
          <a:p>
            <a:pPr lvl="0" algn="just" rtl="1"/>
            <a:r>
              <a:rPr lang="fa-IR" sz="2000" b="1" dirty="0">
                <a:cs typeface="B Compset" pitchFamily="2" charset="-78"/>
              </a:rPr>
              <a:t>در این بی‌نظمی یک کانون نابجا در بطن‌ها قبل از اینکه گره سینوسی فرصت صدور ایمپالس بعدی را پیدا کند، یک ایمپالس صادر می‌کند که سبب دپولاریزه شدن کل ماهیچه قلب می‌شود.</a:t>
            </a:r>
          </a:p>
          <a:p>
            <a:pPr lvl="0" algn="just" rtl="1"/>
            <a:endParaRPr lang="fa-IR" sz="2000" b="1" dirty="0">
              <a:cs typeface="B Compset" pitchFamily="2" charset="-78"/>
            </a:endParaRPr>
          </a:p>
          <a:p>
            <a:pPr lvl="0" algn="just" rtl="1"/>
            <a:r>
              <a:rPr lang="en-US" sz="2000" b="1" dirty="0">
                <a:cs typeface="B Compset" pitchFamily="2" charset="-78"/>
              </a:rPr>
              <a:t>PVC </a:t>
            </a:r>
            <a:r>
              <a:rPr lang="fa-IR" sz="2000" b="1" dirty="0">
                <a:cs typeface="B Compset" pitchFamily="2" charset="-78"/>
              </a:rPr>
              <a:t> یک بی‌نظمی شایع می‌باشد. </a:t>
            </a:r>
          </a:p>
          <a:p>
            <a:pPr algn="r" rtl="1"/>
            <a:endParaRPr lang="en-US" sz="2000" dirty="0">
              <a:cs typeface="B Compset" pitchFamily="2" charset="-78"/>
            </a:endParaRPr>
          </a:p>
        </p:txBody>
      </p:sp>
      <p:pic>
        <p:nvPicPr>
          <p:cNvPr id="4" name="pasted-image.png"/>
          <p:cNvPicPr/>
          <p:nvPr/>
        </p:nvPicPr>
        <p:blipFill>
          <a:blip r:embed="rId2">
            <a:extLst/>
          </a:blip>
          <a:stretch>
            <a:fillRect/>
          </a:stretch>
        </p:blipFill>
        <p:spPr>
          <a:xfrm>
            <a:off x="3810000" y="3276600"/>
            <a:ext cx="4711700" cy="1600200"/>
          </a:xfrm>
          <a:prstGeom prst="rect">
            <a:avLst/>
          </a:prstGeom>
          <a:ln w="12700">
            <a:miter lim="400000"/>
          </a:ln>
        </p:spPr>
      </p:pic>
    </p:spTree>
    <p:extLst>
      <p:ext uri="{BB962C8B-B14F-4D97-AF65-F5344CB8AC3E}">
        <p14:creationId xmlns:p14="http://schemas.microsoft.com/office/powerpoint/2010/main" val="21236103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solidFill>
                  <a:srgbClr val="000000"/>
                </a:solidFill>
                <a:cs typeface="B Titr" pitchFamily="2" charset="-78"/>
              </a:rPr>
              <a:t> ضربان زودرس بطنی </a:t>
            </a:r>
            <a:r>
              <a:rPr lang="en-US" sz="2400" b="1" dirty="0">
                <a:solidFill>
                  <a:srgbClr val="000000"/>
                </a:solidFill>
                <a:cs typeface="B Titr" pitchFamily="2" charset="-78"/>
              </a:rPr>
              <a:t>(Premature Ventricular Complex/ PVC/ Ventricular </a:t>
            </a:r>
            <a:r>
              <a:rPr lang="en-US" sz="2400" b="1" dirty="0" err="1">
                <a:solidFill>
                  <a:srgbClr val="000000"/>
                </a:solidFill>
                <a:cs typeface="B Titr" pitchFamily="2" charset="-78"/>
              </a:rPr>
              <a:t>Extrasystole</a:t>
            </a:r>
            <a:r>
              <a:rPr lang="en-US" sz="2400" b="1" dirty="0">
                <a:solidFill>
                  <a:srgbClr val="000000"/>
                </a:solidFill>
                <a:cs typeface="B Titr" pitchFamily="2" charset="-78"/>
              </a:rPr>
              <a:t>)</a:t>
            </a:r>
            <a:endParaRPr lang="en-US" dirty="0"/>
          </a:p>
        </p:txBody>
      </p:sp>
      <p:sp>
        <p:nvSpPr>
          <p:cNvPr id="3" name="Content Placeholder 2"/>
          <p:cNvSpPr>
            <a:spLocks noGrp="1"/>
          </p:cNvSpPr>
          <p:nvPr>
            <p:ph idx="1"/>
          </p:nvPr>
        </p:nvSpPr>
        <p:spPr>
          <a:xfrm>
            <a:off x="609600" y="1417639"/>
            <a:ext cx="10972800" cy="4708526"/>
          </a:xfrm>
        </p:spPr>
        <p:txBody>
          <a:bodyPr/>
          <a:lstStyle/>
          <a:p>
            <a:pPr algn="r" rtl="1"/>
            <a:r>
              <a:rPr lang="fa-IR" sz="2000" b="1" dirty="0">
                <a:cs typeface="Compset" panose="00000400000000000000" pitchFamily="2" charset="-78"/>
              </a:rPr>
              <a:t>انواع ضربه هاي زودرس بطنی :</a:t>
            </a:r>
          </a:p>
          <a:p>
            <a:pPr marL="0" indent="0" algn="r" rtl="1">
              <a:lnSpc>
                <a:spcPct val="150000"/>
              </a:lnSpc>
              <a:buNone/>
            </a:pPr>
            <a:r>
              <a:rPr lang="fa-IR" sz="2000" b="1" dirty="0">
                <a:cs typeface="Compset" panose="00000400000000000000" pitchFamily="2" charset="-78"/>
              </a:rPr>
              <a:t>- </a:t>
            </a:r>
            <a:r>
              <a:rPr lang="en-US" sz="2000" b="1" dirty="0">
                <a:cs typeface="Compset" panose="00000400000000000000" pitchFamily="2" charset="-78"/>
              </a:rPr>
              <a:t>PVC : uniform PVC</a:t>
            </a:r>
            <a:r>
              <a:rPr lang="fa-IR" sz="2000" b="1" dirty="0">
                <a:cs typeface="Compset" panose="00000400000000000000" pitchFamily="2" charset="-78"/>
              </a:rPr>
              <a:t> </a:t>
            </a:r>
            <a:r>
              <a:rPr lang="fa-IR" sz="2000" b="1" dirty="0" err="1">
                <a:cs typeface="B Compset" panose="00000400000000000000" pitchFamily="2" charset="-78"/>
              </a:rPr>
              <a:t>هاي</a:t>
            </a:r>
            <a:r>
              <a:rPr lang="fa-IR" sz="2000" b="1" dirty="0">
                <a:cs typeface="B Compset" panose="00000400000000000000" pitchFamily="2" charset="-78"/>
              </a:rPr>
              <a:t> یک شکل بوده و داراي یک کانون می باشد.</a:t>
            </a:r>
          </a:p>
          <a:p>
            <a:pPr marL="0" indent="0" algn="r" rtl="1">
              <a:lnSpc>
                <a:spcPct val="150000"/>
              </a:lnSpc>
              <a:buNone/>
            </a:pPr>
            <a:r>
              <a:rPr lang="fa-IR" sz="2000" b="1" dirty="0">
                <a:cs typeface="B Compset" panose="00000400000000000000" pitchFamily="2" charset="-78"/>
              </a:rPr>
              <a:t>- </a:t>
            </a:r>
            <a:r>
              <a:rPr lang="en-US" sz="2000" b="1" dirty="0">
                <a:cs typeface="B Compset" panose="00000400000000000000" pitchFamily="2" charset="-78"/>
              </a:rPr>
              <a:t>PVC : multiform PVC</a:t>
            </a:r>
            <a:r>
              <a:rPr lang="fa-IR" sz="2000" b="1" dirty="0">
                <a:cs typeface="B Compset" panose="00000400000000000000" pitchFamily="2" charset="-78"/>
              </a:rPr>
              <a:t> </a:t>
            </a:r>
            <a:r>
              <a:rPr lang="fa-IR" sz="2000" b="1" dirty="0" err="1">
                <a:cs typeface="B Compset" panose="00000400000000000000" pitchFamily="2" charset="-78"/>
              </a:rPr>
              <a:t>هاي</a:t>
            </a:r>
            <a:r>
              <a:rPr lang="fa-IR" sz="2000" b="1" dirty="0">
                <a:cs typeface="B Compset" panose="00000400000000000000" pitchFamily="2" charset="-78"/>
              </a:rPr>
              <a:t> چند شکل بوده و اغلب داراي چند کانون می باشد</a:t>
            </a:r>
            <a:r>
              <a:rPr lang="fa-IR" sz="2000" b="1" dirty="0">
                <a:cs typeface="Compset" panose="00000400000000000000" pitchFamily="2" charset="-78"/>
              </a:rPr>
              <a:t>.</a:t>
            </a:r>
          </a:p>
          <a:p>
            <a:pPr marL="0" indent="0" algn="r" rtl="1">
              <a:lnSpc>
                <a:spcPct val="150000"/>
              </a:lnSpc>
              <a:buNone/>
            </a:pPr>
            <a:r>
              <a:rPr lang="fa-IR" sz="2000" b="1" dirty="0">
                <a:cs typeface="Compset" panose="00000400000000000000" pitchFamily="2" charset="-78"/>
              </a:rPr>
              <a:t>- </a:t>
            </a:r>
            <a:r>
              <a:rPr lang="en-US" sz="2000" b="1" dirty="0" err="1">
                <a:cs typeface="Compset" panose="00000400000000000000" pitchFamily="2" charset="-78"/>
              </a:rPr>
              <a:t>Bigeminy</a:t>
            </a:r>
            <a:r>
              <a:rPr lang="en-US" sz="2000" b="1" dirty="0">
                <a:cs typeface="Compset" panose="00000400000000000000" pitchFamily="2" charset="-78"/>
              </a:rPr>
              <a:t> PVC</a:t>
            </a:r>
            <a:r>
              <a:rPr lang="fa-IR" sz="2000" b="1" dirty="0">
                <a:cs typeface="Compset" panose="00000400000000000000" pitchFamily="2" charset="-78"/>
              </a:rPr>
              <a:t> : </a:t>
            </a:r>
            <a:r>
              <a:rPr lang="fa-IR" sz="2000" b="1" dirty="0">
                <a:cs typeface="B Compset" panose="00000400000000000000" pitchFamily="2" charset="-78"/>
              </a:rPr>
              <a:t>یعنی یک ضربان عادي، بعد یک </a:t>
            </a:r>
            <a:r>
              <a:rPr lang="en-US" sz="2000" b="1" dirty="0">
                <a:cs typeface="B Compset" panose="00000400000000000000" pitchFamily="2" charset="-78"/>
              </a:rPr>
              <a:t>PVC</a:t>
            </a:r>
            <a:r>
              <a:rPr lang="fa-IR" sz="2000" b="1" dirty="0">
                <a:cs typeface="B Compset" panose="00000400000000000000" pitchFamily="2" charset="-78"/>
              </a:rPr>
              <a:t> </a:t>
            </a:r>
            <a:r>
              <a:rPr lang="en-US" sz="2000" b="1" dirty="0">
                <a:cs typeface="B Compset" panose="00000400000000000000" pitchFamily="2" charset="-78"/>
              </a:rPr>
              <a:t>PVC)</a:t>
            </a:r>
            <a:r>
              <a:rPr lang="fa-IR" sz="2000" b="1" dirty="0">
                <a:cs typeface="B Compset" panose="00000400000000000000" pitchFamily="2" charset="-78"/>
              </a:rPr>
              <a:t> یکی در میان)</a:t>
            </a:r>
          </a:p>
          <a:p>
            <a:pPr marL="0" indent="0" algn="r" rtl="1">
              <a:lnSpc>
                <a:spcPct val="150000"/>
              </a:lnSpc>
              <a:buNone/>
            </a:pPr>
            <a:r>
              <a:rPr lang="fa-IR" sz="2000" b="1" dirty="0">
                <a:cs typeface="B Compset" panose="00000400000000000000" pitchFamily="2" charset="-78"/>
              </a:rPr>
              <a:t>- </a:t>
            </a:r>
            <a:r>
              <a:rPr lang="en-US" sz="2000" b="1" dirty="0" err="1">
                <a:cs typeface="B Compset" panose="00000400000000000000" pitchFamily="2" charset="-78"/>
              </a:rPr>
              <a:t>trigeminy</a:t>
            </a:r>
            <a:r>
              <a:rPr lang="en-US" sz="2000" b="1" dirty="0">
                <a:cs typeface="B Compset" panose="00000400000000000000" pitchFamily="2" charset="-78"/>
              </a:rPr>
              <a:t> PVC</a:t>
            </a:r>
            <a:r>
              <a:rPr lang="fa-IR" sz="2000" b="1" dirty="0">
                <a:cs typeface="B Compset" panose="00000400000000000000" pitchFamily="2" charset="-78"/>
              </a:rPr>
              <a:t> :</a:t>
            </a:r>
            <a:r>
              <a:rPr lang="en-US" sz="2000" b="1" dirty="0">
                <a:cs typeface="B Compset" panose="00000400000000000000" pitchFamily="2" charset="-78"/>
              </a:rPr>
              <a:t> </a:t>
            </a:r>
            <a:r>
              <a:rPr lang="fa-IR" sz="2000" b="1" dirty="0">
                <a:cs typeface="B Compset" panose="00000400000000000000" pitchFamily="2" charset="-78"/>
              </a:rPr>
              <a:t>یعنی دو ضربان عادي، بعد یک </a:t>
            </a:r>
            <a:r>
              <a:rPr lang="en-US" sz="2000" b="1" dirty="0">
                <a:cs typeface="B Compset" panose="00000400000000000000" pitchFamily="2" charset="-78"/>
              </a:rPr>
              <a:t>PVC</a:t>
            </a:r>
            <a:r>
              <a:rPr lang="fa-IR" sz="2000" b="1" dirty="0">
                <a:cs typeface="B Compset" panose="00000400000000000000" pitchFamily="2" charset="-78"/>
              </a:rPr>
              <a:t> </a:t>
            </a:r>
            <a:r>
              <a:rPr lang="en-US" sz="2000" b="1" dirty="0">
                <a:cs typeface="B Compset" panose="00000400000000000000" pitchFamily="2" charset="-78"/>
              </a:rPr>
              <a:t>PVC)</a:t>
            </a:r>
            <a:r>
              <a:rPr lang="fa-IR" sz="2000" b="1" dirty="0">
                <a:cs typeface="B Compset" panose="00000400000000000000" pitchFamily="2" charset="-78"/>
              </a:rPr>
              <a:t> دو در میان)</a:t>
            </a:r>
          </a:p>
          <a:p>
            <a:pPr marL="0" indent="0" algn="r" rtl="1">
              <a:lnSpc>
                <a:spcPct val="150000"/>
              </a:lnSpc>
              <a:buNone/>
            </a:pPr>
            <a:r>
              <a:rPr lang="en-US" sz="2000" b="1" dirty="0">
                <a:cs typeface="Compset" panose="00000400000000000000" pitchFamily="2" charset="-78"/>
              </a:rPr>
              <a:t>: quadrigeminy PVC -</a:t>
            </a:r>
            <a:r>
              <a:rPr lang="fa-IR" sz="2000" b="1" dirty="0">
                <a:cs typeface="B Compset" panose="00000400000000000000" pitchFamily="2" charset="-78"/>
              </a:rPr>
              <a:t>یعنی سه ضربان عادي، بعد یک </a:t>
            </a:r>
            <a:r>
              <a:rPr lang="en-US" sz="2000" b="1" dirty="0">
                <a:cs typeface="B Compset" panose="00000400000000000000" pitchFamily="2" charset="-78"/>
              </a:rPr>
              <a:t>PVC</a:t>
            </a:r>
            <a:r>
              <a:rPr lang="fa-IR" sz="2000" b="1" dirty="0">
                <a:cs typeface="B Compset" panose="00000400000000000000" pitchFamily="2" charset="-78"/>
              </a:rPr>
              <a:t> </a:t>
            </a:r>
            <a:r>
              <a:rPr lang="en-US" sz="2000" b="1" dirty="0">
                <a:cs typeface="B Compset" panose="00000400000000000000" pitchFamily="2" charset="-78"/>
              </a:rPr>
              <a:t>PVC)</a:t>
            </a:r>
            <a:r>
              <a:rPr lang="fa-IR" sz="2000" b="1" dirty="0">
                <a:cs typeface="B Compset" panose="00000400000000000000" pitchFamily="2" charset="-78"/>
              </a:rPr>
              <a:t> سه در میان)</a:t>
            </a:r>
            <a:br>
              <a:rPr lang="fa-IR" sz="2000" b="1" dirty="0">
                <a:cs typeface="B Compset" panose="00000400000000000000" pitchFamily="2" charset="-78"/>
              </a:rPr>
            </a:br>
            <a:r>
              <a:rPr lang="fa-IR" sz="2000" b="1" dirty="0">
                <a:cs typeface="B Compset" panose="00000400000000000000" pitchFamily="2" charset="-78"/>
              </a:rPr>
              <a:t>- </a:t>
            </a:r>
            <a:r>
              <a:rPr lang="en-US" sz="2000" b="1" dirty="0">
                <a:cs typeface="B Compset" panose="00000400000000000000" pitchFamily="2" charset="-78"/>
              </a:rPr>
              <a:t>Couplet PVC</a:t>
            </a:r>
            <a:r>
              <a:rPr lang="fa-IR" sz="2000" b="1" dirty="0">
                <a:cs typeface="B Compset" panose="00000400000000000000" pitchFamily="2" charset="-78"/>
              </a:rPr>
              <a:t>:</a:t>
            </a:r>
            <a:r>
              <a:rPr lang="en-US" sz="2000" b="1" dirty="0">
                <a:cs typeface="B Compset" panose="00000400000000000000" pitchFamily="2" charset="-78"/>
              </a:rPr>
              <a:t> </a:t>
            </a:r>
            <a:r>
              <a:rPr lang="fa-IR" sz="2000" b="1" dirty="0">
                <a:cs typeface="B Compset" panose="00000400000000000000" pitchFamily="2" charset="-78"/>
              </a:rPr>
              <a:t>یعنی دو تا </a:t>
            </a:r>
            <a:r>
              <a:rPr lang="en-US" sz="2000" b="1" dirty="0">
                <a:cs typeface="B Compset" panose="00000400000000000000" pitchFamily="2" charset="-78"/>
              </a:rPr>
              <a:t>PVC</a:t>
            </a:r>
            <a:r>
              <a:rPr lang="fa-IR" sz="2000" b="1" dirty="0">
                <a:cs typeface="B Compset" panose="00000400000000000000" pitchFamily="2" charset="-78"/>
              </a:rPr>
              <a:t> پشت سرهم (جفت </a:t>
            </a:r>
            <a:r>
              <a:rPr lang="en-US" sz="2000" b="1" dirty="0">
                <a:cs typeface="B Compset" panose="00000400000000000000" pitchFamily="2" charset="-78"/>
              </a:rPr>
              <a:t>PVC</a:t>
            </a:r>
            <a:r>
              <a:rPr lang="fa-IR" sz="2000" b="1" dirty="0">
                <a:cs typeface="Compset" panose="00000400000000000000" pitchFamily="2" charset="-78"/>
              </a:rPr>
              <a:t>)</a:t>
            </a:r>
            <a:r>
              <a:rPr lang="en-US" sz="2000" b="1" dirty="0">
                <a:cs typeface="Compset" panose="00000400000000000000" pitchFamily="2" charset="-78"/>
              </a:rPr>
              <a:t/>
            </a:r>
            <a:br>
              <a:rPr lang="en-US" sz="2000" b="1" dirty="0">
                <a:cs typeface="Compset" panose="00000400000000000000" pitchFamily="2" charset="-78"/>
              </a:rPr>
            </a:br>
            <a:r>
              <a:rPr lang="fa-IR" sz="2000" b="1" dirty="0">
                <a:cs typeface="Compset" panose="00000400000000000000" pitchFamily="2" charset="-78"/>
              </a:rPr>
              <a:t/>
            </a:r>
            <a:br>
              <a:rPr lang="fa-IR" sz="2000" b="1" dirty="0">
                <a:cs typeface="Compset" panose="00000400000000000000" pitchFamily="2" charset="-78"/>
              </a:rPr>
            </a:br>
            <a:endParaRPr lang="en-US" sz="2000" b="1" dirty="0">
              <a:cs typeface="Compset" panose="00000400000000000000" pitchFamily="2" charset="-78"/>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532" y="5008844"/>
            <a:ext cx="6587329" cy="1247949"/>
          </a:xfrm>
          <a:prstGeom prst="rect">
            <a:avLst/>
          </a:prstGeom>
        </p:spPr>
      </p:pic>
    </p:spTree>
    <p:extLst>
      <p:ext uri="{BB962C8B-B14F-4D97-AF65-F5344CB8AC3E}">
        <p14:creationId xmlns:p14="http://schemas.microsoft.com/office/powerpoint/2010/main" val="35434869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solidFill>
                  <a:srgbClr val="000000"/>
                </a:solidFill>
                <a:cs typeface="B Titr" pitchFamily="2" charset="-78"/>
              </a:rPr>
              <a:t>ضربان زودرس بطنی  </a:t>
            </a:r>
            <a:r>
              <a:rPr lang="en-US" sz="2400" b="1" dirty="0">
                <a:solidFill>
                  <a:srgbClr val="000000"/>
                </a:solidFill>
                <a:cs typeface="B Titr" pitchFamily="2" charset="-78"/>
              </a:rPr>
              <a:t>(Premature Ventricular Complex/ PVC/ Ventricular </a:t>
            </a:r>
            <a:r>
              <a:rPr lang="en-US" sz="2400" b="1" dirty="0" err="1">
                <a:solidFill>
                  <a:srgbClr val="000000"/>
                </a:solidFill>
                <a:cs typeface="B Titr" pitchFamily="2" charset="-78"/>
              </a:rPr>
              <a:t>Extrasystole</a:t>
            </a:r>
            <a:r>
              <a:rPr lang="en-US" sz="2400" b="1" dirty="0">
                <a:solidFill>
                  <a:srgbClr val="000000"/>
                </a:solidFill>
                <a:cs typeface="B Titr" pitchFamily="2" charset="-78"/>
              </a:rPr>
              <a:t>)</a:t>
            </a:r>
            <a:endParaRPr lang="en-US"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17638"/>
            <a:ext cx="7290216" cy="121937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876851"/>
            <a:ext cx="7290216" cy="1238423"/>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358471"/>
            <a:ext cx="7290216" cy="1152686"/>
          </a:xfrm>
          <a:prstGeom prst="rect">
            <a:avLst/>
          </a:prstGeom>
        </p:spPr>
      </p:pic>
    </p:spTree>
    <p:extLst>
      <p:ext uri="{BB962C8B-B14F-4D97-AF65-F5344CB8AC3E}">
        <p14:creationId xmlns:p14="http://schemas.microsoft.com/office/powerpoint/2010/main" val="235578056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ضربان زودرس بطنی </a:t>
            </a:r>
            <a:r>
              <a:rPr lang="en-US" sz="2400" b="1" dirty="0">
                <a:cs typeface="B Titr" pitchFamily="2" charset="-78"/>
              </a:rPr>
              <a:t>(Premature Ventricular Complex/ PVC/ Ventricular </a:t>
            </a:r>
            <a:r>
              <a:rPr lang="en-US" sz="2400" b="1" dirty="0" err="1">
                <a:cs typeface="B Titr" pitchFamily="2" charset="-78"/>
              </a:rPr>
              <a:t>Extrasystole</a:t>
            </a:r>
            <a:r>
              <a:rPr lang="en-US" sz="2400" b="1" dirty="0">
                <a:cs typeface="B Titr" pitchFamily="2" charset="-78"/>
              </a:rPr>
              <a:t>)</a:t>
            </a:r>
          </a:p>
        </p:txBody>
      </p:sp>
      <p:sp>
        <p:nvSpPr>
          <p:cNvPr id="3" name="Content Placeholder 2"/>
          <p:cNvSpPr>
            <a:spLocks noGrp="1"/>
          </p:cNvSpPr>
          <p:nvPr>
            <p:ph idx="1"/>
          </p:nvPr>
        </p:nvSpPr>
        <p:spPr/>
        <p:txBody>
          <a:bodyPr/>
          <a:lstStyle/>
          <a:p>
            <a:pPr lvl="0" algn="just" rtl="1"/>
            <a:r>
              <a:rPr lang="fa-IR" sz="2000" b="1" dirty="0">
                <a:cs typeface="B Compset" pitchFamily="2" charset="-78"/>
              </a:rPr>
              <a:t>امروزه درمان دارویی به صورت روتین برای درمان </a:t>
            </a:r>
            <a:r>
              <a:rPr lang="en-US" sz="2000" b="1" dirty="0">
                <a:cs typeface="B Compset" pitchFamily="2" charset="-78"/>
              </a:rPr>
              <a:t>PVC </a:t>
            </a:r>
            <a:r>
              <a:rPr lang="fa-IR" sz="2000" b="1" dirty="0">
                <a:cs typeface="B Compset" pitchFamily="2" charset="-78"/>
              </a:rPr>
              <a:t> توصیه نمی‌شود. </a:t>
            </a:r>
          </a:p>
          <a:p>
            <a:pPr lvl="0" algn="just" rtl="1"/>
            <a:endParaRPr lang="fa-IR" sz="2000" b="1" dirty="0">
              <a:cs typeface="B Compset" pitchFamily="2" charset="-78"/>
            </a:endParaRPr>
          </a:p>
          <a:p>
            <a:pPr lvl="0" algn="just" rtl="1"/>
            <a:r>
              <a:rPr lang="fa-IR" sz="2000" b="1" dirty="0">
                <a:cs typeface="B Compset" pitchFamily="2" charset="-78"/>
              </a:rPr>
              <a:t>همانند سایر آریتمی‌ها قدم اول شناسایی و حذف عوامل ایجاد کننده می‌باشد. </a:t>
            </a:r>
          </a:p>
          <a:p>
            <a:pPr lvl="0" algn="just" rtl="1"/>
            <a:endParaRPr lang="fa-IR" sz="2000" b="1" dirty="0">
              <a:cs typeface="B Compset" pitchFamily="2" charset="-78"/>
            </a:endParaRPr>
          </a:p>
        </p:txBody>
      </p:sp>
      <p:pic>
        <p:nvPicPr>
          <p:cNvPr id="4" name="pasted-image.png"/>
          <p:cNvPicPr/>
          <p:nvPr/>
        </p:nvPicPr>
        <p:blipFill>
          <a:blip r:embed="rId2">
            <a:extLst/>
          </a:blip>
          <a:stretch>
            <a:fillRect/>
          </a:stretch>
        </p:blipFill>
        <p:spPr>
          <a:xfrm>
            <a:off x="2666011" y="3397333"/>
            <a:ext cx="5994400" cy="1562100"/>
          </a:xfrm>
          <a:prstGeom prst="rect">
            <a:avLst/>
          </a:prstGeom>
          <a:ln w="12700">
            <a:miter lim="400000"/>
          </a:ln>
        </p:spPr>
      </p:pic>
    </p:spTree>
    <p:extLst>
      <p:ext uri="{BB962C8B-B14F-4D97-AF65-F5344CB8AC3E}">
        <p14:creationId xmlns:p14="http://schemas.microsoft.com/office/powerpoint/2010/main" val="26135140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ضربان زودرس بطنی </a:t>
            </a:r>
            <a:r>
              <a:rPr lang="en-US" sz="2400" b="1" dirty="0">
                <a:cs typeface="B Titr" pitchFamily="2" charset="-78"/>
              </a:rPr>
              <a:t>(Premature Ventricular Complex/ PVC/ Ventricular </a:t>
            </a:r>
            <a:r>
              <a:rPr lang="en-US" sz="2400" b="1" dirty="0" err="1">
                <a:cs typeface="B Titr" pitchFamily="2" charset="-78"/>
              </a:rPr>
              <a:t>Extrasystole</a:t>
            </a:r>
            <a:r>
              <a:rPr lang="en-US" sz="2400" b="1" dirty="0">
                <a:cs typeface="B Titr" pitchFamily="2" charset="-78"/>
              </a:rPr>
              <a:t>)</a:t>
            </a:r>
          </a:p>
        </p:txBody>
      </p:sp>
      <p:sp>
        <p:nvSpPr>
          <p:cNvPr id="3" name="Content Placeholder 2"/>
          <p:cNvSpPr>
            <a:spLocks noGrp="1"/>
          </p:cNvSpPr>
          <p:nvPr>
            <p:ph idx="1"/>
          </p:nvPr>
        </p:nvSpPr>
        <p:spPr/>
        <p:txBody>
          <a:bodyPr/>
          <a:lstStyle/>
          <a:p>
            <a:pPr lvl="0" algn="just" rtl="1"/>
            <a:r>
              <a:rPr lang="fa-IR" sz="2000" b="1" dirty="0">
                <a:cs typeface="B Compset" pitchFamily="2" charset="-78"/>
              </a:rPr>
              <a:t>در صورت زیاد بودن تعداد </a:t>
            </a:r>
            <a:r>
              <a:rPr lang="en-US" sz="2000" b="1" dirty="0">
                <a:cs typeface="B Compset" pitchFamily="2" charset="-78"/>
              </a:rPr>
              <a:t>PVC</a:t>
            </a:r>
            <a:r>
              <a:rPr lang="fa-IR" sz="2000" b="1" dirty="0">
                <a:cs typeface="B Compset" pitchFamily="2" charset="-78"/>
              </a:rPr>
              <a:t> ها و یا ایجاد علایم بالینی، از بتابلاکرها یا داروهای ضد آریتمی مثل آمیودارون یا لیدوکایین در درمان بیمارستانی استفاده می‌شود.</a:t>
            </a:r>
            <a:endParaRPr lang="en-US" sz="2000" dirty="0">
              <a:cs typeface="B Compset" pitchFamily="2" charset="-78"/>
            </a:endParaRPr>
          </a:p>
          <a:p>
            <a:pPr algn="just" rtl="1"/>
            <a:endParaRPr lang="en-US" sz="2000" dirty="0">
              <a:cs typeface="B Compset" pitchFamily="2" charset="-78"/>
            </a:endParaRPr>
          </a:p>
        </p:txBody>
      </p:sp>
      <p:pic>
        <p:nvPicPr>
          <p:cNvPr id="4" name="pasted-image.png"/>
          <p:cNvPicPr/>
          <p:nvPr/>
        </p:nvPicPr>
        <p:blipFill>
          <a:blip r:embed="rId2">
            <a:extLst/>
          </a:blip>
          <a:stretch>
            <a:fillRect/>
          </a:stretch>
        </p:blipFill>
        <p:spPr>
          <a:xfrm>
            <a:off x="1426464" y="2983326"/>
            <a:ext cx="9454896" cy="2429922"/>
          </a:xfrm>
          <a:prstGeom prst="rect">
            <a:avLst/>
          </a:prstGeom>
          <a:ln w="12700">
            <a:miter lim="400000"/>
          </a:ln>
        </p:spPr>
      </p:pic>
    </p:spTree>
    <p:extLst>
      <p:ext uri="{BB962C8B-B14F-4D97-AF65-F5344CB8AC3E}">
        <p14:creationId xmlns:p14="http://schemas.microsoft.com/office/powerpoint/2010/main" val="43539674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 کاردی بطنی (</a:t>
            </a:r>
            <a:r>
              <a:rPr lang="en-US" sz="2400" b="1" dirty="0">
                <a:cs typeface="B Titr" pitchFamily="2" charset="-78"/>
              </a:rPr>
              <a:t>(Ventricular Tachycardia/ VT</a:t>
            </a:r>
            <a:endParaRPr lang="en-US" sz="2400" dirty="0">
              <a:cs typeface="B Titr" pitchFamily="2" charset="-78"/>
            </a:endParaRPr>
          </a:p>
        </p:txBody>
      </p:sp>
      <p:sp>
        <p:nvSpPr>
          <p:cNvPr id="3" name="Content Placeholder 2"/>
          <p:cNvSpPr>
            <a:spLocks noGrp="1"/>
          </p:cNvSpPr>
          <p:nvPr>
            <p:ph idx="1"/>
          </p:nvPr>
        </p:nvSpPr>
        <p:spPr/>
        <p:txBody>
          <a:bodyPr/>
          <a:lstStyle/>
          <a:p>
            <a:pPr marL="324485" indent="-324485" algn="justLow" defTabSz="426466" rtl="1">
              <a:spcBef>
                <a:spcPts val="3000"/>
              </a:spcBef>
              <a:defRPr sz="1800"/>
            </a:pPr>
            <a:r>
              <a:rPr lang="fa-IR" sz="2000" b="1" dirty="0">
                <a:cs typeface="B Compset" pitchFamily="2" charset="-78"/>
              </a:rPr>
              <a:t>اگر ریتم بطنی </a:t>
            </a:r>
            <a:r>
              <a:rPr lang="en-US" sz="2000" b="1" dirty="0">
                <a:cs typeface="B Compset" pitchFamily="2" charset="-78"/>
              </a:rPr>
              <a:t>(Wide QRS)</a:t>
            </a:r>
            <a:r>
              <a:rPr lang="fa-IR" sz="2000" b="1" dirty="0">
                <a:cs typeface="B Compset" pitchFamily="2" charset="-78"/>
              </a:rPr>
              <a:t> با سرعت بین 250-100 بار در دقیقه دیده شود، ریتم مورد نظر را تاکی‌کاردی بطنی</a:t>
            </a:r>
            <a:r>
              <a:rPr lang="en-US" sz="2000" b="1" dirty="0">
                <a:cs typeface="B Compset" pitchFamily="2" charset="-78"/>
              </a:rPr>
              <a:t>(Ventricular Tachycardia/ VT) </a:t>
            </a:r>
            <a:r>
              <a:rPr lang="fa-IR" sz="2000" b="1" dirty="0">
                <a:cs typeface="B Compset" pitchFamily="2" charset="-78"/>
              </a:rPr>
              <a:t> می‌نامند.</a:t>
            </a:r>
          </a:p>
          <a:p>
            <a:pPr marL="324485" indent="-324485" algn="justLow" defTabSz="426466" rtl="1">
              <a:spcBef>
                <a:spcPts val="3000"/>
              </a:spcBef>
              <a:defRPr sz="1800"/>
            </a:pPr>
            <a:r>
              <a:rPr lang="fa-IR" sz="2000" b="1" dirty="0">
                <a:cs typeface="B Compset" pitchFamily="2" charset="-78"/>
              </a:rPr>
              <a:t> سه یا بیشتر از سه </a:t>
            </a:r>
            <a:r>
              <a:rPr lang="en-US" sz="2000" b="1" dirty="0">
                <a:cs typeface="B Compset" pitchFamily="2" charset="-78"/>
              </a:rPr>
              <a:t>PVC </a:t>
            </a:r>
            <a:r>
              <a:rPr lang="fa-IR" sz="2000" b="1" dirty="0">
                <a:cs typeface="B Compset" pitchFamily="2" charset="-78"/>
              </a:rPr>
              <a:t> پشت سر هم را نیزیک </a:t>
            </a:r>
            <a:r>
              <a:rPr lang="en-US" sz="2000" b="1" dirty="0">
                <a:cs typeface="B Compset" pitchFamily="2" charset="-78"/>
              </a:rPr>
              <a:t>run of VT </a:t>
            </a:r>
            <a:r>
              <a:rPr lang="fa-IR" sz="2000" b="1" dirty="0">
                <a:cs typeface="B Compset" pitchFamily="2" charset="-78"/>
              </a:rPr>
              <a:t> می‌نامند.</a:t>
            </a:r>
          </a:p>
          <a:p>
            <a:pPr marL="324485" indent="-324485" algn="justLow" defTabSz="426466" rtl="1">
              <a:spcBef>
                <a:spcPts val="3000"/>
              </a:spcBef>
              <a:defRPr sz="1800"/>
            </a:pPr>
            <a:r>
              <a:rPr lang="fa-IR" sz="2000" b="1" dirty="0">
                <a:cs typeface="B Compset" pitchFamily="2" charset="-78"/>
              </a:rPr>
              <a:t>اگر </a:t>
            </a:r>
            <a:r>
              <a:rPr lang="en-US" sz="2000" b="1" dirty="0">
                <a:cs typeface="B Compset" pitchFamily="2" charset="-78"/>
              </a:rPr>
              <a:t>VT </a:t>
            </a:r>
            <a:r>
              <a:rPr lang="fa-IR" sz="2000" b="1" dirty="0">
                <a:cs typeface="B Compset" pitchFamily="2" charset="-78"/>
              </a:rPr>
              <a:t> کم‌تر از 30 ثانیه طول بکشد، آن را </a:t>
            </a:r>
            <a:r>
              <a:rPr lang="en-US" sz="2000" b="1" dirty="0">
                <a:cs typeface="B Compset" pitchFamily="2" charset="-78"/>
              </a:rPr>
              <a:t>non sustained VT </a:t>
            </a:r>
            <a:r>
              <a:rPr lang="fa-IR" sz="2000" b="1" dirty="0">
                <a:cs typeface="B Compset" pitchFamily="2" charset="-78"/>
              </a:rPr>
              <a:t> و اگر بیش‌تر از 30 ثانیه طول بکشد   </a:t>
            </a:r>
            <a:r>
              <a:rPr lang="en-US" sz="2000" b="1" dirty="0">
                <a:cs typeface="B Compset" pitchFamily="2" charset="-78"/>
              </a:rPr>
              <a:t>sustained VT </a:t>
            </a:r>
            <a:r>
              <a:rPr lang="fa-IR" sz="2000" b="1" dirty="0">
                <a:cs typeface="B Compset" pitchFamily="2" charset="-78"/>
              </a:rPr>
              <a:t> می‌نامند.</a:t>
            </a:r>
          </a:p>
          <a:p>
            <a:pPr marL="324485" indent="-324485" algn="justLow" defTabSz="426466" rtl="1">
              <a:spcBef>
                <a:spcPts val="3000"/>
              </a:spcBef>
              <a:defRPr sz="1800"/>
            </a:pPr>
            <a:r>
              <a:rPr lang="fa-IR" sz="2000" b="1" dirty="0">
                <a:cs typeface="B Compset" pitchFamily="2" charset="-78"/>
              </a:rPr>
              <a:t>یکی از علل مهم مرگ و میر پس از </a:t>
            </a:r>
            <a:r>
              <a:rPr lang="en-US" sz="2000" b="1" dirty="0">
                <a:cs typeface="B Compset" pitchFamily="2" charset="-78"/>
              </a:rPr>
              <a:t>MI</a:t>
            </a:r>
            <a:r>
              <a:rPr lang="fa-IR" sz="2000" b="1" dirty="0">
                <a:cs typeface="B Compset" pitchFamily="2" charset="-78"/>
              </a:rPr>
              <a:t> می باشد.</a:t>
            </a:r>
          </a:p>
          <a:p>
            <a:pPr algn="r" rtl="1">
              <a:buNone/>
            </a:pPr>
            <a:endParaRPr lang="en-US" sz="2000" dirty="0">
              <a:cs typeface="B Compset" pitchFamily="2" charset="-78"/>
            </a:endParaRPr>
          </a:p>
        </p:txBody>
      </p:sp>
    </p:spTree>
    <p:extLst>
      <p:ext uri="{BB962C8B-B14F-4D97-AF65-F5344CB8AC3E}">
        <p14:creationId xmlns:p14="http://schemas.microsoft.com/office/powerpoint/2010/main" val="5702339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 کاردی بطنی (</a:t>
            </a:r>
            <a:r>
              <a:rPr lang="en-US" sz="2400" b="1" dirty="0">
                <a:cs typeface="B Titr" pitchFamily="2" charset="-78"/>
              </a:rPr>
              <a:t>(Ventricular Tachycardia/ VT</a:t>
            </a:r>
            <a:endParaRPr lang="en-US" sz="2400" dirty="0">
              <a:cs typeface="B Titr" pitchFamily="2" charset="-78"/>
            </a:endParaRPr>
          </a:p>
        </p:txBody>
      </p:sp>
      <p:sp>
        <p:nvSpPr>
          <p:cNvPr id="3" name="Content Placeholder 2"/>
          <p:cNvSpPr>
            <a:spLocks noGrp="1"/>
          </p:cNvSpPr>
          <p:nvPr>
            <p:ph idx="1"/>
          </p:nvPr>
        </p:nvSpPr>
        <p:spPr/>
        <p:txBody>
          <a:bodyPr/>
          <a:lstStyle/>
          <a:p>
            <a:pPr algn="justLow" rtl="1"/>
            <a:r>
              <a:rPr lang="fa-IR" sz="2000" b="1" dirty="0">
                <a:cs typeface="B Compset" pitchFamily="2" charset="-78"/>
              </a:rPr>
              <a:t>این ریتم، ریتم خطرناکی است که سریعاً باعث افت برون ده قلبی و کلاپس عروقی خواهد شد و نیازمند اقدامات فوری است. </a:t>
            </a:r>
          </a:p>
          <a:p>
            <a:pPr algn="justLow" rtl="1"/>
            <a:endParaRPr lang="fa-IR" sz="2000" b="1" dirty="0">
              <a:cs typeface="B Compset" pitchFamily="2" charset="-78"/>
            </a:endParaRPr>
          </a:p>
          <a:p>
            <a:pPr algn="justLow" rtl="1"/>
            <a:r>
              <a:rPr lang="fa-IR" sz="2000" b="1" dirty="0">
                <a:cs typeface="B Compset" pitchFamily="2" charset="-78"/>
              </a:rPr>
              <a:t>اگر بیمار از نظر همودینامیکی اختلالی نداشته و هوشیار باشد، از درمان‌های دارویی ضدآریتمی مثل آمیودارون و لیدوکایین استفاده می‌شود.</a:t>
            </a:r>
          </a:p>
          <a:p>
            <a:pPr algn="justLow" rtl="1">
              <a:buNone/>
            </a:pPr>
            <a:endParaRPr lang="en-US" sz="2000" dirty="0">
              <a:cs typeface="B Compset" pitchFamily="2" charset="-78"/>
            </a:endParaRPr>
          </a:p>
        </p:txBody>
      </p:sp>
      <p:pic>
        <p:nvPicPr>
          <p:cNvPr id="4" name="pasted-image.png"/>
          <p:cNvPicPr/>
          <p:nvPr/>
        </p:nvPicPr>
        <p:blipFill>
          <a:blip r:embed="rId2">
            <a:extLst/>
          </a:blip>
          <a:stretch>
            <a:fillRect/>
          </a:stretch>
        </p:blipFill>
        <p:spPr>
          <a:xfrm>
            <a:off x="3505200" y="3505200"/>
            <a:ext cx="5181600" cy="1358900"/>
          </a:xfrm>
          <a:prstGeom prst="rect">
            <a:avLst/>
          </a:prstGeom>
          <a:ln w="12700">
            <a:miter lim="400000"/>
          </a:ln>
        </p:spPr>
      </p:pic>
    </p:spTree>
    <p:extLst>
      <p:ext uri="{BB962C8B-B14F-4D97-AF65-F5344CB8AC3E}">
        <p14:creationId xmlns:p14="http://schemas.microsoft.com/office/powerpoint/2010/main" val="68070243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تاکی کاردی بطنی (</a:t>
            </a:r>
            <a:r>
              <a:rPr lang="en-US" sz="2400" b="1" dirty="0">
                <a:cs typeface="B Titr" pitchFamily="2" charset="-78"/>
              </a:rPr>
              <a:t>(Ventricular Tachycardia/ VT</a:t>
            </a:r>
            <a:endParaRPr lang="en-US" sz="2400" dirty="0">
              <a:cs typeface="B Titr" pitchFamily="2" charset="-78"/>
            </a:endParaRPr>
          </a:p>
        </p:txBody>
      </p:sp>
      <p:sp>
        <p:nvSpPr>
          <p:cNvPr id="3" name="Content Placeholder 2"/>
          <p:cNvSpPr>
            <a:spLocks noGrp="1"/>
          </p:cNvSpPr>
          <p:nvPr>
            <p:ph idx="1"/>
          </p:nvPr>
        </p:nvSpPr>
        <p:spPr/>
        <p:txBody>
          <a:bodyPr/>
          <a:lstStyle/>
          <a:p>
            <a:pPr algn="justLow" rtl="1"/>
            <a:r>
              <a:rPr lang="fa-IR" sz="2000" b="1" dirty="0">
                <a:cs typeface="B Compset" pitchFamily="2" charset="-78"/>
              </a:rPr>
              <a:t>اگر پالس‌های محیطی بیمار هنوز قابل لمس باشند، اما بیمار از نظر همودینامیکی دچار اختلال شده باشد، از شوک الکتریکی سینکورونایزه استفاده می‌شود. </a:t>
            </a:r>
          </a:p>
          <a:p>
            <a:pPr algn="justLow" rtl="1"/>
            <a:endParaRPr lang="fa-IR" sz="2000" b="1" dirty="0">
              <a:cs typeface="B Compset" pitchFamily="2" charset="-78"/>
            </a:endParaRPr>
          </a:p>
          <a:p>
            <a:pPr algn="justLow" rtl="1"/>
            <a:r>
              <a:rPr lang="fa-IR" sz="2000" b="1" dirty="0">
                <a:cs typeface="B Compset" pitchFamily="2" charset="-78"/>
              </a:rPr>
              <a:t>در نهایت اگر نبض بیمار قابل لمس نباشد، سریعاً از شوک الکتریکی به شکل غیر سینکرونایزه </a:t>
            </a:r>
            <a:r>
              <a:rPr lang="en-US" sz="2000" b="1" dirty="0" err="1">
                <a:cs typeface="B Compset" pitchFamily="2" charset="-78"/>
              </a:rPr>
              <a:t>asynchronized</a:t>
            </a:r>
            <a:r>
              <a:rPr lang="en-US" sz="2000" b="1" dirty="0">
                <a:cs typeface="B Compset" pitchFamily="2" charset="-78"/>
              </a:rPr>
              <a:t>) DC shock/ defibrillation </a:t>
            </a:r>
            <a:r>
              <a:rPr lang="fa-IR" sz="2000" b="1" dirty="0">
                <a:cs typeface="B Compset" pitchFamily="2" charset="-78"/>
              </a:rPr>
              <a:t> </a:t>
            </a:r>
            <a:r>
              <a:rPr lang="en-US" sz="2000" b="1" dirty="0">
                <a:cs typeface="B Compset" pitchFamily="2" charset="-78"/>
              </a:rPr>
              <a:t>(</a:t>
            </a:r>
            <a:r>
              <a:rPr lang="fa-IR" sz="2000" b="1" dirty="0">
                <a:cs typeface="B Compset" pitchFamily="2" charset="-78"/>
              </a:rPr>
              <a:t> استفاده خواهد شد.</a:t>
            </a:r>
          </a:p>
          <a:p>
            <a:pPr algn="r" rtl="1">
              <a:buNone/>
            </a:pPr>
            <a:endParaRPr lang="en-US" sz="2000" dirty="0">
              <a:cs typeface="B Compset" pitchFamily="2" charset="-78"/>
            </a:endParaRPr>
          </a:p>
        </p:txBody>
      </p:sp>
      <p:pic>
        <p:nvPicPr>
          <p:cNvPr id="4" name="pasted-image.png"/>
          <p:cNvPicPr/>
          <p:nvPr/>
        </p:nvPicPr>
        <p:blipFill>
          <a:blip r:embed="rId2">
            <a:extLst/>
          </a:blip>
          <a:stretch>
            <a:fillRect/>
          </a:stretch>
        </p:blipFill>
        <p:spPr>
          <a:xfrm>
            <a:off x="3581400" y="3581400"/>
            <a:ext cx="4953000" cy="1358900"/>
          </a:xfrm>
          <a:prstGeom prst="rect">
            <a:avLst/>
          </a:prstGeom>
          <a:ln w="12700">
            <a:miter lim="400000"/>
          </a:ln>
        </p:spPr>
      </p:pic>
    </p:spTree>
    <p:extLst>
      <p:ext uri="{BB962C8B-B14F-4D97-AF65-F5344CB8AC3E}">
        <p14:creationId xmlns:p14="http://schemas.microsoft.com/office/powerpoint/2010/main" val="371491860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تورسادس دی پوینت </a:t>
            </a:r>
            <a:r>
              <a:rPr lang="en-US" sz="2400" b="1" dirty="0">
                <a:cs typeface="B Titr" pitchFamily="2" charset="-78"/>
              </a:rPr>
              <a:t>(</a:t>
            </a:r>
            <a:r>
              <a:rPr lang="en-US" sz="2400" b="1" dirty="0" err="1">
                <a:cs typeface="B Titr" pitchFamily="2" charset="-78"/>
              </a:rPr>
              <a:t>Torsades</a:t>
            </a:r>
            <a:r>
              <a:rPr lang="en-US" sz="2400" b="1" dirty="0">
                <a:cs typeface="B Titr" pitchFamily="2" charset="-78"/>
              </a:rPr>
              <a:t> de Point)</a:t>
            </a:r>
          </a:p>
        </p:txBody>
      </p:sp>
      <p:sp>
        <p:nvSpPr>
          <p:cNvPr id="3" name="Content Placeholder 2"/>
          <p:cNvSpPr>
            <a:spLocks noGrp="1"/>
          </p:cNvSpPr>
          <p:nvPr>
            <p:ph idx="1"/>
          </p:nvPr>
        </p:nvSpPr>
        <p:spPr/>
        <p:txBody>
          <a:bodyPr/>
          <a:lstStyle/>
          <a:p>
            <a:pPr marL="306704" indent="-306704" algn="just" defTabSz="403097" rtl="1">
              <a:spcBef>
                <a:spcPts val="2800"/>
              </a:spcBef>
              <a:defRPr sz="1800"/>
            </a:pPr>
            <a:r>
              <a:rPr lang="fa-IR" sz="2000" b="1" dirty="0">
                <a:cs typeface="B Compset" pitchFamily="2" charset="-78"/>
              </a:rPr>
              <a:t>این لغت، واژه‌ای فرانسوی و به معنای گردش دور یک نقطه می‌باشد. </a:t>
            </a:r>
          </a:p>
          <a:p>
            <a:pPr marL="306704" indent="-306704" algn="just" defTabSz="403097" rtl="1">
              <a:spcBef>
                <a:spcPts val="2800"/>
              </a:spcBef>
              <a:defRPr sz="1800"/>
            </a:pPr>
            <a:r>
              <a:rPr lang="fa-IR" sz="2000" b="1" dirty="0">
                <a:cs typeface="B Compset" pitchFamily="2" charset="-78"/>
              </a:rPr>
              <a:t>این ریتم نوعی </a:t>
            </a:r>
            <a:r>
              <a:rPr lang="en-US" sz="2000" b="1" dirty="0">
                <a:cs typeface="B Compset" pitchFamily="2" charset="-78"/>
              </a:rPr>
              <a:t>VT</a:t>
            </a:r>
            <a:r>
              <a:rPr lang="fa-IR" sz="2000" b="1" dirty="0">
                <a:cs typeface="B Compset" pitchFamily="2" charset="-78"/>
              </a:rPr>
              <a:t> می باشد. این ریتم، ریتمی گذرا و خطرناک است که سریعاً به فیبریلاسیون بطنی تبدیل می‌شود. شکل این ریتم خاص و با یک نگاه قابل تشخیص است.</a:t>
            </a:r>
          </a:p>
          <a:p>
            <a:pPr algn="just" rtl="1"/>
            <a:endParaRPr lang="en-US" sz="3600" b="1" dirty="0">
              <a:cs typeface="B Compset" pitchFamily="2" charset="-78"/>
            </a:endParaRPr>
          </a:p>
        </p:txBody>
      </p:sp>
      <p:pic>
        <p:nvPicPr>
          <p:cNvPr id="4" name="pasted-image.png"/>
          <p:cNvPicPr/>
          <p:nvPr/>
        </p:nvPicPr>
        <p:blipFill>
          <a:blip r:embed="rId2">
            <a:extLst/>
          </a:blip>
          <a:stretch>
            <a:fillRect/>
          </a:stretch>
        </p:blipFill>
        <p:spPr>
          <a:xfrm>
            <a:off x="4267200" y="3276600"/>
            <a:ext cx="4038600" cy="1816100"/>
          </a:xfrm>
          <a:prstGeom prst="rect">
            <a:avLst/>
          </a:prstGeom>
          <a:ln w="12700">
            <a:miter lim="400000"/>
          </a:ln>
        </p:spPr>
      </p:pic>
    </p:spTree>
    <p:extLst>
      <p:ext uri="{BB962C8B-B14F-4D97-AF65-F5344CB8AC3E}">
        <p14:creationId xmlns:p14="http://schemas.microsoft.com/office/powerpoint/2010/main" val="9205384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تورسادس دی پوینت </a:t>
            </a:r>
            <a:r>
              <a:rPr lang="en-US" sz="2400" b="1" dirty="0">
                <a:cs typeface="B Titr" pitchFamily="2" charset="-78"/>
              </a:rPr>
              <a:t>(</a:t>
            </a:r>
            <a:r>
              <a:rPr lang="en-US" sz="2400" b="1" dirty="0" err="1">
                <a:cs typeface="B Titr" pitchFamily="2" charset="-78"/>
              </a:rPr>
              <a:t>Torsades</a:t>
            </a:r>
            <a:r>
              <a:rPr lang="en-US" sz="2400" b="1" dirty="0">
                <a:cs typeface="B Titr" pitchFamily="2" charset="-78"/>
              </a:rPr>
              <a:t> de Point)</a:t>
            </a:r>
          </a:p>
        </p:txBody>
      </p:sp>
      <p:sp>
        <p:nvSpPr>
          <p:cNvPr id="3" name="Content Placeholder 2"/>
          <p:cNvSpPr>
            <a:spLocks noGrp="1"/>
          </p:cNvSpPr>
          <p:nvPr>
            <p:ph idx="1"/>
          </p:nvPr>
        </p:nvSpPr>
        <p:spPr/>
        <p:txBody>
          <a:bodyPr/>
          <a:lstStyle/>
          <a:p>
            <a:pPr marL="306704" indent="-306704" algn="r" defTabSz="403097" rtl="1">
              <a:spcBef>
                <a:spcPts val="2800"/>
              </a:spcBef>
              <a:buNone/>
              <a:defRPr sz="1800"/>
            </a:pPr>
            <a:r>
              <a:rPr lang="fa-IR" sz="2000" b="1" dirty="0">
                <a:cs typeface="B Compset" pitchFamily="2" charset="-78"/>
              </a:rPr>
              <a:t>درمان:</a:t>
            </a:r>
          </a:p>
          <a:p>
            <a:pPr marL="306704" indent="-306704" algn="r" defTabSz="403097" rtl="1">
              <a:spcBef>
                <a:spcPts val="2800"/>
              </a:spcBef>
              <a:defRPr sz="1800"/>
            </a:pPr>
            <a:r>
              <a:rPr lang="fa-IR" sz="2000" b="1" dirty="0">
                <a:cs typeface="B Compset" pitchFamily="2" charset="-78"/>
              </a:rPr>
              <a:t>اصلاح اختلالات الکترولیتی</a:t>
            </a:r>
          </a:p>
          <a:p>
            <a:pPr marL="306704" indent="-306704" algn="r" defTabSz="403097" rtl="1">
              <a:spcBef>
                <a:spcPts val="2800"/>
              </a:spcBef>
              <a:defRPr sz="1800"/>
            </a:pPr>
            <a:r>
              <a:rPr lang="fa-IR" sz="2000" b="1" dirty="0">
                <a:cs typeface="B Compset" pitchFamily="2" charset="-78"/>
              </a:rPr>
              <a:t>قطع مصرف داروهای طولانی کننده فاصله </a:t>
            </a:r>
            <a:r>
              <a:rPr lang="en-US" sz="2000" b="1" dirty="0">
                <a:cs typeface="B Compset" pitchFamily="2" charset="-78"/>
              </a:rPr>
              <a:t>QT</a:t>
            </a:r>
            <a:endParaRPr lang="fa-IR" sz="2000" b="1" dirty="0">
              <a:cs typeface="B Compset" pitchFamily="2" charset="-78"/>
            </a:endParaRPr>
          </a:p>
          <a:p>
            <a:pPr marL="306704" indent="-306704" algn="r" defTabSz="403097" rtl="1">
              <a:spcBef>
                <a:spcPts val="2800"/>
              </a:spcBef>
              <a:defRPr sz="1800"/>
            </a:pPr>
            <a:r>
              <a:rPr lang="fa-IR" sz="2000" b="1" dirty="0">
                <a:cs typeface="B Compset" pitchFamily="2" charset="-78"/>
              </a:rPr>
              <a:t>سولفات منیزیوم</a:t>
            </a:r>
          </a:p>
          <a:p>
            <a:pPr marL="306704" indent="-306704" algn="r" defTabSz="403097" rtl="1">
              <a:spcBef>
                <a:spcPts val="2800"/>
              </a:spcBef>
              <a:defRPr sz="1800"/>
            </a:pPr>
            <a:r>
              <a:rPr lang="fa-IR" sz="2000" b="1" dirty="0">
                <a:cs typeface="B Compset" pitchFamily="2" charset="-78"/>
              </a:rPr>
              <a:t> شوک الکتریکی</a:t>
            </a:r>
          </a:p>
          <a:p>
            <a:pPr algn="r" rtl="1"/>
            <a:endParaRPr lang="en-US" sz="3600" b="1" dirty="0">
              <a:cs typeface="B Compset" pitchFamily="2" charset="-78"/>
            </a:endParaRPr>
          </a:p>
        </p:txBody>
      </p:sp>
    </p:spTree>
    <p:extLst>
      <p:ext uri="{BB962C8B-B14F-4D97-AF65-F5344CB8AC3E}">
        <p14:creationId xmlns:p14="http://schemas.microsoft.com/office/powerpoint/2010/main" val="396155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2057400" y="1600201"/>
            <a:ext cx="8153400" cy="4525963"/>
          </a:xfrm>
        </p:spPr>
        <p:txBody>
          <a:bodyPr/>
          <a:lstStyle/>
          <a:p>
            <a:pPr marL="311150" indent="-311150" algn="justLow" defTabSz="408940" rtl="1">
              <a:spcBef>
                <a:spcPts val="2900"/>
              </a:spcBef>
              <a:defRPr sz="1800"/>
            </a:pPr>
            <a:r>
              <a:rPr lang="fa-IR" sz="1800" b="1" dirty="0">
                <a:cs typeface="B Compset" pitchFamily="2" charset="-78"/>
              </a:rPr>
              <a:t>موج </a:t>
            </a:r>
            <a:r>
              <a:rPr lang="en-US" sz="1800" b="1" dirty="0">
                <a:cs typeface="B Compset" pitchFamily="2" charset="-78"/>
              </a:rPr>
              <a:t>P</a:t>
            </a:r>
            <a:r>
              <a:rPr lang="fa-IR" sz="1800" b="1" dirty="0">
                <a:cs typeface="B Compset" pitchFamily="2" charset="-78"/>
              </a:rPr>
              <a:t>: عبور جریان الکتریکی از دهلیزها، اولین موج </a:t>
            </a:r>
            <a:r>
              <a:rPr lang="en-US" sz="1800" b="1" dirty="0">
                <a:cs typeface="B Compset" pitchFamily="2" charset="-78"/>
              </a:rPr>
              <a:t>ECG </a:t>
            </a:r>
            <a:r>
              <a:rPr lang="fa-IR" sz="1800" b="1" dirty="0">
                <a:cs typeface="B Compset" pitchFamily="2" charset="-78"/>
              </a:rPr>
              <a:t> را ایجاد می‌کند. موج</a:t>
            </a:r>
            <a:r>
              <a:rPr lang="en-US" sz="1800" b="1" dirty="0">
                <a:cs typeface="B Compset" pitchFamily="2" charset="-78"/>
              </a:rPr>
              <a:t>P </a:t>
            </a:r>
            <a:r>
              <a:rPr lang="fa-IR" sz="1800" b="1" dirty="0">
                <a:cs typeface="B Compset" pitchFamily="2" charset="-78"/>
              </a:rPr>
              <a:t> در حالت طبیعی گرد، صاف و قرینه بوده و نشان دهنده‌ی دپولاریزاسیون دهلیزهاست.</a:t>
            </a:r>
          </a:p>
          <a:p>
            <a:pPr marL="311150" indent="-311150" algn="justLow" defTabSz="408940" rtl="1">
              <a:spcBef>
                <a:spcPts val="2900"/>
              </a:spcBef>
              <a:defRPr sz="1800"/>
            </a:pPr>
            <a:r>
              <a:rPr lang="fa-IR" sz="1800" b="1" dirty="0">
                <a:cs typeface="B Compset" pitchFamily="2" charset="-78"/>
              </a:rPr>
              <a:t>فاصله‌ی </a:t>
            </a:r>
            <a:r>
              <a:rPr lang="en-US" sz="1800" b="1" dirty="0">
                <a:cs typeface="B Compset" pitchFamily="2" charset="-78"/>
              </a:rPr>
              <a:t>PR</a:t>
            </a:r>
            <a:r>
              <a:rPr lang="fa-IR" sz="1800" b="1" dirty="0">
                <a:cs typeface="B Compset" pitchFamily="2" charset="-78"/>
              </a:rPr>
              <a:t>: از ابتدای موج </a:t>
            </a:r>
            <a:r>
              <a:rPr lang="en-US" sz="1800" b="1" dirty="0">
                <a:cs typeface="B Compset" pitchFamily="2" charset="-78"/>
              </a:rPr>
              <a:t>P </a:t>
            </a:r>
            <a:r>
              <a:rPr lang="fa-IR" sz="1800" b="1" dirty="0">
                <a:cs typeface="B Compset" pitchFamily="2" charset="-78"/>
              </a:rPr>
              <a:t> تا شروع کمپلکس</a:t>
            </a:r>
            <a:r>
              <a:rPr lang="en-US" sz="1800" b="1" dirty="0">
                <a:cs typeface="B Compset" pitchFamily="2" charset="-78"/>
              </a:rPr>
              <a:t>QRS </a:t>
            </a:r>
            <a:r>
              <a:rPr lang="fa-IR" sz="1800" b="1" dirty="0">
                <a:cs typeface="B Compset" pitchFamily="2" charset="-78"/>
              </a:rPr>
              <a:t> به این نام خوانده می‌شود. </a:t>
            </a:r>
          </a:p>
          <a:p>
            <a:pPr marL="311150" indent="-311150" algn="justLow" defTabSz="408940" rtl="1">
              <a:spcBef>
                <a:spcPts val="2900"/>
              </a:spcBef>
              <a:defRPr sz="1800"/>
            </a:pPr>
            <a:r>
              <a:rPr lang="fa-IR" sz="1800" b="1" dirty="0">
                <a:cs typeface="B Compset" pitchFamily="2" charset="-78"/>
              </a:rPr>
              <a:t>این فاصله نشان دهنده‌ی زمان سپری شده برای رسیدن موج دپولاریزاسیون از دهلیزها به بطن‌ها است. قسمت عمده‌ی این فاصله به علت وقفه‌ی ایمپالس در گره‌ی </a:t>
            </a:r>
            <a:r>
              <a:rPr lang="en-US" sz="1800" b="1" dirty="0">
                <a:cs typeface="B Compset" pitchFamily="2" charset="-78"/>
              </a:rPr>
              <a:t>AV </a:t>
            </a:r>
            <a:r>
              <a:rPr lang="fa-IR" sz="1800" b="1" dirty="0">
                <a:cs typeface="B Compset" pitchFamily="2" charset="-78"/>
              </a:rPr>
              <a:t> شکل می‌گیرد.</a:t>
            </a:r>
          </a:p>
        </p:txBody>
      </p:sp>
      <p:pic>
        <p:nvPicPr>
          <p:cNvPr id="4" name="pasted-image.png"/>
          <p:cNvPicPr/>
          <p:nvPr/>
        </p:nvPicPr>
        <p:blipFill>
          <a:blip r:embed="rId2">
            <a:extLst/>
          </a:blip>
          <a:stretch>
            <a:fillRect/>
          </a:stretch>
        </p:blipFill>
        <p:spPr>
          <a:xfrm>
            <a:off x="3483979" y="4114800"/>
            <a:ext cx="4421529" cy="1828800"/>
          </a:xfrm>
          <a:prstGeom prst="rect">
            <a:avLst/>
          </a:prstGeom>
          <a:ln w="12700">
            <a:miter lim="400000"/>
          </a:ln>
        </p:spPr>
      </p:pic>
    </p:spTree>
    <p:extLst>
      <p:ext uri="{BB962C8B-B14F-4D97-AF65-F5344CB8AC3E}">
        <p14:creationId xmlns:p14="http://schemas.microsoft.com/office/powerpoint/2010/main" val="94867183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فیبریلاسیون بطنی </a:t>
            </a:r>
            <a:r>
              <a:rPr lang="en-US" sz="2400" b="1" dirty="0">
                <a:cs typeface="B Titr" pitchFamily="2" charset="-78"/>
              </a:rPr>
              <a:t>(Ventricular Fibrillation)</a:t>
            </a:r>
          </a:p>
        </p:txBody>
      </p:sp>
      <p:sp>
        <p:nvSpPr>
          <p:cNvPr id="3" name="Content Placeholder 2"/>
          <p:cNvSpPr>
            <a:spLocks noGrp="1"/>
          </p:cNvSpPr>
          <p:nvPr>
            <p:ph idx="1"/>
          </p:nvPr>
        </p:nvSpPr>
        <p:spPr>
          <a:xfrm>
            <a:off x="1092530" y="1524001"/>
            <a:ext cx="10489870" cy="4525963"/>
          </a:xfrm>
        </p:spPr>
        <p:txBody>
          <a:bodyPr/>
          <a:lstStyle/>
          <a:p>
            <a:pPr marL="400050" indent="-400050" algn="just" defTabSz="525779" rtl="1">
              <a:spcBef>
                <a:spcPts val="3700"/>
              </a:spcBef>
              <a:defRPr sz="1800"/>
            </a:pPr>
            <a:r>
              <a:rPr lang="fa-IR" sz="2000" b="1" dirty="0">
                <a:cs typeface="B Compset" pitchFamily="2" charset="-78"/>
              </a:rPr>
              <a:t>در این ریتم سلول‌های بطنی یک سری ارتعاشاتی را از خود نشان می‌دهند که هیچکدام منجر به یک انقباض کامل در عضله قلب نمی‌شود. </a:t>
            </a:r>
          </a:p>
          <a:p>
            <a:pPr marL="400050" indent="-400050" algn="just" defTabSz="525779" rtl="1">
              <a:spcBef>
                <a:spcPts val="3700"/>
              </a:spcBef>
              <a:defRPr sz="1800"/>
            </a:pPr>
            <a:r>
              <a:rPr lang="fa-IR" sz="2000" b="1" dirty="0">
                <a:cs typeface="B Compset" pitchFamily="2" charset="-78"/>
              </a:rPr>
              <a:t>در نتیجه روی </a:t>
            </a:r>
            <a:r>
              <a:rPr lang="en-US" sz="2000" b="1" dirty="0">
                <a:cs typeface="B Compset" pitchFamily="2" charset="-78"/>
              </a:rPr>
              <a:t>ECG</a:t>
            </a:r>
            <a:r>
              <a:rPr lang="fa-IR" sz="2000" b="1" dirty="0">
                <a:cs typeface="B Compset" pitchFamily="2" charset="-78"/>
              </a:rPr>
              <a:t> هیچ‌کدام از اجزای الکتروکاردیوگرام دیده نمی‌شود و در عوض امواج سازمان نیافته‌ای مشاهده می‌گردد</a:t>
            </a:r>
            <a:r>
              <a:rPr lang="en-US" sz="2000" b="1" dirty="0">
                <a:cs typeface="B Compset" pitchFamily="2" charset="-78"/>
              </a:rPr>
              <a:t>.</a:t>
            </a:r>
          </a:p>
          <a:p>
            <a:pPr algn="r" rtl="1"/>
            <a:endParaRPr lang="en-US" sz="36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016" y="3975205"/>
            <a:ext cx="9793224" cy="1737695"/>
          </a:xfrm>
          <a:prstGeom prst="rect">
            <a:avLst/>
          </a:prstGeom>
        </p:spPr>
      </p:pic>
    </p:spTree>
    <p:extLst>
      <p:ext uri="{BB962C8B-B14F-4D97-AF65-F5344CB8AC3E}">
        <p14:creationId xmlns:p14="http://schemas.microsoft.com/office/powerpoint/2010/main" val="55405588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فیبریلاسیون بطنی </a:t>
            </a:r>
            <a:r>
              <a:rPr lang="en-US" sz="2400" b="1" dirty="0">
                <a:cs typeface="B Titr" pitchFamily="2" charset="-78"/>
              </a:rPr>
              <a:t>(Ventricular Fibrillation)</a:t>
            </a:r>
          </a:p>
        </p:txBody>
      </p:sp>
      <p:sp>
        <p:nvSpPr>
          <p:cNvPr id="3" name="Content Placeholder 2"/>
          <p:cNvSpPr>
            <a:spLocks noGrp="1"/>
          </p:cNvSpPr>
          <p:nvPr>
            <p:ph idx="1"/>
          </p:nvPr>
        </p:nvSpPr>
        <p:spPr/>
        <p:txBody>
          <a:bodyPr/>
          <a:lstStyle/>
          <a:p>
            <a:pPr marL="400050" indent="-400050" algn="just" defTabSz="525779" rtl="1">
              <a:spcBef>
                <a:spcPts val="3700"/>
              </a:spcBef>
              <a:buNone/>
              <a:defRPr sz="1800"/>
            </a:pPr>
            <a:r>
              <a:rPr lang="fa-IR" sz="2000" b="1" dirty="0">
                <a:cs typeface="B Compset" pitchFamily="2" charset="-78"/>
              </a:rPr>
              <a:t>درمان:</a:t>
            </a:r>
          </a:p>
          <a:p>
            <a:pPr marL="400050" indent="-400050" algn="r" defTabSz="525779" rtl="1">
              <a:spcBef>
                <a:spcPts val="3700"/>
              </a:spcBef>
              <a:defRPr sz="1800"/>
            </a:pPr>
            <a:r>
              <a:rPr lang="fa-IR" sz="2000" b="1" dirty="0">
                <a:cs typeface="B Compset" pitchFamily="2" charset="-78"/>
              </a:rPr>
              <a:t>این ریتم سریعاً باید با </a:t>
            </a:r>
            <a:r>
              <a:rPr lang="en-US" sz="2000" b="1" dirty="0">
                <a:cs typeface="B Compset" pitchFamily="2" charset="-78"/>
              </a:rPr>
              <a:t>DC shock </a:t>
            </a:r>
            <a:r>
              <a:rPr lang="fa-IR" sz="2000" b="1" dirty="0">
                <a:cs typeface="B Compset" pitchFamily="2" charset="-78"/>
              </a:rPr>
              <a:t> به صورت غیر سینکرونایزه درمان شود. </a:t>
            </a:r>
          </a:p>
          <a:p>
            <a:pPr marL="400050" indent="-400050" algn="r" defTabSz="525779" rtl="1">
              <a:spcBef>
                <a:spcPts val="3700"/>
              </a:spcBef>
              <a:defRPr sz="1800"/>
            </a:pPr>
            <a:r>
              <a:rPr lang="fa-IR" sz="2000" b="1" dirty="0">
                <a:cs typeface="B Compset" pitchFamily="2" charset="-78"/>
              </a:rPr>
              <a:t>هرگونه تعلل در این کار سبب مرگ بیمار خواهد شد.</a:t>
            </a:r>
          </a:p>
          <a:p>
            <a:pPr algn="r" rtl="1"/>
            <a:endParaRPr lang="en-US" sz="3600" b="1" dirty="0">
              <a:cs typeface="B Compset" pitchFamily="2" charset="-78"/>
            </a:endParaRPr>
          </a:p>
        </p:txBody>
      </p:sp>
      <p:pic>
        <p:nvPicPr>
          <p:cNvPr id="4" name="pasted-image.png"/>
          <p:cNvPicPr/>
          <p:nvPr/>
        </p:nvPicPr>
        <p:blipFill>
          <a:blip r:embed="rId2">
            <a:extLst/>
          </a:blip>
          <a:stretch>
            <a:fillRect/>
          </a:stretch>
        </p:blipFill>
        <p:spPr>
          <a:xfrm>
            <a:off x="3657600" y="3886200"/>
            <a:ext cx="5029200" cy="1079500"/>
          </a:xfrm>
          <a:prstGeom prst="rect">
            <a:avLst/>
          </a:prstGeom>
          <a:ln w="12700">
            <a:miter lim="400000"/>
          </a:ln>
        </p:spPr>
      </p:pic>
    </p:spTree>
    <p:extLst>
      <p:ext uri="{BB962C8B-B14F-4D97-AF65-F5344CB8AC3E}">
        <p14:creationId xmlns:p14="http://schemas.microsoft.com/office/powerpoint/2010/main" val="201492117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دفیبریلاتور</a:t>
            </a:r>
            <a:endParaRPr lang="en-US" sz="2400" dirty="0">
              <a:cs typeface="B Titr" pitchFamily="2" charset="-78"/>
            </a:endParaRPr>
          </a:p>
        </p:txBody>
      </p:sp>
      <p:sp>
        <p:nvSpPr>
          <p:cNvPr id="3" name="Content Placeholder 2"/>
          <p:cNvSpPr>
            <a:spLocks noGrp="1"/>
          </p:cNvSpPr>
          <p:nvPr>
            <p:ph idx="1"/>
          </p:nvPr>
        </p:nvSpPr>
        <p:spPr/>
        <p:txBody>
          <a:bodyPr/>
          <a:lstStyle/>
          <a:p>
            <a:pPr algn="just" rtl="1">
              <a:buNone/>
            </a:pPr>
            <a:r>
              <a:rPr lang="fa-IR" sz="2000" b="1" dirty="0">
                <a:cs typeface="B Compset" pitchFamily="2" charset="-78"/>
              </a:rPr>
              <a:t>دو نوع شوک داریم : </a:t>
            </a:r>
          </a:p>
          <a:p>
            <a:pPr algn="just" rtl="1">
              <a:buNone/>
            </a:pPr>
            <a:endParaRPr lang="fa-IR" sz="2000" b="1" dirty="0">
              <a:cs typeface="B Compset" pitchFamily="2" charset="-78"/>
            </a:endParaRPr>
          </a:p>
          <a:p>
            <a:pPr algn="just" rtl="1">
              <a:buFont typeface="+mj-lt"/>
              <a:buAutoNum type="arabicPeriod"/>
            </a:pPr>
            <a:r>
              <a:rPr lang="fa-IR" sz="2000" b="1" dirty="0">
                <a:cs typeface="B Compset" pitchFamily="2" charset="-78"/>
              </a:rPr>
              <a:t>دفیبریلاسیون: شوک حداکثر دوز یعنی 200ژول با انواع بای فازیک و 360 ژول با الکتروشوک های قدیمی </a:t>
            </a:r>
          </a:p>
          <a:p>
            <a:pPr algn="just" rtl="1">
              <a:buFont typeface="+mj-lt"/>
              <a:buAutoNum type="arabicPeriod"/>
            </a:pPr>
            <a:r>
              <a:rPr lang="fa-IR" sz="2000" b="1" dirty="0">
                <a:cs typeface="B Compset" pitchFamily="2" charset="-78"/>
              </a:rPr>
              <a:t>الکتروکاردیوورژن:  یک شوک سینکرونایزه است که دوز آن قابل تنظیم است.</a:t>
            </a:r>
          </a:p>
          <a:p>
            <a:pPr algn="just" rtl="1">
              <a:buFont typeface="+mj-lt"/>
              <a:buAutoNum type="arabicPeriod"/>
            </a:pPr>
            <a:endParaRPr lang="fa-IR" sz="2000" b="1" dirty="0">
              <a:cs typeface="B Compset" pitchFamily="2" charset="-78"/>
            </a:endParaRPr>
          </a:p>
          <a:p>
            <a:pPr algn="just" rtl="1">
              <a:buFont typeface="+mj-lt"/>
              <a:buAutoNum type="arabicPeriod"/>
            </a:pPr>
            <a:endParaRPr lang="fa-IR" sz="2000" b="1" dirty="0">
              <a:cs typeface="B Compset" pitchFamily="2" charset="-78"/>
            </a:endParaRPr>
          </a:p>
          <a:p>
            <a:pPr algn="just" rtl="1"/>
            <a:endParaRPr lang="en-US" sz="2000" b="1" dirty="0">
              <a:cs typeface="B Compset" pitchFamily="2" charset="-78"/>
            </a:endParaRPr>
          </a:p>
        </p:txBody>
      </p:sp>
      <p:sp>
        <p:nvSpPr>
          <p:cNvPr id="4" name="Flowchart: Predefined Process 3"/>
          <p:cNvSpPr/>
          <p:nvPr/>
        </p:nvSpPr>
        <p:spPr>
          <a:xfrm>
            <a:off x="2514600" y="3352800"/>
            <a:ext cx="7467600" cy="1447800"/>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000" b="1" dirty="0">
                <a:solidFill>
                  <a:srgbClr val="000000"/>
                </a:solidFill>
                <a:cs typeface="B Compset" pitchFamily="2" charset="-78"/>
              </a:rPr>
              <a:t>*دستگاه </a:t>
            </a:r>
            <a:r>
              <a:rPr lang="en-US" sz="2000" b="1" dirty="0">
                <a:solidFill>
                  <a:srgbClr val="000000"/>
                </a:solidFill>
                <a:cs typeface="B Compset" pitchFamily="2" charset="-78"/>
              </a:rPr>
              <a:t>AED</a:t>
            </a:r>
            <a:r>
              <a:rPr lang="fa-IR" sz="2000" b="1" dirty="0">
                <a:solidFill>
                  <a:srgbClr val="000000"/>
                </a:solidFill>
                <a:cs typeface="B Compset" pitchFamily="2" charset="-78"/>
              </a:rPr>
              <a:t> فقط شوک نوع 1 را به بیمار می دهد*</a:t>
            </a:r>
          </a:p>
        </p:txBody>
      </p:sp>
    </p:spTree>
    <p:extLst>
      <p:ext uri="{BB962C8B-B14F-4D97-AF65-F5344CB8AC3E}">
        <p14:creationId xmlns:p14="http://schemas.microsoft.com/office/powerpoint/2010/main" val="29772085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دستگاه </a:t>
            </a:r>
            <a:r>
              <a:rPr lang="en-US" sz="2400" b="1" dirty="0">
                <a:cs typeface="B Titr" pitchFamily="2" charset="-78"/>
              </a:rPr>
              <a:t>AED</a:t>
            </a:r>
          </a:p>
        </p:txBody>
      </p:sp>
      <p:sp>
        <p:nvSpPr>
          <p:cNvPr id="3" name="Content Placeholder 2"/>
          <p:cNvSpPr>
            <a:spLocks noGrp="1"/>
          </p:cNvSpPr>
          <p:nvPr>
            <p:ph idx="1"/>
          </p:nvPr>
        </p:nvSpPr>
        <p:spPr/>
        <p:txBody>
          <a:bodyPr/>
          <a:lstStyle/>
          <a:p>
            <a:pPr algn="r" rtl="1">
              <a:buNone/>
            </a:pPr>
            <a:r>
              <a:rPr lang="fa-IR" sz="2000" b="1" dirty="0">
                <a:cs typeface="B Compset" pitchFamily="2" charset="-78"/>
              </a:rPr>
              <a:t>با توجه به این که دستگاه </a:t>
            </a:r>
            <a:r>
              <a:rPr lang="en-US" sz="2000" b="1" dirty="0">
                <a:cs typeface="B Compset" pitchFamily="2" charset="-78"/>
              </a:rPr>
              <a:t>AED</a:t>
            </a:r>
            <a:r>
              <a:rPr lang="fa-IR" sz="2000" b="1" dirty="0">
                <a:cs typeface="B Compset" pitchFamily="2" charset="-78"/>
              </a:rPr>
              <a:t> جهت تمامی ریتم های تورسادس دی پوینت، </a:t>
            </a:r>
            <a:r>
              <a:rPr lang="en-US" sz="2000" b="1" dirty="0">
                <a:cs typeface="B Compset" pitchFamily="2" charset="-78"/>
              </a:rPr>
              <a:t>VT</a:t>
            </a:r>
            <a:r>
              <a:rPr lang="fa-IR" sz="2000" b="1" dirty="0">
                <a:cs typeface="B Compset" pitchFamily="2" charset="-78"/>
              </a:rPr>
              <a:t> و </a:t>
            </a:r>
            <a:r>
              <a:rPr lang="en-US" sz="2000" b="1" dirty="0">
                <a:cs typeface="B Compset" pitchFamily="2" charset="-78"/>
              </a:rPr>
              <a:t>VF</a:t>
            </a:r>
            <a:r>
              <a:rPr lang="fa-IR" sz="2000" b="1" dirty="0">
                <a:cs typeface="B Compset" pitchFamily="2" charset="-78"/>
              </a:rPr>
              <a:t> شوک را توصیه می کند:</a:t>
            </a:r>
          </a:p>
          <a:p>
            <a:pPr algn="r" rtl="1">
              <a:buNone/>
            </a:pPr>
            <a:endParaRPr lang="fa-IR" sz="2000" b="1" dirty="0">
              <a:cs typeface="B Compset" pitchFamily="2" charset="-78"/>
            </a:endParaRPr>
          </a:p>
          <a:p>
            <a:pPr algn="r" rtl="1"/>
            <a:r>
              <a:rPr lang="fa-IR" sz="2000" b="1" dirty="0">
                <a:cs typeface="B Compset" pitchFamily="2" charset="-78"/>
              </a:rPr>
              <a:t> به همه موارد </a:t>
            </a:r>
            <a:r>
              <a:rPr lang="en-US" sz="2000" b="1" dirty="0">
                <a:cs typeface="B Compset" pitchFamily="2" charset="-78"/>
              </a:rPr>
              <a:t>VF</a:t>
            </a:r>
            <a:r>
              <a:rPr lang="fa-IR" sz="2000" b="1" dirty="0">
                <a:cs typeface="B Compset" pitchFamily="2" charset="-78"/>
              </a:rPr>
              <a:t> باید شوک داده شود. و در درمان موارد </a:t>
            </a:r>
            <a:r>
              <a:rPr lang="en-US" sz="2000" b="1" dirty="0">
                <a:cs typeface="B Compset" pitchFamily="2" charset="-78"/>
              </a:rPr>
              <a:t>VF</a:t>
            </a:r>
            <a:r>
              <a:rPr lang="fa-IR" sz="2000" b="1" dirty="0">
                <a:cs typeface="B Compset" pitchFamily="2" charset="-78"/>
              </a:rPr>
              <a:t> تغییر خاصی لازم نیست.</a:t>
            </a:r>
          </a:p>
          <a:p>
            <a:pPr algn="r" rtl="1"/>
            <a:endParaRPr lang="fa-IR" sz="2000" b="1" dirty="0">
              <a:cs typeface="B Compset" pitchFamily="2" charset="-78"/>
            </a:endParaRPr>
          </a:p>
          <a:p>
            <a:pPr algn="r" rtl="1"/>
            <a:r>
              <a:rPr lang="fa-IR" sz="2000" b="1" dirty="0">
                <a:cs typeface="B Compset" pitchFamily="2" charset="-78"/>
              </a:rPr>
              <a:t>ولی در موارد  </a:t>
            </a:r>
            <a:r>
              <a:rPr lang="en-US" sz="2000" b="1" dirty="0">
                <a:cs typeface="B Compset" pitchFamily="2" charset="-78"/>
              </a:rPr>
              <a:t>VT</a:t>
            </a:r>
            <a:r>
              <a:rPr lang="fa-IR" sz="2000" b="1" dirty="0">
                <a:cs typeface="B Compset" pitchFamily="2" charset="-78"/>
              </a:rPr>
              <a:t> نبض بیمار چک شود در صورتیکه نبض ندارد مانند </a:t>
            </a:r>
            <a:r>
              <a:rPr lang="en-US" sz="2000" b="1" dirty="0">
                <a:cs typeface="B Compset" pitchFamily="2" charset="-78"/>
              </a:rPr>
              <a:t>VF</a:t>
            </a:r>
            <a:r>
              <a:rPr lang="fa-IR" sz="2000" b="1" dirty="0">
                <a:cs typeface="B Compset" pitchFamily="2" charset="-78"/>
              </a:rPr>
              <a:t> شوک داده شود ولی در صورت داشتن نبض یا علائمی دال بر وجود نبض مثل تنفس، تکان خوردن و ... ،  شوک داده نشود.</a:t>
            </a:r>
          </a:p>
          <a:p>
            <a:pPr algn="r" rtl="1"/>
            <a:endParaRPr lang="en-US" sz="2000" b="1" dirty="0">
              <a:cs typeface="B Compset" pitchFamily="2" charset="-78"/>
            </a:endParaRPr>
          </a:p>
        </p:txBody>
      </p:sp>
    </p:spTree>
    <p:extLst>
      <p:ext uri="{BB962C8B-B14F-4D97-AF65-F5344CB8AC3E}">
        <p14:creationId xmlns:p14="http://schemas.microsoft.com/office/powerpoint/2010/main" val="133902433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بلوک های قلبی</a:t>
            </a:r>
            <a:endParaRPr lang="en-US" sz="2400" dirty="0">
              <a:cs typeface="B Titr" pitchFamily="2" charset="-78"/>
            </a:endParaRPr>
          </a:p>
        </p:txBody>
      </p:sp>
      <p:pic>
        <p:nvPicPr>
          <p:cNvPr id="4" name="Content Placeholder 3" descr="http://scrubbing.in/wp-content/uploads/2013/07/heart-disease.jpg"/>
          <p:cNvPicPr>
            <a:picLocks noGrp="1"/>
          </p:cNvPicPr>
          <p:nvPr>
            <p:ph idx="1"/>
          </p:nvPr>
        </p:nvPicPr>
        <p:blipFill>
          <a:blip r:embed="rId2"/>
          <a:srcRect/>
          <a:stretch>
            <a:fillRect/>
          </a:stretch>
        </p:blipFill>
        <p:spPr bwMode="auto">
          <a:xfrm>
            <a:off x="2362200" y="1676401"/>
            <a:ext cx="7543800" cy="3615531"/>
          </a:xfrm>
          <a:prstGeom prst="rect">
            <a:avLst/>
          </a:prstGeom>
          <a:noFill/>
          <a:ln w="9525">
            <a:noFill/>
            <a:miter lim="800000"/>
            <a:headEnd/>
            <a:tailEnd/>
          </a:ln>
        </p:spPr>
      </p:pic>
      <p:pic>
        <p:nvPicPr>
          <p:cNvPr id="5" name="Picture 4">
            <a:extLst>
              <a:ext uri="{FF2B5EF4-FFF2-40B4-BE49-F238E27FC236}">
                <a16:creationId xmlns:a16="http://schemas.microsoft.com/office/drawing/2014/main" id="{0068B719-7248-E149-97F4-8F233FFD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345614587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قلبی</a:t>
            </a:r>
            <a:endParaRPr lang="en-US" sz="2400" dirty="0">
              <a:cs typeface="B Titr" pitchFamily="2" charset="-78"/>
            </a:endParaRPr>
          </a:p>
        </p:txBody>
      </p:sp>
      <p:sp>
        <p:nvSpPr>
          <p:cNvPr id="3" name="Content Placeholder 2"/>
          <p:cNvSpPr>
            <a:spLocks noGrp="1"/>
          </p:cNvSpPr>
          <p:nvPr>
            <p:ph idx="1"/>
          </p:nvPr>
        </p:nvSpPr>
        <p:spPr/>
        <p:txBody>
          <a:bodyPr/>
          <a:lstStyle/>
          <a:p>
            <a:pPr algn="justLow" rtl="1"/>
            <a:r>
              <a:rPr lang="fa-IR" sz="2000" b="1" dirty="0">
                <a:cs typeface="B Compset" pitchFamily="2" charset="-78"/>
              </a:rPr>
              <a:t>بلوک قلبی ممکن است در گره سینوسی، گره دهلیزی بطنی یا در انشعابات بزرگتر سیستم هدایتی بطنی اتفاق بیفتد.</a:t>
            </a:r>
          </a:p>
          <a:p>
            <a:pPr algn="justLow" rtl="1"/>
            <a:endParaRPr lang="fa-IR" sz="2000" b="1" dirty="0">
              <a:cs typeface="B Compset" pitchFamily="2" charset="-78"/>
            </a:endParaRPr>
          </a:p>
          <a:p>
            <a:pPr algn="justLow" rtl="1"/>
            <a:r>
              <a:rPr lang="fa-IR" sz="2000" b="1" dirty="0">
                <a:cs typeface="B Compset" pitchFamily="2" charset="-78"/>
              </a:rPr>
              <a:t>بلوک های قلبی، بلوک های هدایت الکتریکی هستند که مانع عبور دپولاریزاسیون الکتریکی می شوند.</a:t>
            </a:r>
            <a:endParaRPr lang="en-US" sz="2000" b="1" dirty="0">
              <a:cs typeface="B Compset" pitchFamily="2" charset="-78"/>
            </a:endParaRPr>
          </a:p>
        </p:txBody>
      </p:sp>
    </p:spTree>
    <p:extLst>
      <p:ext uri="{BB962C8B-B14F-4D97-AF65-F5344CB8AC3E}">
        <p14:creationId xmlns:p14="http://schemas.microsoft.com/office/powerpoint/2010/main" val="353842225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بلوک گره سینوسی</a:t>
            </a:r>
            <a:r>
              <a:rPr lang="en-US" sz="2400" b="1" dirty="0">
                <a:cs typeface="B Titr" pitchFamily="2" charset="-78"/>
              </a:rPr>
              <a:t>(</a:t>
            </a:r>
            <a:r>
              <a:rPr lang="en-US" sz="2400" b="1" dirty="0" err="1">
                <a:cs typeface="B Titr" pitchFamily="2" charset="-78"/>
              </a:rPr>
              <a:t>Sinoatrial</a:t>
            </a:r>
            <a:r>
              <a:rPr lang="en-US" sz="2400" b="1" dirty="0">
                <a:cs typeface="B Titr" pitchFamily="2" charset="-78"/>
              </a:rPr>
              <a:t> Block/ SA Block/ Sinus Exit Block)</a:t>
            </a:r>
            <a:endParaRPr lang="en-US" sz="2400" dirty="0">
              <a:cs typeface="B Titr" pitchFamily="2" charset="-78"/>
            </a:endParaRPr>
          </a:p>
        </p:txBody>
      </p:sp>
      <p:sp>
        <p:nvSpPr>
          <p:cNvPr id="3" name="Content Placeholder 2"/>
          <p:cNvSpPr>
            <a:spLocks noGrp="1"/>
          </p:cNvSpPr>
          <p:nvPr>
            <p:ph idx="1"/>
          </p:nvPr>
        </p:nvSpPr>
        <p:spPr/>
        <p:txBody>
          <a:bodyPr/>
          <a:lstStyle/>
          <a:p>
            <a:pPr lvl="0" algn="r" rtl="1"/>
            <a:r>
              <a:rPr lang="fa-IR" sz="2000" b="1" dirty="0">
                <a:cs typeface="B Compset" pitchFamily="2" charset="-78"/>
              </a:rPr>
              <a:t>در این بی‌نظمی ایمپالس در گره </a:t>
            </a:r>
            <a:r>
              <a:rPr lang="en-US" sz="2000" b="1" dirty="0">
                <a:cs typeface="B Compset" pitchFamily="2" charset="-78"/>
              </a:rPr>
              <a:t>SA </a:t>
            </a:r>
            <a:r>
              <a:rPr lang="fa-IR" sz="2000" b="1" dirty="0">
                <a:cs typeface="B Compset" pitchFamily="2" charset="-78"/>
              </a:rPr>
              <a:t> تولید، اما به علل مختلف از این گره خارج نمی‌شوند. پس یک یا چند ضربان از قلم می‌افتند.</a:t>
            </a:r>
          </a:p>
          <a:p>
            <a:pPr lvl="0" algn="r" rtl="1"/>
            <a:r>
              <a:rPr lang="fa-IR" sz="2000" b="1" dirty="0">
                <a:cs typeface="B Compset" pitchFamily="2" charset="-78"/>
              </a:rPr>
              <a:t> اگر این بی‌نظمی گذرا و موقت باشد و از نظر همودینامیکی تاثیری ایجاد نکند، به درمان احتیاج ندارد و فقط در جهت شناسایی و حذف عوامل ایجاد کننده اقدام می‌شود.</a:t>
            </a:r>
          </a:p>
          <a:p>
            <a:pPr lvl="0" algn="r" rtl="1"/>
            <a:r>
              <a:rPr lang="fa-IR" sz="2000" b="1" dirty="0">
                <a:cs typeface="B Compset" pitchFamily="2" charset="-78"/>
              </a:rPr>
              <a:t> در صورت اختلال در وضعیت همودینامیکی از آتروپین و گاهی اوقات نیز از پیس میکر استفاده می‌شود.</a:t>
            </a:r>
          </a:p>
          <a:p>
            <a:pPr algn="r" rtl="1"/>
            <a:endParaRPr lang="en-US" sz="2000" dirty="0">
              <a:cs typeface="B Compset" pitchFamily="2" charset="-78"/>
            </a:endParaRPr>
          </a:p>
        </p:txBody>
      </p:sp>
      <p:pic>
        <p:nvPicPr>
          <p:cNvPr id="4" name="pasted-image.png"/>
          <p:cNvPicPr/>
          <p:nvPr/>
        </p:nvPicPr>
        <p:blipFill>
          <a:blip r:embed="rId2">
            <a:extLst/>
          </a:blip>
          <a:stretch>
            <a:fillRect/>
          </a:stretch>
        </p:blipFill>
        <p:spPr>
          <a:xfrm>
            <a:off x="3048000" y="3657600"/>
            <a:ext cx="5994400" cy="1905000"/>
          </a:xfrm>
          <a:prstGeom prst="rect">
            <a:avLst/>
          </a:prstGeom>
          <a:ln w="12700">
            <a:miter lim="400000"/>
          </a:ln>
        </p:spPr>
      </p:pic>
    </p:spTree>
    <p:extLst>
      <p:ext uri="{BB962C8B-B14F-4D97-AF65-F5344CB8AC3E}">
        <p14:creationId xmlns:p14="http://schemas.microsoft.com/office/powerpoint/2010/main" val="4126941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بلوک‌های </a:t>
            </a:r>
            <a:r>
              <a:rPr lang="en-US" sz="2400" b="1" dirty="0">
                <a:cs typeface="B Titr" pitchFamily="2" charset="-78"/>
              </a:rPr>
              <a:t>AV</a:t>
            </a:r>
          </a:p>
        </p:txBody>
      </p:sp>
      <p:sp>
        <p:nvSpPr>
          <p:cNvPr id="3" name="Content Placeholder 2"/>
          <p:cNvSpPr>
            <a:spLocks noGrp="1"/>
          </p:cNvSpPr>
          <p:nvPr>
            <p:ph idx="1"/>
          </p:nvPr>
        </p:nvSpPr>
        <p:spPr/>
        <p:txBody>
          <a:bodyPr/>
          <a:lstStyle/>
          <a:p>
            <a:pPr marL="208915" indent="-208915" algn="just" defTabSz="274574" rtl="1">
              <a:spcBef>
                <a:spcPts val="1900"/>
              </a:spcBef>
              <a:buNone/>
              <a:defRPr sz="1800"/>
            </a:pPr>
            <a:r>
              <a:rPr lang="fa-IR" sz="2000" b="1" dirty="0">
                <a:cs typeface="B Compset" pitchFamily="2" charset="-78"/>
              </a:rPr>
              <a:t>در این بخش ریتم‌هایی معرفی می‌شوند که در اثر اشکالات هدایتی گره دهلیزی - بطنی به وجود می‌آیند. این نوع بی‌نظمی‌ها بلوک‌های</a:t>
            </a:r>
            <a:r>
              <a:rPr lang="en-US" sz="2000" b="1" dirty="0">
                <a:cs typeface="B Compset" pitchFamily="2" charset="-78"/>
              </a:rPr>
              <a:t>AV </a:t>
            </a:r>
            <a:r>
              <a:rPr lang="fa-IR" sz="2000" b="1" dirty="0">
                <a:cs typeface="B Compset" pitchFamily="2" charset="-78"/>
              </a:rPr>
              <a:t> نامیده می‌شوند و 3 نوع دارند:</a:t>
            </a:r>
          </a:p>
          <a:p>
            <a:pPr marL="208915" indent="-208915" algn="r" defTabSz="274574" rtl="1">
              <a:spcBef>
                <a:spcPts val="1900"/>
              </a:spcBef>
              <a:buNone/>
              <a:defRPr sz="1800"/>
            </a:pPr>
            <a:r>
              <a:rPr lang="fa-IR" sz="2000" b="1" dirty="0">
                <a:cs typeface="B Compset" pitchFamily="2" charset="-78"/>
              </a:rPr>
              <a:t>1- بلوک‌های دهلیزی - بطنی درجه 1</a:t>
            </a:r>
          </a:p>
          <a:p>
            <a:pPr marL="208915" indent="-208915" algn="r" defTabSz="274574" rtl="1">
              <a:spcBef>
                <a:spcPts val="1900"/>
              </a:spcBef>
              <a:buNone/>
              <a:defRPr sz="1800"/>
            </a:pPr>
            <a:r>
              <a:rPr lang="fa-IR" sz="2000" b="1" dirty="0">
                <a:cs typeface="B Compset" pitchFamily="2" charset="-78"/>
              </a:rPr>
              <a:t>2- بلوک‌های دهلیزی - بطنی درجه 2</a:t>
            </a:r>
          </a:p>
          <a:p>
            <a:pPr marL="608965" lvl="1" indent="-208915" algn="r" defTabSz="274574" rtl="1">
              <a:spcBef>
                <a:spcPts val="1900"/>
              </a:spcBef>
              <a:defRPr sz="1800"/>
            </a:pPr>
            <a:r>
              <a:rPr lang="fa-IR" sz="2000" b="1" dirty="0">
                <a:cs typeface="B Compset" pitchFamily="2" charset="-78"/>
              </a:rPr>
              <a:t> نوع </a:t>
            </a:r>
            <a:r>
              <a:rPr lang="en-US" sz="2000" b="1" dirty="0">
                <a:cs typeface="B Compset" pitchFamily="2" charset="-78"/>
              </a:rPr>
              <a:t>I</a:t>
            </a:r>
            <a:r>
              <a:rPr lang="fa-IR" sz="2000" b="1" dirty="0">
                <a:cs typeface="B Compset" pitchFamily="2" charset="-78"/>
              </a:rPr>
              <a:t>: موبیتس نوع 1 یا ونکباخ</a:t>
            </a:r>
            <a:endParaRPr lang="en-US" sz="2000" b="1" dirty="0">
              <a:cs typeface="B Compset" pitchFamily="2" charset="-78"/>
            </a:endParaRPr>
          </a:p>
          <a:p>
            <a:pPr marL="608965" lvl="1" indent="-208915" algn="r" defTabSz="274574" rtl="1">
              <a:spcBef>
                <a:spcPts val="1900"/>
              </a:spcBef>
              <a:defRPr sz="1800"/>
            </a:pPr>
            <a:r>
              <a:rPr lang="fa-IR" sz="2000" b="1" dirty="0">
                <a:cs typeface="B Compset" pitchFamily="2" charset="-78"/>
              </a:rPr>
              <a:t>نوع </a:t>
            </a:r>
            <a:r>
              <a:rPr lang="en-US" sz="2000" b="1" dirty="0">
                <a:cs typeface="B Compset" pitchFamily="2" charset="-78"/>
              </a:rPr>
              <a:t>II</a:t>
            </a:r>
            <a:r>
              <a:rPr lang="fa-IR" sz="2000" b="1" dirty="0">
                <a:cs typeface="B Compset" pitchFamily="2" charset="-78"/>
              </a:rPr>
              <a:t>: موبیتس نوع 2</a:t>
            </a:r>
            <a:endParaRPr lang="en-US" sz="2000" b="1" dirty="0">
              <a:cs typeface="B Compset" pitchFamily="2" charset="-78"/>
            </a:endParaRPr>
          </a:p>
          <a:p>
            <a:pPr marL="208915" indent="-208915" algn="r" defTabSz="274574" rtl="1">
              <a:spcBef>
                <a:spcPts val="1900"/>
              </a:spcBef>
              <a:buNone/>
              <a:defRPr sz="1800"/>
            </a:pPr>
            <a:r>
              <a:rPr lang="fa-IR" sz="2000" b="1" dirty="0">
                <a:cs typeface="B Compset" pitchFamily="2" charset="-78"/>
              </a:rPr>
              <a:t>3- </a:t>
            </a:r>
            <a:r>
              <a:rPr lang="en-US" sz="2000" b="1" dirty="0">
                <a:cs typeface="B Compset" pitchFamily="2" charset="-78"/>
              </a:rPr>
              <a:t> </a:t>
            </a:r>
            <a:r>
              <a:rPr lang="fa-IR" sz="2000" b="1" dirty="0">
                <a:cs typeface="B Compset" pitchFamily="2" charset="-78"/>
              </a:rPr>
              <a:t>بلوک‌های دهلیزی - بطنی درجه 3</a:t>
            </a:r>
          </a:p>
          <a:p>
            <a:pPr algn="r" rtl="1"/>
            <a:endParaRPr lang="en-US" sz="3600" dirty="0"/>
          </a:p>
        </p:txBody>
      </p:sp>
    </p:spTree>
    <p:extLst>
      <p:ext uri="{BB962C8B-B14F-4D97-AF65-F5344CB8AC3E}">
        <p14:creationId xmlns:p14="http://schemas.microsoft.com/office/powerpoint/2010/main" val="12427813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بلوک‌ درجه 1 دهلیزی بطنی</a:t>
            </a:r>
            <a:endParaRPr lang="en-US" sz="2400" dirty="0">
              <a:cs typeface="B Titr" pitchFamily="2" charset="-78"/>
            </a:endParaRPr>
          </a:p>
        </p:txBody>
      </p:sp>
      <p:sp>
        <p:nvSpPr>
          <p:cNvPr id="3" name="Content Placeholder 2"/>
          <p:cNvSpPr>
            <a:spLocks noGrp="1"/>
          </p:cNvSpPr>
          <p:nvPr>
            <p:ph idx="1"/>
          </p:nvPr>
        </p:nvSpPr>
        <p:spPr/>
        <p:txBody>
          <a:bodyPr/>
          <a:lstStyle/>
          <a:p>
            <a:pPr algn="r" rtl="1"/>
            <a:r>
              <a:rPr lang="fa-IR" sz="2000" b="1" dirty="0">
                <a:cs typeface="B Compset" pitchFamily="2" charset="-78"/>
              </a:rPr>
              <a:t>بی ضررترین شکل بلوک می باشد.</a:t>
            </a:r>
          </a:p>
          <a:p>
            <a:pPr algn="r" rtl="1"/>
            <a:endParaRPr lang="fa-IR" sz="2000" b="1" dirty="0">
              <a:cs typeface="B Compset" pitchFamily="2" charset="-78"/>
            </a:endParaRPr>
          </a:p>
          <a:p>
            <a:pPr algn="r" rtl="1"/>
            <a:r>
              <a:rPr lang="fa-IR" sz="2000" b="1" dirty="0">
                <a:cs typeface="B Compset" pitchFamily="2" charset="-78"/>
              </a:rPr>
              <a:t>باعث تاخیر هدایت الکتریکی از دهلیزها (داخل گره دهلیزی بطنی) به میوکارد بطنی می شود.</a:t>
            </a:r>
          </a:p>
          <a:p>
            <a:pPr algn="r" rtl="1"/>
            <a:endParaRPr lang="fa-IR" sz="2000" b="1" dirty="0">
              <a:cs typeface="B Compset" pitchFamily="2" charset="-78"/>
            </a:endParaRPr>
          </a:p>
          <a:p>
            <a:pPr algn="r" rtl="1"/>
            <a:r>
              <a:rPr lang="fa-IR" sz="2000" b="1" dirty="0">
                <a:cs typeface="B Compset" pitchFamily="2" charset="-78"/>
              </a:rPr>
              <a:t>فاصله </a:t>
            </a:r>
            <a:r>
              <a:rPr lang="en-US" sz="2000" b="1" dirty="0">
                <a:cs typeface="B Compset" pitchFamily="2" charset="-78"/>
              </a:rPr>
              <a:t>PR</a:t>
            </a:r>
            <a:r>
              <a:rPr lang="fa-IR" sz="2000" b="1" dirty="0">
                <a:cs typeface="B Compset" pitchFamily="2" charset="-78"/>
              </a:rPr>
              <a:t> را بیشتر از یک مربع بزرگ روی الکتروکاردیوگرام (0/2 ثانیه) طولانی می کند. (فاصله </a:t>
            </a:r>
            <a:r>
              <a:rPr lang="en-US" sz="2000" b="1" dirty="0">
                <a:cs typeface="B Compset" pitchFamily="2" charset="-78"/>
              </a:rPr>
              <a:t>PR</a:t>
            </a:r>
            <a:r>
              <a:rPr lang="fa-IR" sz="2000" b="1" dirty="0">
                <a:cs typeface="B Compset" pitchFamily="2" charset="-78"/>
              </a:rPr>
              <a:t> بعه طور طبیعی باید کمتر از یک مربع بزرگ که کمتر از 0/2 ثانیه است، طول بکشد)</a:t>
            </a:r>
          </a:p>
          <a:p>
            <a:pPr algn="r" rtl="1"/>
            <a:endParaRPr lang="fa-IR" sz="2000" b="1" dirty="0">
              <a:cs typeface="B Compset" pitchFamily="2" charset="-78"/>
            </a:endParaRPr>
          </a:p>
          <a:p>
            <a:pPr algn="r" rtl="1"/>
            <a:endParaRPr lang="en-US" sz="2000" b="1" dirty="0">
              <a:cs typeface="B Compset" pitchFamily="2" charset="-78"/>
            </a:endParaRPr>
          </a:p>
        </p:txBody>
      </p:sp>
      <p:pic>
        <p:nvPicPr>
          <p:cNvPr id="4" name="Picture 4" descr="C:\Documents and Settings\HOME\Desktop\avb.jpg"/>
          <p:cNvPicPr>
            <a:picLocks noChangeAspect="1" noChangeArrowheads="1"/>
          </p:cNvPicPr>
          <p:nvPr/>
        </p:nvPicPr>
        <p:blipFill>
          <a:blip r:embed="rId2"/>
          <a:srcRect/>
          <a:stretch>
            <a:fillRect/>
          </a:stretch>
        </p:blipFill>
        <p:spPr bwMode="auto">
          <a:xfrm>
            <a:off x="4419600" y="3886201"/>
            <a:ext cx="3314700" cy="1381125"/>
          </a:xfrm>
          <a:prstGeom prst="rect">
            <a:avLst/>
          </a:prstGeom>
          <a:noFill/>
          <a:ln w="9525">
            <a:noFill/>
            <a:miter lim="800000"/>
            <a:headEnd/>
            <a:tailEnd/>
          </a:ln>
          <a:effectLst/>
        </p:spPr>
      </p:pic>
    </p:spTree>
    <p:extLst>
      <p:ext uri="{BB962C8B-B14F-4D97-AF65-F5344CB8AC3E}">
        <p14:creationId xmlns:p14="http://schemas.microsoft.com/office/powerpoint/2010/main" val="29800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a:cs typeface="B Titr" pitchFamily="2" charset="-78"/>
              </a:rPr>
              <a:t>بلوک‌ درجه 1 دهلیزی بطنی</a:t>
            </a:r>
            <a:endParaRPr lang="en-US" sz="2400" dirty="0">
              <a:cs typeface="B Titr" pitchFamily="2" charset="-78"/>
            </a:endParaRPr>
          </a:p>
        </p:txBody>
      </p:sp>
      <p:sp>
        <p:nvSpPr>
          <p:cNvPr id="3" name="Content Placeholder 2"/>
          <p:cNvSpPr>
            <a:spLocks noGrp="1"/>
          </p:cNvSpPr>
          <p:nvPr>
            <p:ph idx="1"/>
          </p:nvPr>
        </p:nvSpPr>
        <p:spPr/>
        <p:txBody>
          <a:bodyPr/>
          <a:lstStyle/>
          <a:p>
            <a:pPr algn="r" rtl="1"/>
            <a:r>
              <a:rPr lang="fa-IR" sz="2000" b="1" dirty="0">
                <a:cs typeface="B Compset" pitchFamily="2" charset="-78"/>
              </a:rPr>
              <a:t>بلوک دهلیزی بطنی درجه اول با افزایش فاصله </a:t>
            </a:r>
            <a:r>
              <a:rPr lang="en-US" sz="2000" b="1" dirty="0">
                <a:cs typeface="B Compset" pitchFamily="2" charset="-78"/>
              </a:rPr>
              <a:t>PR</a:t>
            </a:r>
            <a:r>
              <a:rPr lang="fa-IR" sz="2000" b="1" dirty="0">
                <a:cs typeface="B Compset" pitchFamily="2" charset="-78"/>
              </a:rPr>
              <a:t> به بیشتر از 0/2 ثانیه مشخص می شود. میزان طولانی شدن </a:t>
            </a:r>
            <a:r>
              <a:rPr lang="en-US" sz="2000" b="1" dirty="0">
                <a:cs typeface="B Compset" pitchFamily="2" charset="-78"/>
              </a:rPr>
              <a:t>PR</a:t>
            </a:r>
            <a:r>
              <a:rPr lang="fa-IR" sz="2000" b="1" dirty="0">
                <a:cs typeface="B Compset" pitchFamily="2" charset="-78"/>
              </a:rPr>
              <a:t> در تمامی سیکل ها ثابت می ماند.</a:t>
            </a:r>
          </a:p>
          <a:p>
            <a:pPr algn="r" rtl="1"/>
            <a:endParaRPr lang="fa-IR" sz="2000" b="1" dirty="0">
              <a:cs typeface="B Compset" pitchFamily="2" charset="-78"/>
            </a:endParaRPr>
          </a:p>
          <a:p>
            <a:pPr algn="r" rtl="1"/>
            <a:r>
              <a:rPr lang="fa-IR" sz="2000" b="1" dirty="0">
                <a:cs typeface="B Compset" pitchFamily="2" charset="-78"/>
              </a:rPr>
              <a:t>بلوک دهلیزی بطنی درجه اول زمانی وجود دارد که ترتیب </a:t>
            </a:r>
            <a:r>
              <a:rPr lang="en-US" sz="2000" b="1" dirty="0">
                <a:cs typeface="B Compset" pitchFamily="2" charset="-78"/>
              </a:rPr>
              <a:t>P-QRS-T</a:t>
            </a:r>
            <a:r>
              <a:rPr lang="fa-IR" sz="2000" b="1" dirty="0">
                <a:cs typeface="B Compset" pitchFamily="2" charset="-78"/>
              </a:rPr>
              <a:t> بطور دائم ثابت باشد ولی فاصله </a:t>
            </a:r>
            <a:r>
              <a:rPr lang="en-US" sz="2000" b="1" dirty="0">
                <a:cs typeface="B Compset" pitchFamily="2" charset="-78"/>
              </a:rPr>
              <a:t>PR</a:t>
            </a:r>
            <a:r>
              <a:rPr lang="fa-IR" sz="2000" b="1" dirty="0">
                <a:cs typeface="B Compset" pitchFamily="2" charset="-78"/>
              </a:rPr>
              <a:t> به اندازه مشخصی در هر سیکل طولانی شده باشد.</a:t>
            </a:r>
          </a:p>
          <a:p>
            <a:pPr algn="r" rtl="1"/>
            <a:endParaRPr lang="fa-IR" sz="2000" b="1" dirty="0">
              <a:cs typeface="B Compset" pitchFamily="2" charset="-78"/>
            </a:endParaRPr>
          </a:p>
          <a:p>
            <a:pPr algn="r" rtl="1"/>
            <a:endParaRPr lang="en-US" sz="2000" b="1" dirty="0">
              <a:cs typeface="B Compset" pitchFamily="2" charset="-78"/>
            </a:endParaRPr>
          </a:p>
        </p:txBody>
      </p:sp>
      <p:pic>
        <p:nvPicPr>
          <p:cNvPr id="4" name="Picture 4" descr="C:\Documents and Settings\HOME\Desktop\avb.jpg"/>
          <p:cNvPicPr>
            <a:picLocks noChangeAspect="1" noChangeArrowheads="1"/>
          </p:cNvPicPr>
          <p:nvPr/>
        </p:nvPicPr>
        <p:blipFill>
          <a:blip r:embed="rId2"/>
          <a:srcRect/>
          <a:stretch>
            <a:fillRect/>
          </a:stretch>
        </p:blipFill>
        <p:spPr bwMode="auto">
          <a:xfrm>
            <a:off x="4495800" y="3505201"/>
            <a:ext cx="3314700" cy="1381125"/>
          </a:xfrm>
          <a:prstGeom prst="rect">
            <a:avLst/>
          </a:prstGeom>
          <a:noFill/>
          <a:ln w="9525">
            <a:noFill/>
            <a:miter lim="800000"/>
            <a:headEnd/>
            <a:tailEnd/>
          </a:ln>
          <a:effectLst/>
        </p:spPr>
      </p:pic>
    </p:spTree>
    <p:extLst>
      <p:ext uri="{BB962C8B-B14F-4D97-AF65-F5344CB8AC3E}">
        <p14:creationId xmlns:p14="http://schemas.microsoft.com/office/powerpoint/2010/main" val="5244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2057400" y="1600201"/>
            <a:ext cx="8153400" cy="4525963"/>
          </a:xfrm>
        </p:spPr>
        <p:txBody>
          <a:bodyPr/>
          <a:lstStyle/>
          <a:p>
            <a:pPr marL="311150" indent="-311150" algn="r" defTabSz="408940" rtl="1">
              <a:spcBef>
                <a:spcPts val="2900"/>
              </a:spcBef>
              <a:defRPr sz="1800"/>
            </a:pPr>
            <a:r>
              <a:rPr lang="fa-IR" sz="1800" b="1" dirty="0">
                <a:cs typeface="B Compset" pitchFamily="2" charset="-78"/>
              </a:rPr>
              <a:t>کمپلکس </a:t>
            </a:r>
            <a:r>
              <a:rPr lang="en-US" sz="1800" b="1" dirty="0">
                <a:cs typeface="B Compset" pitchFamily="2" charset="-78"/>
              </a:rPr>
              <a:t>QRS</a:t>
            </a:r>
            <a:r>
              <a:rPr lang="fa-IR" sz="1800" b="1" dirty="0">
                <a:cs typeface="B Compset" pitchFamily="2" charset="-78"/>
              </a:rPr>
              <a:t>: از مجموع سه موج تشکیل شده است و مجموعاً نشان دهنده‌ی دپلاریزاسیون بطن‌ها است.</a:t>
            </a:r>
          </a:p>
          <a:p>
            <a:pPr marL="311150" indent="-311150" algn="r" defTabSz="408940" rtl="1">
              <a:spcBef>
                <a:spcPts val="2900"/>
              </a:spcBef>
              <a:defRPr sz="1800"/>
            </a:pPr>
            <a:r>
              <a:rPr lang="fa-IR" sz="1800" b="1" dirty="0">
                <a:cs typeface="B Compset" pitchFamily="2" charset="-78"/>
              </a:rPr>
              <a:t>اولین موج منفی بعد از </a:t>
            </a:r>
            <a:r>
              <a:rPr lang="en-US" sz="1800" b="1" dirty="0">
                <a:cs typeface="B Compset" pitchFamily="2" charset="-78"/>
              </a:rPr>
              <a:t>P، </a:t>
            </a:r>
            <a:r>
              <a:rPr lang="fa-IR" sz="1800" b="1" dirty="0">
                <a:cs typeface="B Compset" pitchFamily="2" charset="-78"/>
              </a:rPr>
              <a:t>موج </a:t>
            </a:r>
            <a:r>
              <a:rPr lang="en-US" sz="1800" b="1" dirty="0">
                <a:cs typeface="B Compset" pitchFamily="2" charset="-78"/>
              </a:rPr>
              <a:t>Q </a:t>
            </a:r>
            <a:r>
              <a:rPr lang="fa-IR" sz="1800" b="1" dirty="0">
                <a:cs typeface="B Compset" pitchFamily="2" charset="-78"/>
              </a:rPr>
              <a:t> نام دارد. اولین موج مثبت بعد از </a:t>
            </a:r>
            <a:r>
              <a:rPr lang="en-US" sz="1800" b="1" dirty="0">
                <a:cs typeface="B Compset" pitchFamily="2" charset="-78"/>
              </a:rPr>
              <a:t>P</a:t>
            </a:r>
            <a:r>
              <a:rPr lang="fa-IR" sz="1800" b="1" dirty="0">
                <a:cs typeface="B Compset" pitchFamily="2" charset="-78"/>
              </a:rPr>
              <a:t> را موج </a:t>
            </a:r>
            <a:r>
              <a:rPr lang="en-US" sz="1800" b="1" dirty="0">
                <a:cs typeface="B Compset" pitchFamily="2" charset="-78"/>
              </a:rPr>
              <a:t>R ، </a:t>
            </a:r>
            <a:r>
              <a:rPr lang="fa-IR" sz="1800" b="1" dirty="0">
                <a:cs typeface="B Compset" pitchFamily="2" charset="-78"/>
              </a:rPr>
              <a:t>و اولین موج منفی بعد از </a:t>
            </a:r>
            <a:r>
              <a:rPr lang="en-US" sz="1800" b="1" dirty="0">
                <a:cs typeface="B Compset" pitchFamily="2" charset="-78"/>
              </a:rPr>
              <a:t>R </a:t>
            </a:r>
            <a:r>
              <a:rPr lang="fa-IR" sz="1800" b="1" dirty="0">
                <a:cs typeface="B Compset" pitchFamily="2" charset="-78"/>
              </a:rPr>
              <a:t> را </a:t>
            </a:r>
            <a:r>
              <a:rPr lang="en-US" sz="1800" b="1" dirty="0">
                <a:cs typeface="B Compset" pitchFamily="2" charset="-78"/>
              </a:rPr>
              <a:t>S </a:t>
            </a:r>
            <a:r>
              <a:rPr lang="fa-IR" sz="1800" b="1" dirty="0">
                <a:cs typeface="B Compset" pitchFamily="2" charset="-78"/>
              </a:rPr>
              <a:t> می‌نامند. چون هر سه موج ممکن است با هم دیده نشوند، مجموع این سه موج را با هم یک کمپلکس </a:t>
            </a:r>
            <a:r>
              <a:rPr lang="en-US" sz="1800" b="1" dirty="0">
                <a:cs typeface="B Compset" pitchFamily="2" charset="-78"/>
              </a:rPr>
              <a:t>QRS </a:t>
            </a:r>
            <a:r>
              <a:rPr lang="fa-IR" sz="1800" b="1" dirty="0">
                <a:cs typeface="B Compset" pitchFamily="2" charset="-78"/>
              </a:rPr>
              <a:t> می‌نامند.</a:t>
            </a:r>
          </a:p>
          <a:p>
            <a:pPr algn="r" rtl="1">
              <a:buNone/>
            </a:pPr>
            <a:endParaRPr lang="fa-IR" sz="1800" b="1" dirty="0">
              <a:cs typeface="B Compset" pitchFamily="2" charset="-78"/>
            </a:endParaRPr>
          </a:p>
        </p:txBody>
      </p:sp>
      <p:pic>
        <p:nvPicPr>
          <p:cNvPr id="4" name="pasted-image.png"/>
          <p:cNvPicPr/>
          <p:nvPr/>
        </p:nvPicPr>
        <p:blipFill>
          <a:blip r:embed="rId2">
            <a:extLst/>
          </a:blip>
          <a:stretch>
            <a:fillRect/>
          </a:stretch>
        </p:blipFill>
        <p:spPr>
          <a:xfrm>
            <a:off x="4724400" y="3581400"/>
            <a:ext cx="2590800" cy="1828800"/>
          </a:xfrm>
          <a:prstGeom prst="rect">
            <a:avLst/>
          </a:prstGeom>
          <a:ln w="12700">
            <a:miter lim="400000"/>
          </a:ln>
        </p:spPr>
      </p:pic>
    </p:spTree>
    <p:extLst>
      <p:ext uri="{BB962C8B-B14F-4D97-AF65-F5344CB8AC3E}">
        <p14:creationId xmlns:p14="http://schemas.microsoft.com/office/powerpoint/2010/main" val="325114008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درجه 1 دهلیزی بطنی</a:t>
            </a:r>
            <a:endParaRPr lang="en-US" sz="2400" dirty="0"/>
          </a:p>
        </p:txBody>
      </p:sp>
      <p:pic>
        <p:nvPicPr>
          <p:cNvPr id="4" name="Content Placeholder 3" descr="http://images.slideplayer.com/16/5232178/slides/slide_45.jpg"/>
          <p:cNvPicPr>
            <a:picLocks noGrp="1"/>
          </p:cNvPicPr>
          <p:nvPr>
            <p:ph idx="1"/>
          </p:nvPr>
        </p:nvPicPr>
        <p:blipFill>
          <a:blip r:embed="rId2"/>
          <a:srcRect/>
          <a:stretch>
            <a:fillRect/>
          </a:stretch>
        </p:blipFill>
        <p:spPr bwMode="auto">
          <a:xfrm>
            <a:off x="2133601" y="1447801"/>
            <a:ext cx="8000999" cy="4678363"/>
          </a:xfrm>
          <a:prstGeom prst="rect">
            <a:avLst/>
          </a:prstGeom>
          <a:noFill/>
          <a:ln w="9525">
            <a:noFill/>
            <a:miter lim="800000"/>
            <a:headEnd/>
            <a:tailEnd/>
          </a:ln>
        </p:spPr>
      </p:pic>
    </p:spTree>
    <p:extLst>
      <p:ext uri="{BB962C8B-B14F-4D97-AF65-F5344CB8AC3E}">
        <p14:creationId xmlns:p14="http://schemas.microsoft.com/office/powerpoint/2010/main" val="221286310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درجه 2: ونکباخ </a:t>
            </a:r>
            <a:r>
              <a:rPr lang="en-US" sz="2400" b="1" dirty="0">
                <a:cs typeface="B Titr" pitchFamily="2" charset="-78"/>
              </a:rPr>
              <a:t> (</a:t>
            </a:r>
            <a:r>
              <a:rPr lang="en-US" sz="2400" b="1" dirty="0" err="1">
                <a:cs typeface="B Titr" pitchFamily="2" charset="-78"/>
              </a:rPr>
              <a:t>Wenckebach</a:t>
            </a:r>
            <a:r>
              <a:rPr lang="en-US" sz="2400" b="1" dirty="0">
                <a:cs typeface="B Titr" pitchFamily="2" charset="-78"/>
              </a:rPr>
              <a:t> Phenomenon)</a:t>
            </a:r>
            <a:endParaRPr lang="en-US" sz="2400" dirty="0">
              <a:cs typeface="B Titr" pitchFamily="2" charset="-78"/>
            </a:endParaRPr>
          </a:p>
        </p:txBody>
      </p:sp>
      <p:sp>
        <p:nvSpPr>
          <p:cNvPr id="3" name="Content Placeholder 2"/>
          <p:cNvSpPr>
            <a:spLocks noGrp="1"/>
          </p:cNvSpPr>
          <p:nvPr>
            <p:ph idx="1"/>
          </p:nvPr>
        </p:nvSpPr>
        <p:spPr/>
        <p:txBody>
          <a:bodyPr/>
          <a:lstStyle/>
          <a:p>
            <a:pPr algn="just" rtl="1"/>
            <a:r>
              <a:rPr lang="fa-IR" sz="2000" b="1" dirty="0">
                <a:cs typeface="B Compset" pitchFamily="2" charset="-78"/>
              </a:rPr>
              <a:t>پدیده ونکباخ بلوک دهلیزی بطنی درجه دوم است که در آن فاصله </a:t>
            </a:r>
            <a:r>
              <a:rPr lang="en-US" sz="2000" b="1" dirty="0">
                <a:cs typeface="B Compset" pitchFamily="2" charset="-78"/>
              </a:rPr>
              <a:t>PR</a:t>
            </a:r>
            <a:r>
              <a:rPr lang="fa-IR" sz="2000" b="1" dirty="0">
                <a:cs typeface="B Compset" pitchFamily="2" charset="-78"/>
              </a:rPr>
              <a:t> تدریجاً و از سیکلی به سیکل دیگر افزایش می یابد تا زمانی که گره دهلیزی بطنی قادر به هدایت تحریک الکتریکی از بالا نباشد.</a:t>
            </a:r>
          </a:p>
          <a:p>
            <a:pPr algn="just" rtl="1"/>
            <a:endParaRPr lang="fa-IR" sz="2000" b="1" dirty="0">
              <a:cs typeface="B Compset" pitchFamily="2" charset="-78"/>
            </a:endParaRPr>
          </a:p>
          <a:p>
            <a:pPr algn="just" rtl="1"/>
            <a:r>
              <a:rPr lang="fa-IR" sz="2000" b="1" dirty="0">
                <a:cs typeface="B Compset" pitchFamily="2" charset="-78"/>
              </a:rPr>
              <a:t>موج </a:t>
            </a:r>
            <a:r>
              <a:rPr lang="en-US" sz="2000" b="1" dirty="0">
                <a:cs typeface="B Compset" pitchFamily="2" charset="-78"/>
              </a:rPr>
              <a:t>P</a:t>
            </a:r>
            <a:r>
              <a:rPr lang="fa-IR" sz="2000" b="1" dirty="0">
                <a:cs typeface="B Compset" pitchFamily="2" charset="-78"/>
              </a:rPr>
              <a:t> و کمپلکس </a:t>
            </a:r>
            <a:r>
              <a:rPr lang="en-US" sz="2000" b="1" dirty="0">
                <a:cs typeface="B Compset" pitchFamily="2" charset="-78"/>
              </a:rPr>
              <a:t>QRS</a:t>
            </a:r>
            <a:r>
              <a:rPr lang="fa-IR" sz="2000" b="1" dirty="0">
                <a:cs typeface="B Compset" pitchFamily="2" charset="-78"/>
              </a:rPr>
              <a:t> در سیکل های متوالی از هم دور می شوند تا جایی که آخرین موج </a:t>
            </a:r>
            <a:r>
              <a:rPr lang="en-US" sz="2000" b="1" dirty="0">
                <a:cs typeface="B Compset" pitchFamily="2" charset="-78"/>
              </a:rPr>
              <a:t>P</a:t>
            </a:r>
            <a:r>
              <a:rPr lang="fa-IR" sz="2000" b="1" dirty="0">
                <a:cs typeface="B Compset" pitchFamily="2" charset="-78"/>
              </a:rPr>
              <a:t> تنها می ماند و این الگو مرتباً تکرار می شود. ممکن است از دو تا هشت سیکل تشکیل شود.</a:t>
            </a:r>
            <a:endParaRPr lang="en-US" sz="2000" b="1" dirty="0">
              <a:cs typeface="B Compset" pitchFamily="2" charset="-78"/>
            </a:endParaRPr>
          </a:p>
        </p:txBody>
      </p:sp>
      <p:pic>
        <p:nvPicPr>
          <p:cNvPr id="4" name="Picture 2"/>
          <p:cNvPicPr>
            <a:picLocks noChangeAspect="1" noChangeArrowheads="1"/>
          </p:cNvPicPr>
          <p:nvPr/>
        </p:nvPicPr>
        <p:blipFill>
          <a:blip r:embed="rId2"/>
          <a:srcRect/>
          <a:stretch>
            <a:fillRect/>
          </a:stretch>
        </p:blipFill>
        <p:spPr bwMode="auto">
          <a:xfrm>
            <a:off x="2819400" y="3886200"/>
            <a:ext cx="6335712" cy="1416050"/>
          </a:xfrm>
          <a:prstGeom prst="rect">
            <a:avLst/>
          </a:prstGeom>
          <a:noFill/>
          <a:ln w="9525">
            <a:noFill/>
            <a:miter lim="800000"/>
            <a:headEnd/>
            <a:tailEnd/>
          </a:ln>
          <a:effectLst/>
        </p:spPr>
      </p:pic>
    </p:spTree>
    <p:extLst>
      <p:ext uri="{BB962C8B-B14F-4D97-AF65-F5344CB8AC3E}">
        <p14:creationId xmlns:p14="http://schemas.microsoft.com/office/powerpoint/2010/main" val="17626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بلوک‌ درجه 2: موبیتز </a:t>
            </a:r>
            <a:r>
              <a:rPr lang="en-US" altLang="en-US" sz="2400" b="1" dirty="0"/>
              <a:t>II</a:t>
            </a:r>
            <a:endParaRPr lang="en-US" sz="2400" b="1" dirty="0">
              <a:cs typeface="B Titr" pitchFamily="2" charset="-78"/>
            </a:endParaRPr>
          </a:p>
        </p:txBody>
      </p:sp>
      <p:sp>
        <p:nvSpPr>
          <p:cNvPr id="3" name="Content Placeholder 2"/>
          <p:cNvSpPr>
            <a:spLocks noGrp="1"/>
          </p:cNvSpPr>
          <p:nvPr>
            <p:ph idx="1"/>
          </p:nvPr>
        </p:nvSpPr>
        <p:spPr/>
        <p:txBody>
          <a:bodyPr/>
          <a:lstStyle/>
          <a:p>
            <a:pPr algn="r" rtl="1"/>
            <a:r>
              <a:rPr lang="fa-IR" sz="2000" b="1" dirty="0">
                <a:cs typeface="B Compset" pitchFamily="2" charset="-78"/>
              </a:rPr>
              <a:t>گاهی در یک ریتم طبیعی، متعاقب موج </a:t>
            </a:r>
            <a:r>
              <a:rPr lang="en-US" sz="2000" b="1" dirty="0">
                <a:cs typeface="B Compset" pitchFamily="2" charset="-78"/>
              </a:rPr>
              <a:t>P</a:t>
            </a:r>
            <a:r>
              <a:rPr lang="fa-IR" sz="2000" b="1" dirty="0">
                <a:cs typeface="B Compset" pitchFamily="2" charset="-78"/>
              </a:rPr>
              <a:t> پاسخ </a:t>
            </a:r>
            <a:r>
              <a:rPr lang="en-US" sz="2000" b="1" dirty="0">
                <a:cs typeface="B Compset" pitchFamily="2" charset="-78"/>
              </a:rPr>
              <a:t>QRS</a:t>
            </a:r>
            <a:r>
              <a:rPr lang="fa-IR" sz="2000" b="1" dirty="0">
                <a:cs typeface="B Compset" pitchFamily="2" charset="-78"/>
              </a:rPr>
              <a:t> را نداریم. این حالت را تحت عنوان موبیتز </a:t>
            </a:r>
            <a:r>
              <a:rPr lang="en-US" altLang="en-US" sz="2000" b="1" dirty="0">
                <a:cs typeface="B Compset" pitchFamily="2" charset="-78"/>
              </a:rPr>
              <a:t>II</a:t>
            </a:r>
            <a:r>
              <a:rPr lang="fa-IR" altLang="en-US" sz="2000" b="1" dirty="0">
                <a:cs typeface="B Compset" pitchFamily="2" charset="-78"/>
              </a:rPr>
              <a:t> که نوعی از بلوک دهلیزی بطنی درجه دوم است می خوانند.</a:t>
            </a:r>
          </a:p>
          <a:p>
            <a:pPr algn="r" rtl="1"/>
            <a:r>
              <a:rPr lang="fa-IR" sz="2000" b="1" dirty="0">
                <a:cs typeface="B Compset" pitchFamily="2" charset="-78"/>
              </a:rPr>
              <a:t>معمولا سایر سیکل ها دارای فواصل مساوی </a:t>
            </a:r>
            <a:r>
              <a:rPr lang="en-US" sz="2000" b="1" dirty="0">
                <a:cs typeface="B Compset" pitchFamily="2" charset="-78"/>
              </a:rPr>
              <a:t>PR</a:t>
            </a:r>
            <a:r>
              <a:rPr lang="fa-IR" sz="2000" b="1" dirty="0">
                <a:cs typeface="B Compset" pitchFamily="2" charset="-78"/>
              </a:rPr>
              <a:t> هستند.</a:t>
            </a:r>
            <a:endParaRPr lang="en-US" sz="2000" b="1" dirty="0">
              <a:cs typeface="B Compset" pitchFamily="2" charset="-78"/>
            </a:endParaRPr>
          </a:p>
        </p:txBody>
      </p:sp>
      <p:pic>
        <p:nvPicPr>
          <p:cNvPr id="4" name="Picture 2"/>
          <p:cNvPicPr>
            <a:picLocks noChangeAspect="1" noChangeArrowheads="1"/>
          </p:cNvPicPr>
          <p:nvPr/>
        </p:nvPicPr>
        <p:blipFill>
          <a:blip r:embed="rId2"/>
          <a:srcRect/>
          <a:stretch>
            <a:fillRect/>
          </a:stretch>
        </p:blipFill>
        <p:spPr bwMode="auto">
          <a:xfrm>
            <a:off x="3114807" y="3093929"/>
            <a:ext cx="5335587" cy="2792413"/>
          </a:xfrm>
          <a:prstGeom prst="rect">
            <a:avLst/>
          </a:prstGeom>
          <a:noFill/>
          <a:ln w="9525">
            <a:noFill/>
            <a:miter lim="800000"/>
            <a:headEnd/>
            <a:tailEnd/>
          </a:ln>
          <a:effectLst/>
        </p:spPr>
      </p:pic>
    </p:spTree>
    <p:extLst>
      <p:ext uri="{BB962C8B-B14F-4D97-AF65-F5344CB8AC3E}">
        <p14:creationId xmlns:p14="http://schemas.microsoft.com/office/powerpoint/2010/main" val="284558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درجه 2: موبیتز </a:t>
            </a:r>
            <a:r>
              <a:rPr lang="en-US" altLang="en-US" sz="2400" b="1" dirty="0">
                <a:cs typeface="B Titr" pitchFamily="2" charset="-78"/>
              </a:rPr>
              <a:t>II</a:t>
            </a:r>
            <a:endParaRPr lang="en-US" sz="2400" b="1" dirty="0">
              <a:cs typeface="B Titr" pitchFamily="2" charset="-78"/>
            </a:endParaRPr>
          </a:p>
        </p:txBody>
      </p:sp>
      <p:sp>
        <p:nvSpPr>
          <p:cNvPr id="3" name="Content Placeholder 2"/>
          <p:cNvSpPr>
            <a:spLocks noGrp="1"/>
          </p:cNvSpPr>
          <p:nvPr>
            <p:ph idx="1"/>
          </p:nvPr>
        </p:nvSpPr>
        <p:spPr/>
        <p:txBody>
          <a:bodyPr/>
          <a:lstStyle/>
          <a:p>
            <a:pPr algn="r" rtl="1"/>
            <a:r>
              <a:rPr lang="fa-IR" sz="2000" b="1" dirty="0">
                <a:cs typeface="B Compset" pitchFamily="2" charset="-78"/>
              </a:rPr>
              <a:t>بلوک دهلیزی بطنی موبیتز </a:t>
            </a:r>
            <a:r>
              <a:rPr lang="en-US" altLang="en-US" sz="2000" b="1" dirty="0">
                <a:cs typeface="B Compset" pitchFamily="2" charset="-78"/>
              </a:rPr>
              <a:t>II</a:t>
            </a:r>
            <a:r>
              <a:rPr lang="fa-IR" altLang="en-US" sz="2000" b="1" dirty="0">
                <a:cs typeface="B Compset" pitchFamily="2" charset="-78"/>
              </a:rPr>
              <a:t> ممکن است باعث بلوک یک در میان کمپلکس های </a:t>
            </a:r>
            <a:r>
              <a:rPr lang="en-US" altLang="en-US" sz="2000" b="1" dirty="0">
                <a:cs typeface="B Compset" pitchFamily="2" charset="-78"/>
              </a:rPr>
              <a:t>QRS</a:t>
            </a:r>
            <a:r>
              <a:rPr lang="fa-IR" altLang="en-US" sz="2000" b="1" dirty="0">
                <a:cs typeface="B Compset" pitchFamily="2" charset="-78"/>
              </a:rPr>
              <a:t> شود و یک الگوی 2:1 (دو موج </a:t>
            </a:r>
            <a:r>
              <a:rPr lang="en-US" altLang="en-US" sz="2000" b="1" dirty="0">
                <a:cs typeface="B Compset" pitchFamily="2" charset="-78"/>
              </a:rPr>
              <a:t>P</a:t>
            </a:r>
            <a:r>
              <a:rPr lang="fa-IR" altLang="en-US" sz="2000" b="1" dirty="0">
                <a:cs typeface="B Compset" pitchFamily="2" charset="-78"/>
              </a:rPr>
              <a:t> و یک موج </a:t>
            </a:r>
            <a:r>
              <a:rPr lang="en-US" altLang="en-US" sz="2000" b="1" dirty="0">
                <a:cs typeface="B Compset" pitchFamily="2" charset="-78"/>
              </a:rPr>
              <a:t>QRS</a:t>
            </a:r>
            <a:r>
              <a:rPr lang="fa-IR" altLang="en-US" sz="2000" b="1" dirty="0">
                <a:cs typeface="B Compset" pitchFamily="2" charset="-78"/>
              </a:rPr>
              <a:t>) تکراری ایجاد می شود.</a:t>
            </a:r>
          </a:p>
          <a:p>
            <a:pPr algn="r" rtl="1"/>
            <a:endParaRPr lang="fa-IR" altLang="en-US" sz="2000" b="1" dirty="0">
              <a:cs typeface="B Compset" pitchFamily="2" charset="-78"/>
            </a:endParaRPr>
          </a:p>
          <a:p>
            <a:pPr algn="r" rtl="1"/>
            <a:r>
              <a:rPr lang="fa-IR" sz="2000" b="1" dirty="0">
                <a:cs typeface="B Compset" pitchFamily="2" charset="-78"/>
              </a:rPr>
              <a:t>گاهی بلوک دهلیزی بطنی موبیتز </a:t>
            </a:r>
            <a:r>
              <a:rPr lang="en-US" altLang="en-US" sz="2000" b="1" dirty="0">
                <a:cs typeface="B Compset" pitchFamily="2" charset="-78"/>
              </a:rPr>
              <a:t>II</a:t>
            </a:r>
            <a:r>
              <a:rPr lang="fa-IR" altLang="en-US" sz="2000" b="1" dirty="0">
                <a:cs typeface="B Compset" pitchFamily="2" charset="-78"/>
              </a:rPr>
              <a:t> نیاز به سه دپولاریزاسیون دهلیزی (امواج </a:t>
            </a:r>
            <a:r>
              <a:rPr lang="en-US" altLang="en-US" sz="2000" b="1" dirty="0">
                <a:cs typeface="B Compset" pitchFamily="2" charset="-78"/>
              </a:rPr>
              <a:t>P</a:t>
            </a:r>
            <a:r>
              <a:rPr lang="fa-IR" altLang="en-US" sz="2000" b="1" dirty="0">
                <a:cs typeface="B Compset" pitchFamily="2" charset="-78"/>
              </a:rPr>
              <a:t>) دارد تا یک پاسخ بطنی (</a:t>
            </a:r>
            <a:r>
              <a:rPr lang="en-US" altLang="en-US" sz="2000" b="1" dirty="0">
                <a:cs typeface="B Compset" pitchFamily="2" charset="-78"/>
              </a:rPr>
              <a:t>QRS</a:t>
            </a:r>
            <a:r>
              <a:rPr lang="fa-IR" altLang="en-US" sz="2000" b="1" dirty="0">
                <a:cs typeface="B Compset" pitchFamily="2" charset="-78"/>
              </a:rPr>
              <a:t>)</a:t>
            </a:r>
            <a:r>
              <a:rPr lang="en-US" altLang="en-US" sz="2000" b="1" dirty="0">
                <a:cs typeface="B Compset" pitchFamily="2" charset="-78"/>
              </a:rPr>
              <a:t> </a:t>
            </a:r>
            <a:r>
              <a:rPr lang="fa-IR" altLang="en-US" sz="2000" b="1" dirty="0">
                <a:cs typeface="B Compset" pitchFamily="2" charset="-78"/>
              </a:rPr>
              <a:t>دیده شود، این حالت به نام بلوک دهلیزی بطنی 3:1 خوانده می شود. نسبت های هدایتی ضعیف تر (3:1 و 4:1 و غیره) بسته به افزایش شدت بلوک هستند.</a:t>
            </a:r>
          </a:p>
          <a:p>
            <a:pPr algn="r" rtl="1"/>
            <a:endParaRPr lang="fa-IR" altLang="en-US" sz="2000" b="1" dirty="0">
              <a:cs typeface="B Compset" pitchFamily="2" charset="-78"/>
            </a:endParaRPr>
          </a:p>
          <a:p>
            <a:pPr algn="r" rtl="1"/>
            <a:r>
              <a:rPr lang="fa-IR" sz="2000" b="1" dirty="0">
                <a:cs typeface="B Compset" pitchFamily="2" charset="-78"/>
              </a:rPr>
              <a:t>موبیتز </a:t>
            </a:r>
            <a:r>
              <a:rPr lang="en-US" altLang="en-US" sz="2000" b="1" dirty="0">
                <a:cs typeface="B Compset" pitchFamily="2" charset="-78"/>
              </a:rPr>
              <a:t>II</a:t>
            </a:r>
            <a:r>
              <a:rPr lang="fa-IR" altLang="en-US" sz="2000" b="1" dirty="0">
                <a:cs typeface="B Compset" pitchFamily="2" charset="-78"/>
              </a:rPr>
              <a:t> معمولا علامت اولیه خطر بلوک کامل دهلیزی بطنی است.</a:t>
            </a:r>
            <a:endParaRPr lang="en-US" sz="2000" b="1" dirty="0">
              <a:cs typeface="B Compset" pitchFamily="2" charset="-78"/>
            </a:endParaRPr>
          </a:p>
        </p:txBody>
      </p:sp>
      <p:pic>
        <p:nvPicPr>
          <p:cNvPr id="4" name="Picture 3" descr="Related image"/>
          <p:cNvPicPr/>
          <p:nvPr/>
        </p:nvPicPr>
        <p:blipFill>
          <a:blip r:embed="rId2"/>
          <a:srcRect/>
          <a:stretch>
            <a:fillRect/>
          </a:stretch>
        </p:blipFill>
        <p:spPr bwMode="auto">
          <a:xfrm>
            <a:off x="3581400" y="4343400"/>
            <a:ext cx="5181600" cy="1905000"/>
          </a:xfrm>
          <a:prstGeom prst="rect">
            <a:avLst/>
          </a:prstGeom>
          <a:noFill/>
          <a:ln w="9525">
            <a:noFill/>
            <a:miter lim="800000"/>
            <a:headEnd/>
            <a:tailEnd/>
          </a:ln>
        </p:spPr>
      </p:pic>
    </p:spTree>
    <p:extLst>
      <p:ext uri="{BB962C8B-B14F-4D97-AF65-F5344CB8AC3E}">
        <p14:creationId xmlns:p14="http://schemas.microsoft.com/office/powerpoint/2010/main" val="210911350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دهلیزی بطنی کامل یا بلوک درجه 3 </a:t>
            </a:r>
            <a:r>
              <a:rPr lang="en-US" sz="2400" b="1" dirty="0">
                <a:cs typeface="B Titr" pitchFamily="2" charset="-78"/>
              </a:rPr>
              <a:t>(CHB)</a:t>
            </a:r>
          </a:p>
        </p:txBody>
      </p:sp>
      <p:sp>
        <p:nvSpPr>
          <p:cNvPr id="3" name="Content Placeholder 2"/>
          <p:cNvSpPr>
            <a:spLocks noGrp="1"/>
          </p:cNvSpPr>
          <p:nvPr>
            <p:ph idx="1"/>
          </p:nvPr>
        </p:nvSpPr>
        <p:spPr/>
        <p:txBody>
          <a:bodyPr/>
          <a:lstStyle/>
          <a:p>
            <a:pPr algn="r" rtl="1"/>
            <a:r>
              <a:rPr lang="fa-IR" sz="2000" b="1" dirty="0">
                <a:cs typeface="B Compset" pitchFamily="2" charset="-78"/>
              </a:rPr>
              <a:t>در زمان ایجاد بلوک دهلیزی بطنی کامل، هیچکدام از دپولاریزاسیون های دهلیزی به بطن ها منتقل نمی شوند.</a:t>
            </a:r>
          </a:p>
          <a:p>
            <a:pPr algn="r" rtl="1"/>
            <a:endParaRPr lang="fa-IR" sz="2000" b="1" dirty="0">
              <a:cs typeface="B Compset" pitchFamily="2" charset="-78"/>
            </a:endParaRPr>
          </a:p>
          <a:p>
            <a:pPr algn="r" rtl="1"/>
            <a:r>
              <a:rPr lang="fa-IR" sz="2000" b="1" dirty="0">
                <a:cs typeface="B Compset" pitchFamily="2" charset="-78"/>
              </a:rPr>
              <a:t>لذا یک کانون اتوماسیته در پایین سطح بلوک، از مکانیسم توسط ضربان سریع می گریزد و برای ضربان سازی بطن ها، با سرعت ذاتی خود شروع به تحریک الکتریکی بطن ها می نمایند.</a:t>
            </a:r>
          </a:p>
          <a:p>
            <a:pPr algn="r" rtl="1"/>
            <a:r>
              <a:rPr lang="fa-IR" sz="2000" b="1" dirty="0">
                <a:cs typeface="B Compset" pitchFamily="2" charset="-78"/>
              </a:rPr>
              <a:t>در بلوک درجه سوم دهلیزی بطنی سرعتی اختصاصی برای دهلیزها (موج</a:t>
            </a:r>
            <a:r>
              <a:rPr lang="en-US" sz="2000" b="1" dirty="0">
                <a:cs typeface="B Compset" pitchFamily="2" charset="-78"/>
              </a:rPr>
              <a:t>P</a:t>
            </a:r>
            <a:r>
              <a:rPr lang="fa-IR" sz="2000" b="1" dirty="0">
                <a:cs typeface="B Compset" pitchFamily="2" charset="-78"/>
              </a:rPr>
              <a:t>) و سرعتی بسیار آهسته تر تحت عنوان سرعت بطنی (</a:t>
            </a:r>
            <a:r>
              <a:rPr lang="en-US" sz="2000" b="1" dirty="0">
                <a:cs typeface="B Compset" pitchFamily="2" charset="-78"/>
              </a:rPr>
              <a:t>QRS</a:t>
            </a:r>
            <a:r>
              <a:rPr lang="fa-IR" sz="2000" b="1" dirty="0">
                <a:cs typeface="B Compset" pitchFamily="2" charset="-78"/>
              </a:rPr>
              <a:t>) برای بطن ها مشاهده می گردد. این انفکاک دهلیزی بطنی است.</a:t>
            </a:r>
          </a:p>
          <a:p>
            <a:pPr algn="r" rtl="1"/>
            <a:endParaRPr lang="en-US" sz="2000" b="1" dirty="0">
              <a:cs typeface="B Compset" pitchFamily="2" charset="-78"/>
            </a:endParaRPr>
          </a:p>
        </p:txBody>
      </p:sp>
      <p:pic>
        <p:nvPicPr>
          <p:cNvPr id="4" name="Picture 2"/>
          <p:cNvPicPr>
            <a:picLocks noChangeAspect="1" noChangeArrowheads="1"/>
          </p:cNvPicPr>
          <p:nvPr/>
        </p:nvPicPr>
        <p:blipFill>
          <a:blip r:embed="rId2"/>
          <a:srcRect/>
          <a:stretch>
            <a:fillRect/>
          </a:stretch>
        </p:blipFill>
        <p:spPr bwMode="auto">
          <a:xfrm>
            <a:off x="2971800" y="3810001"/>
            <a:ext cx="6280150" cy="2073275"/>
          </a:xfrm>
          <a:prstGeom prst="rect">
            <a:avLst/>
          </a:prstGeom>
          <a:noFill/>
          <a:ln w="9525">
            <a:noFill/>
            <a:miter lim="800000"/>
            <a:headEnd/>
            <a:tailEnd/>
          </a:ln>
          <a:effectLst/>
        </p:spPr>
      </p:pic>
    </p:spTree>
    <p:extLst>
      <p:ext uri="{BB962C8B-B14F-4D97-AF65-F5344CB8AC3E}">
        <p14:creationId xmlns:p14="http://schemas.microsoft.com/office/powerpoint/2010/main" val="8226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دهلیزی بطنی کامل یا بلوک درجه 3 </a:t>
            </a:r>
            <a:r>
              <a:rPr lang="en-US" sz="2400" b="1" dirty="0">
                <a:cs typeface="B Titr" pitchFamily="2" charset="-78"/>
              </a:rPr>
              <a:t>(CHB)</a:t>
            </a:r>
          </a:p>
        </p:txBody>
      </p:sp>
      <p:sp>
        <p:nvSpPr>
          <p:cNvPr id="3" name="Content Placeholder 2"/>
          <p:cNvSpPr>
            <a:spLocks noGrp="1"/>
          </p:cNvSpPr>
          <p:nvPr>
            <p:ph idx="1"/>
          </p:nvPr>
        </p:nvSpPr>
        <p:spPr/>
        <p:txBody>
          <a:bodyPr/>
          <a:lstStyle/>
          <a:p>
            <a:pPr algn="just" rtl="1"/>
            <a:r>
              <a:rPr lang="fa-IR" sz="2000" b="1" dirty="0">
                <a:cs typeface="B Compset" pitchFamily="2" charset="-78"/>
              </a:rPr>
              <a:t>اگر شکل </a:t>
            </a:r>
            <a:r>
              <a:rPr lang="en-US" sz="2000" b="1" dirty="0">
                <a:cs typeface="B Compset" pitchFamily="2" charset="-78"/>
              </a:rPr>
              <a:t>QRS</a:t>
            </a:r>
            <a:r>
              <a:rPr lang="fa-IR" sz="2000" b="1" dirty="0">
                <a:cs typeface="B Compset" pitchFamily="2" charset="-78"/>
              </a:rPr>
              <a:t> ها طبیعی و سرعت بطنی 40-60 در دقیقه باشد می توان نتیجه گیری کرد که کانون ضربان ساز در پیوندگاه دهلیزی بطنی قرار دارد.</a:t>
            </a:r>
          </a:p>
          <a:p>
            <a:pPr algn="just" rtl="1"/>
            <a:endParaRPr lang="fa-IR" sz="2000" b="1" dirty="0">
              <a:cs typeface="B Compset" pitchFamily="2" charset="-78"/>
            </a:endParaRPr>
          </a:p>
          <a:p>
            <a:pPr algn="just" rtl="1"/>
            <a:endParaRPr lang="fa-IR" sz="2000" b="1" dirty="0">
              <a:cs typeface="B Compset" pitchFamily="2" charset="-78"/>
            </a:endParaRPr>
          </a:p>
          <a:p>
            <a:pPr algn="just" rtl="1"/>
            <a:r>
              <a:rPr lang="fa-IR" sz="2000" b="1" dirty="0">
                <a:cs typeface="B Compset" pitchFamily="2" charset="-78"/>
              </a:rPr>
              <a:t>زمانی که بلوک کامل دهلیزی بطنی در پایین پیوندگاه دهلیزی بطنی روی می دهد یک کانون بطنی از مکانیسم سرکوب توسط ضربان سریع می گریزد و بطن ها را با سرعت ذاتی آهسته خود یعنی 20 تا 40 ضربه در دقیقه منقبض می کند. </a:t>
            </a:r>
          </a:p>
          <a:p>
            <a:pPr algn="just" rtl="1"/>
            <a:endParaRPr lang="fa-IR" sz="2000" b="1" dirty="0">
              <a:cs typeface="B Compset" pitchFamily="2" charset="-78"/>
            </a:endParaRPr>
          </a:p>
        </p:txBody>
      </p:sp>
    </p:spTree>
    <p:extLst>
      <p:ext uri="{BB962C8B-B14F-4D97-AF65-F5344CB8AC3E}">
        <p14:creationId xmlns:p14="http://schemas.microsoft.com/office/powerpoint/2010/main" val="25406497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دهلیزی بطنی کامل یا بلوک درجه 3 </a:t>
            </a:r>
            <a:r>
              <a:rPr lang="en-US" sz="2400" b="1" dirty="0">
                <a:cs typeface="B Titr" pitchFamily="2" charset="-78"/>
              </a:rPr>
              <a:t>(CHB)</a:t>
            </a:r>
          </a:p>
        </p:txBody>
      </p:sp>
      <p:sp>
        <p:nvSpPr>
          <p:cNvPr id="3" name="Content Placeholder 2"/>
          <p:cNvSpPr>
            <a:spLocks noGrp="1"/>
          </p:cNvSpPr>
          <p:nvPr>
            <p:ph idx="1"/>
          </p:nvPr>
        </p:nvSpPr>
        <p:spPr/>
        <p:txBody>
          <a:bodyPr/>
          <a:lstStyle/>
          <a:p>
            <a:pPr algn="r" rtl="1">
              <a:buNone/>
            </a:pPr>
            <a:endParaRPr lang="fa-IR" sz="2000" b="1" dirty="0">
              <a:cs typeface="B Compset" pitchFamily="2" charset="-78"/>
            </a:endParaRPr>
          </a:p>
          <a:p>
            <a:pPr algn="just" rtl="1"/>
            <a:r>
              <a:rPr lang="fa-IR" sz="2000" b="1" dirty="0">
                <a:cs typeface="B Compset" pitchFamily="2" charset="-78"/>
              </a:rPr>
              <a:t>در بلوک درجه سه (کامل) دهلیزی بطنی، سرعت آنقدر اندک است که جریان خون مغز تامین نمی شود و ممکن است سنکوپ روی دهد این حالت تحت عنوان سندرم استوکس آدامز خوانده می شود.</a:t>
            </a:r>
          </a:p>
          <a:p>
            <a:pPr algn="just" rtl="1"/>
            <a:endParaRPr lang="fa-IR" sz="2000" b="1" dirty="0">
              <a:cs typeface="B Compset" pitchFamily="2" charset="-78"/>
            </a:endParaRPr>
          </a:p>
          <a:p>
            <a:pPr algn="just" rtl="1"/>
            <a:r>
              <a:rPr lang="fa-IR" sz="2000" b="1" dirty="0">
                <a:cs typeface="B Compset" pitchFamily="2" charset="-78"/>
              </a:rPr>
              <a:t>بیماران دچار بلوک دهلیزی بطنی کامل نیاز به نظارت مداوم و نگهداری و مراقبت از راه هوایی دارند.</a:t>
            </a:r>
          </a:p>
          <a:p>
            <a:pPr algn="just" rtl="1"/>
            <a:endParaRPr lang="fa-IR" sz="2000" b="1" dirty="0">
              <a:cs typeface="B Compset" pitchFamily="2" charset="-78"/>
            </a:endParaRPr>
          </a:p>
          <a:p>
            <a:pPr algn="just" rtl="1"/>
            <a:r>
              <a:rPr lang="fa-IR" sz="2000" b="1" dirty="0">
                <a:cs typeface="B Compset" pitchFamily="2" charset="-78"/>
              </a:rPr>
              <a:t>تمامی این بیماران نیاز یه ضربان ساز مصنوعی (پیس میکر) دارند.</a:t>
            </a:r>
            <a:endParaRPr lang="en-US" sz="2000" b="1" dirty="0">
              <a:cs typeface="B Compset" pitchFamily="2" charset="-78"/>
            </a:endParaRPr>
          </a:p>
        </p:txBody>
      </p:sp>
    </p:spTree>
    <p:extLst>
      <p:ext uri="{BB962C8B-B14F-4D97-AF65-F5344CB8AC3E}">
        <p14:creationId xmlns:p14="http://schemas.microsoft.com/office/powerpoint/2010/main" val="342069653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Bundle Branch Block</a:t>
            </a:r>
          </a:p>
        </p:txBody>
      </p:sp>
      <p:pic>
        <p:nvPicPr>
          <p:cNvPr id="5" name="Content Placeholder 4"/>
          <p:cNvPicPr>
            <a:picLocks noGrp="1" noChangeAspect="1" noChangeArrowheads="1"/>
          </p:cNvPicPr>
          <p:nvPr>
            <p:ph idx="1"/>
          </p:nvPr>
        </p:nvPicPr>
        <p:blipFill>
          <a:blip r:embed="rId2"/>
          <a:srcRect/>
          <a:stretch>
            <a:fillRect/>
          </a:stretch>
        </p:blipFill>
        <p:spPr bwMode="auto">
          <a:xfrm>
            <a:off x="2438400" y="1600201"/>
            <a:ext cx="7391400" cy="4525963"/>
          </a:xfrm>
          <a:prstGeom prst="rect">
            <a:avLst/>
          </a:prstGeom>
          <a:noFill/>
          <a:ln w="9525">
            <a:noFill/>
            <a:miter lim="800000"/>
            <a:headEnd/>
            <a:tailEnd/>
          </a:ln>
        </p:spPr>
      </p:pic>
    </p:spTree>
    <p:extLst>
      <p:ext uri="{BB962C8B-B14F-4D97-AF65-F5344CB8AC3E}">
        <p14:creationId xmlns:p14="http://schemas.microsoft.com/office/powerpoint/2010/main" val="198330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Bundle Branch Block</a:t>
            </a:r>
          </a:p>
        </p:txBody>
      </p:sp>
      <p:sp>
        <p:nvSpPr>
          <p:cNvPr id="3" name="Content Placeholder 2"/>
          <p:cNvSpPr>
            <a:spLocks noGrp="1"/>
          </p:cNvSpPr>
          <p:nvPr>
            <p:ph idx="1"/>
          </p:nvPr>
        </p:nvSpPr>
        <p:spPr/>
        <p:txBody>
          <a:bodyPr/>
          <a:lstStyle/>
          <a:p>
            <a:pPr algn="just" rtl="1"/>
            <a:r>
              <a:rPr lang="fa-IR" sz="2000" b="1" dirty="0">
                <a:cs typeface="B Compset" pitchFamily="2" charset="-78"/>
              </a:rPr>
              <a:t>بلوک شاخه دسته ای (</a:t>
            </a:r>
            <a:r>
              <a:rPr lang="en-US" sz="2000" b="1" dirty="0">
                <a:cs typeface="B Compset" pitchFamily="2" charset="-78"/>
              </a:rPr>
              <a:t>BBB</a:t>
            </a:r>
            <a:r>
              <a:rPr lang="fa-IR" sz="2000" b="1" dirty="0">
                <a:cs typeface="B Compset" pitchFamily="2" charset="-78"/>
              </a:rPr>
              <a:t>) با بلوک هدایت الکتریکی در شاخه دسته ای راست  یا چپ ایجاد می شود.</a:t>
            </a:r>
          </a:p>
          <a:p>
            <a:pPr algn="just" rtl="1"/>
            <a:endParaRPr lang="fa-IR" sz="2000" b="1" dirty="0">
              <a:cs typeface="B Compset" pitchFamily="2" charset="-78"/>
            </a:endParaRPr>
          </a:p>
          <a:p>
            <a:pPr algn="just" rtl="1"/>
            <a:r>
              <a:rPr lang="fa-IR" sz="2000" b="1" dirty="0">
                <a:cs typeface="B Compset" pitchFamily="2" charset="-78"/>
              </a:rPr>
              <a:t>بلوک یکی از شاخه های دسته ای باعث ایجاد تاخیر در دپولاریزاسیون بطنی که آنرا تامین می کند می گردد.</a:t>
            </a:r>
          </a:p>
          <a:p>
            <a:pPr algn="just" rtl="1"/>
            <a:endParaRPr lang="fa-IR" sz="2000" b="1" dirty="0">
              <a:cs typeface="B Compset" pitchFamily="2" charset="-78"/>
            </a:endParaRPr>
          </a:p>
          <a:p>
            <a:pPr algn="just" rtl="1"/>
            <a:r>
              <a:rPr lang="fa-IR" sz="2000" b="1" dirty="0">
                <a:cs typeface="B Compset" pitchFamily="2" charset="-78"/>
              </a:rPr>
              <a:t>معمولا هردو بطن بطور همزمان دپولاریزه می شوند، ولی با بلوک شاخه دسته ای و در نتیجه مختل شدن هدایت الکتریکی در این شاخه یکی از بطنها نمی تواند هم زمان با بطن دیگر دپلاریزه شود و چون هدایت الکتریکی سلول به سلول انجام می گیرد </a:t>
            </a:r>
            <a:r>
              <a:rPr lang="en-US" sz="2000" b="1" dirty="0">
                <a:cs typeface="B Compset" pitchFamily="2" charset="-78"/>
              </a:rPr>
              <a:t>QRS</a:t>
            </a:r>
            <a:r>
              <a:rPr lang="fa-IR" sz="2000" b="1" dirty="0">
                <a:cs typeface="B Compset" pitchFamily="2" charset="-78"/>
              </a:rPr>
              <a:t> پهن خواهیم داشت.</a:t>
            </a:r>
          </a:p>
          <a:p>
            <a:pPr algn="r" rtl="1"/>
            <a:endParaRPr lang="fa-IR" sz="2000" b="1" dirty="0">
              <a:cs typeface="B Compset" pitchFamily="2" charset="-78"/>
            </a:endParaRPr>
          </a:p>
          <a:p>
            <a:pPr algn="r" rtl="1">
              <a:buNone/>
            </a:pPr>
            <a:endParaRPr lang="en-US" sz="2000" b="1" dirty="0">
              <a:cs typeface="B Compset" pitchFamily="2" charset="-78"/>
            </a:endParaRPr>
          </a:p>
        </p:txBody>
      </p:sp>
    </p:spTree>
    <p:extLst>
      <p:ext uri="{BB962C8B-B14F-4D97-AF65-F5344CB8AC3E}">
        <p14:creationId xmlns:p14="http://schemas.microsoft.com/office/powerpoint/2010/main" val="199279290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Bundle Branch Block</a:t>
            </a:r>
          </a:p>
        </p:txBody>
      </p:sp>
      <p:sp>
        <p:nvSpPr>
          <p:cNvPr id="3" name="Content Placeholder 2"/>
          <p:cNvSpPr>
            <a:spLocks noGrp="1"/>
          </p:cNvSpPr>
          <p:nvPr>
            <p:ph idx="1"/>
          </p:nvPr>
        </p:nvSpPr>
        <p:spPr/>
        <p:txBody>
          <a:bodyPr/>
          <a:lstStyle/>
          <a:p>
            <a:pPr algn="r" rtl="1">
              <a:buNone/>
            </a:pPr>
            <a:endParaRPr lang="fa-IR" sz="2000" b="1" dirty="0">
              <a:cs typeface="B Compset" pitchFamily="2" charset="-78"/>
            </a:endParaRPr>
          </a:p>
          <a:p>
            <a:pPr algn="r" rtl="1"/>
            <a:r>
              <a:rPr lang="en-US" sz="2000" b="1" dirty="0">
                <a:cs typeface="B Compset" pitchFamily="2" charset="-78"/>
              </a:rPr>
              <a:t>QRS</a:t>
            </a:r>
            <a:r>
              <a:rPr lang="fa-IR" sz="2000" b="1" dirty="0">
                <a:cs typeface="B Compset" pitchFamily="2" charset="-78"/>
              </a:rPr>
              <a:t> عریض نشان دهنده دپولاریزاسیون غیرهمزمان بطن هاست دو موج </a:t>
            </a:r>
            <a:r>
              <a:rPr lang="en-US" sz="2000" b="1" dirty="0">
                <a:cs typeface="B Compset" pitchFamily="2" charset="-78"/>
              </a:rPr>
              <a:t> R</a:t>
            </a:r>
            <a:r>
              <a:rPr lang="fa-IR" sz="2000" b="1" dirty="0">
                <a:cs typeface="B Compset" pitchFamily="2" charset="-78"/>
              </a:rPr>
              <a:t> که به ترتیب </a:t>
            </a:r>
            <a:r>
              <a:rPr lang="en-US" sz="2000" b="1" dirty="0">
                <a:cs typeface="B Compset" pitchFamily="2" charset="-78"/>
              </a:rPr>
              <a:t>R</a:t>
            </a:r>
            <a:r>
              <a:rPr lang="fa-IR" sz="2000" b="1" dirty="0">
                <a:cs typeface="B Compset" pitchFamily="2" charset="-78"/>
              </a:rPr>
              <a:t> و </a:t>
            </a:r>
            <a:r>
              <a:rPr lang="en-US" sz="2000" b="1" dirty="0"/>
              <a:t>R</a:t>
            </a:r>
            <a:r>
              <a:rPr lang="en-US" sz="2000" b="1" baseline="30000" dirty="0">
                <a:sym typeface="Wingdings"/>
              </a:rPr>
              <a:t></a:t>
            </a:r>
            <a:r>
              <a:rPr lang="fa-IR" sz="2000" b="1" baseline="30000" dirty="0">
                <a:sym typeface="Wingdings"/>
              </a:rPr>
              <a:t> </a:t>
            </a:r>
            <a:r>
              <a:rPr lang="fa-IR" sz="2000" b="1" dirty="0">
                <a:cs typeface="B Compset" pitchFamily="2" charset="-78"/>
                <a:sym typeface="Wingdings"/>
              </a:rPr>
              <a:t>خوانده می شوند.</a:t>
            </a:r>
          </a:p>
          <a:p>
            <a:pPr algn="r" rtl="1"/>
            <a:endParaRPr lang="fa-IR" sz="2000" b="1" dirty="0">
              <a:cs typeface="B Compset" pitchFamily="2" charset="-78"/>
              <a:sym typeface="Wingdings"/>
            </a:endParaRPr>
          </a:p>
          <a:p>
            <a:pPr algn="r" rtl="1"/>
            <a:r>
              <a:rPr lang="fa-IR" sz="2000" b="1" dirty="0">
                <a:cs typeface="B Compset" pitchFamily="2" charset="-78"/>
                <a:sym typeface="Wingdings"/>
              </a:rPr>
              <a:t>در بلوک شاخه دسته ای </a:t>
            </a:r>
            <a:r>
              <a:rPr lang="en-US" sz="2000" b="1" dirty="0">
                <a:cs typeface="B Compset" pitchFamily="2" charset="-78"/>
              </a:rPr>
              <a:t>QRS</a:t>
            </a:r>
            <a:r>
              <a:rPr lang="fa-IR" sz="2000" b="1" dirty="0">
                <a:cs typeface="B Compset" pitchFamily="2" charset="-78"/>
              </a:rPr>
              <a:t> عریض یا پهن، از نظر زمانی به سه مربع کوچک (0/12 ثانیه) یا بیشتر می رسد.</a:t>
            </a:r>
          </a:p>
          <a:p>
            <a:pPr algn="r" rtl="1"/>
            <a:endParaRPr lang="fa-IR" sz="2000" b="1" dirty="0">
              <a:cs typeface="B Compset" pitchFamily="2" charset="-78"/>
            </a:endParaRPr>
          </a:p>
          <a:p>
            <a:pPr algn="r" rtl="1"/>
            <a:r>
              <a:rPr lang="en-US" sz="2000" b="1" dirty="0"/>
              <a:t>R</a:t>
            </a:r>
            <a:r>
              <a:rPr lang="en-US" sz="2000" b="1" baseline="30000" dirty="0">
                <a:sym typeface="Wingdings"/>
              </a:rPr>
              <a:t></a:t>
            </a:r>
            <a:r>
              <a:rPr lang="fa-IR" sz="2000" b="1" baseline="30000" dirty="0">
                <a:sym typeface="Wingdings"/>
              </a:rPr>
              <a:t> </a:t>
            </a:r>
            <a:r>
              <a:rPr lang="fa-IR" sz="2000" b="1" dirty="0">
                <a:cs typeface="B Compset" pitchFamily="2" charset="-78"/>
                <a:sym typeface="Wingdings"/>
              </a:rPr>
              <a:t>نشان دهنده</a:t>
            </a:r>
            <a:r>
              <a:rPr lang="fa-IR" sz="2000" b="1" dirty="0">
                <a:sym typeface="Wingdings"/>
              </a:rPr>
              <a:t> </a:t>
            </a:r>
            <a:r>
              <a:rPr lang="fa-IR" sz="2000" b="1" dirty="0">
                <a:cs typeface="B Compset" pitchFamily="2" charset="-78"/>
                <a:sym typeface="Wingdings"/>
              </a:rPr>
              <a:t>تاخیر در دپلاریزاسیون سمت بلوکه است.</a:t>
            </a:r>
            <a:endParaRPr lang="en-US" sz="2000" b="1" dirty="0">
              <a:cs typeface="B Compset" pitchFamily="2" charset="-78"/>
            </a:endParaRPr>
          </a:p>
          <a:p>
            <a:pPr algn="r" rtl="1"/>
            <a:endParaRPr lang="en-US" sz="2000" b="1" dirty="0">
              <a:cs typeface="B Compset" pitchFamily="2" charset="-78"/>
            </a:endParaRPr>
          </a:p>
        </p:txBody>
      </p:sp>
    </p:spTree>
    <p:extLst>
      <p:ext uri="{BB962C8B-B14F-4D97-AF65-F5344CB8AC3E}">
        <p14:creationId xmlns:p14="http://schemas.microsoft.com/office/powerpoint/2010/main" val="246089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2057400" y="1600201"/>
            <a:ext cx="8153400" cy="4525963"/>
          </a:xfrm>
        </p:spPr>
        <p:txBody>
          <a:bodyPr/>
          <a:lstStyle/>
          <a:p>
            <a:pPr marL="315594" indent="-315594" algn="r" defTabSz="414781" rtl="1">
              <a:spcBef>
                <a:spcPts val="2900"/>
              </a:spcBef>
              <a:defRPr sz="1800"/>
            </a:pPr>
            <a:r>
              <a:rPr lang="fa-IR" sz="1800" b="1" dirty="0">
                <a:cs typeface="B Compset" pitchFamily="2" charset="-78"/>
              </a:rPr>
              <a:t>قطعه‌ی </a:t>
            </a:r>
            <a:r>
              <a:rPr lang="en-US" sz="1800" b="1" dirty="0">
                <a:cs typeface="B Compset" pitchFamily="2" charset="-78"/>
              </a:rPr>
              <a:t>ST</a:t>
            </a:r>
            <a:r>
              <a:rPr lang="fa-IR" sz="1800" b="1" dirty="0">
                <a:cs typeface="B Compset" pitchFamily="2" charset="-78"/>
              </a:rPr>
              <a:t>: از انتهای کمپلکس </a:t>
            </a:r>
            <a:r>
              <a:rPr lang="en-US" sz="1800" b="1" dirty="0">
                <a:cs typeface="B Compset" pitchFamily="2" charset="-78"/>
              </a:rPr>
              <a:t>QRS </a:t>
            </a:r>
            <a:r>
              <a:rPr lang="fa-IR" sz="1800" b="1" dirty="0">
                <a:cs typeface="B Compset" pitchFamily="2" charset="-78"/>
              </a:rPr>
              <a:t> تا ابتدای موج </a:t>
            </a:r>
            <a:r>
              <a:rPr lang="en-US" sz="1800" b="1" dirty="0">
                <a:cs typeface="B Compset" pitchFamily="2" charset="-78"/>
              </a:rPr>
              <a:t>T </a:t>
            </a:r>
            <a:r>
              <a:rPr lang="fa-IR" sz="1800" b="1" dirty="0">
                <a:cs typeface="B Compset" pitchFamily="2" charset="-78"/>
              </a:rPr>
              <a:t>را قطعه‌ی </a:t>
            </a:r>
            <a:r>
              <a:rPr lang="en-US" sz="1800" b="1" dirty="0">
                <a:cs typeface="B Compset" pitchFamily="2" charset="-78"/>
              </a:rPr>
              <a:t>ST </a:t>
            </a:r>
            <a:r>
              <a:rPr lang="fa-IR" sz="1800" b="1" dirty="0">
                <a:cs typeface="B Compset" pitchFamily="2" charset="-78"/>
              </a:rPr>
              <a:t> نام‌گذاری کرده‌اند. این قطعه نشان‌دهنده‌ی مراحل ابتدایی رپولاریزاسیون بطن‌ها است.</a:t>
            </a:r>
          </a:p>
          <a:p>
            <a:pPr marL="315594" indent="-315594" algn="r" defTabSz="414781" rtl="1">
              <a:spcBef>
                <a:spcPts val="2900"/>
              </a:spcBef>
              <a:defRPr sz="1800"/>
            </a:pPr>
            <a:r>
              <a:rPr lang="fa-IR" sz="1800" b="1" dirty="0">
                <a:cs typeface="B Compset" pitchFamily="2" charset="-78"/>
              </a:rPr>
              <a:t>موج </a:t>
            </a:r>
            <a:r>
              <a:rPr lang="en-US" sz="1800" b="1" dirty="0">
                <a:cs typeface="B Compset" pitchFamily="2" charset="-78"/>
              </a:rPr>
              <a:t>T </a:t>
            </a:r>
            <a:r>
              <a:rPr lang="fa-IR" sz="1800" b="1" dirty="0">
                <a:cs typeface="B Compset" pitchFamily="2" charset="-78"/>
              </a:rPr>
              <a:t>: موجی گرد و مثبت می‌باشد که بعد از </a:t>
            </a:r>
            <a:r>
              <a:rPr lang="en-US" sz="1800" b="1" dirty="0">
                <a:cs typeface="B Compset" pitchFamily="2" charset="-78"/>
              </a:rPr>
              <a:t>QRS </a:t>
            </a:r>
            <a:r>
              <a:rPr lang="fa-IR" sz="1800" b="1" dirty="0">
                <a:cs typeface="B Compset" pitchFamily="2" charset="-78"/>
              </a:rPr>
              <a:t> ظاهر می‌شود. این موج نشان دهنده‌ی مراحل انتهایی رپولاریزاسیون بطن‌ها است.</a:t>
            </a:r>
          </a:p>
        </p:txBody>
      </p:sp>
      <p:pic>
        <p:nvPicPr>
          <p:cNvPr id="4" name="pasted-image.png"/>
          <p:cNvPicPr/>
          <p:nvPr/>
        </p:nvPicPr>
        <p:blipFill>
          <a:blip r:embed="rId2">
            <a:extLst/>
          </a:blip>
          <a:stretch>
            <a:fillRect/>
          </a:stretch>
        </p:blipFill>
        <p:spPr>
          <a:xfrm>
            <a:off x="4953000" y="3505200"/>
            <a:ext cx="2590800" cy="1828800"/>
          </a:xfrm>
          <a:prstGeom prst="rect">
            <a:avLst/>
          </a:prstGeom>
          <a:ln w="12700">
            <a:miter lim="400000"/>
          </a:ln>
        </p:spPr>
      </p:pic>
    </p:spTree>
    <p:extLst>
      <p:ext uri="{BB962C8B-B14F-4D97-AF65-F5344CB8AC3E}">
        <p14:creationId xmlns:p14="http://schemas.microsoft.com/office/powerpoint/2010/main" val="24161451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cs typeface="B Titr" pitchFamily="2" charset="-78"/>
              </a:rPr>
              <a:t>Bundle Branch Block</a:t>
            </a:r>
          </a:p>
        </p:txBody>
      </p:sp>
      <p:sp>
        <p:nvSpPr>
          <p:cNvPr id="3" name="Content Placeholder 2"/>
          <p:cNvSpPr>
            <a:spLocks noGrp="1"/>
          </p:cNvSpPr>
          <p:nvPr>
            <p:ph idx="1"/>
          </p:nvPr>
        </p:nvSpPr>
        <p:spPr>
          <a:xfrm>
            <a:off x="776613" y="1447801"/>
            <a:ext cx="10622071" cy="4525963"/>
          </a:xfrm>
        </p:spPr>
        <p:txBody>
          <a:bodyPr/>
          <a:lstStyle/>
          <a:p>
            <a:pPr algn="r" rtl="1"/>
            <a:r>
              <a:rPr lang="fa-IR" sz="2000" b="1" dirty="0">
                <a:cs typeface="B Compset" pitchFamily="2" charset="-78"/>
              </a:rPr>
              <a:t>در بلوک شاخه دسته ای چپ </a:t>
            </a:r>
            <a:r>
              <a:rPr lang="en-US" sz="2000" b="1" dirty="0">
                <a:cs typeface="B Compset" pitchFamily="2" charset="-78"/>
              </a:rPr>
              <a:t>LBBB</a:t>
            </a:r>
            <a:r>
              <a:rPr lang="fa-IR" sz="2000" b="1" dirty="0">
                <a:cs typeface="B Compset" pitchFamily="2" charset="-78"/>
              </a:rPr>
              <a:t>، بطن چپ و در بلوک شاخه دسته ای راست </a:t>
            </a:r>
            <a:r>
              <a:rPr lang="en-US" sz="2000" b="1" dirty="0">
                <a:cs typeface="B Compset" pitchFamily="2" charset="-78"/>
              </a:rPr>
              <a:t>RBBB</a:t>
            </a:r>
            <a:r>
              <a:rPr lang="fa-IR" sz="2000" b="1" dirty="0">
                <a:cs typeface="B Compset" pitchFamily="2" charset="-78"/>
              </a:rPr>
              <a:t>، بطن راست با تاخیر دپولاریزه می شود.</a:t>
            </a:r>
          </a:p>
          <a:p>
            <a:pPr algn="r" rtl="1"/>
            <a:r>
              <a:rPr lang="fa-IR" sz="2000" b="1" dirty="0">
                <a:cs typeface="B Compset" pitchFamily="2" charset="-78"/>
              </a:rPr>
              <a:t>در صورت وجود بلوک شاخه ای اشتقاقهای </a:t>
            </a:r>
            <a:r>
              <a:rPr lang="en-US" sz="2000" b="1" dirty="0">
                <a:cs typeface="B Compset" pitchFamily="2" charset="-78"/>
              </a:rPr>
              <a:t>V1</a:t>
            </a:r>
            <a:r>
              <a:rPr lang="fa-IR" sz="2000" b="1" dirty="0">
                <a:cs typeface="B Compset" pitchFamily="2" charset="-78"/>
              </a:rPr>
              <a:t> و </a:t>
            </a:r>
            <a:r>
              <a:rPr lang="en-US" sz="2000" b="1" dirty="0">
                <a:cs typeface="B Compset" pitchFamily="2" charset="-78"/>
              </a:rPr>
              <a:t>V2</a:t>
            </a:r>
            <a:r>
              <a:rPr lang="fa-IR" sz="2000" b="1" dirty="0">
                <a:cs typeface="B Compset" pitchFamily="2" charset="-78"/>
              </a:rPr>
              <a:t> (اشتقاقهای سینه ای راست) و </a:t>
            </a:r>
            <a:r>
              <a:rPr lang="en-US" sz="2000" b="1" dirty="0">
                <a:cs typeface="B Compset" pitchFamily="2" charset="-78"/>
              </a:rPr>
              <a:t>V5</a:t>
            </a:r>
            <a:r>
              <a:rPr lang="fa-IR" sz="2000" b="1" dirty="0">
                <a:cs typeface="B Compset" pitchFamily="2" charset="-78"/>
              </a:rPr>
              <a:t> و </a:t>
            </a:r>
            <a:r>
              <a:rPr lang="en-US" sz="2000" b="1" dirty="0">
                <a:cs typeface="B Compset" pitchFamily="2" charset="-78"/>
              </a:rPr>
              <a:t>V6</a:t>
            </a:r>
            <a:r>
              <a:rPr lang="fa-IR" sz="2000" b="1" dirty="0">
                <a:cs typeface="B Compset" pitchFamily="2" charset="-78"/>
              </a:rPr>
              <a:t> (اشتقاقهای سینه ای چپ) را برای وجود </a:t>
            </a:r>
            <a:r>
              <a:rPr lang="en-US" sz="2000" b="1" dirty="0">
                <a:cs typeface="B Compset" pitchFamily="2" charset="-78"/>
              </a:rPr>
              <a:t>R</a:t>
            </a:r>
            <a:r>
              <a:rPr lang="en-US" sz="2000" b="1" dirty="0"/>
              <a:t>R</a:t>
            </a:r>
            <a:r>
              <a:rPr lang="en-US" sz="2000" b="1" baseline="30000" dirty="0">
                <a:sym typeface="Wingdings"/>
              </a:rPr>
              <a:t></a:t>
            </a:r>
            <a:r>
              <a:rPr lang="fa-IR" sz="2000" b="1" dirty="0">
                <a:cs typeface="B Compset" pitchFamily="2" charset="-78"/>
              </a:rPr>
              <a:t> به دقت بررسی کرد.</a:t>
            </a:r>
            <a:endParaRPr lang="en-US" sz="2000" b="1" dirty="0">
              <a:cs typeface="B Compset" pitchFamily="2" charset="-78"/>
            </a:endParaRPr>
          </a:p>
          <a:p>
            <a:pPr algn="r" rtl="1"/>
            <a:endParaRPr lang="fa-IR" sz="2000" b="1" dirty="0">
              <a:cs typeface="B Compset" pitchFamily="2" charset="-78"/>
            </a:endParaRPr>
          </a:p>
          <a:p>
            <a:pPr algn="r" rtl="1"/>
            <a:endParaRPr lang="en-US" sz="2000" b="1" dirty="0">
              <a:cs typeface="B Compset" pitchFamily="2" charset="-78"/>
            </a:endParaRPr>
          </a:p>
        </p:txBody>
      </p:sp>
      <p:pic>
        <p:nvPicPr>
          <p:cNvPr id="4" name="Picture 4"/>
          <p:cNvPicPr>
            <a:picLocks noChangeAspect="1" noChangeArrowheads="1"/>
          </p:cNvPicPr>
          <p:nvPr/>
        </p:nvPicPr>
        <p:blipFill>
          <a:blip r:embed="rId2"/>
          <a:srcRect/>
          <a:stretch>
            <a:fillRect/>
          </a:stretch>
        </p:blipFill>
        <p:spPr bwMode="auto">
          <a:xfrm>
            <a:off x="2045918" y="2957186"/>
            <a:ext cx="7772400" cy="3803650"/>
          </a:xfrm>
          <a:prstGeom prst="rect">
            <a:avLst/>
          </a:prstGeom>
          <a:noFill/>
          <a:ln w="9525">
            <a:noFill/>
            <a:miter lim="800000"/>
            <a:headEnd/>
            <a:tailEnd/>
          </a:ln>
        </p:spPr>
      </p:pic>
    </p:spTree>
    <p:extLst>
      <p:ext uri="{BB962C8B-B14F-4D97-AF65-F5344CB8AC3E}">
        <p14:creationId xmlns:p14="http://schemas.microsoft.com/office/powerpoint/2010/main" val="21137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شاخه راست </a:t>
            </a:r>
            <a:r>
              <a:rPr lang="en-US" sz="2400" b="1" dirty="0">
                <a:cs typeface="B Titr" pitchFamily="2" charset="-78"/>
              </a:rPr>
              <a:t>RBBB</a:t>
            </a:r>
          </a:p>
        </p:txBody>
      </p:sp>
      <p:sp>
        <p:nvSpPr>
          <p:cNvPr id="3" name="Content Placeholder 2"/>
          <p:cNvSpPr>
            <a:spLocks noGrp="1"/>
          </p:cNvSpPr>
          <p:nvPr>
            <p:ph idx="1"/>
          </p:nvPr>
        </p:nvSpPr>
        <p:spPr/>
        <p:txBody>
          <a:bodyPr/>
          <a:lstStyle/>
          <a:p>
            <a:pPr algn="r" rtl="1"/>
            <a:r>
              <a:rPr lang="fa-IR" sz="2000" b="1" dirty="0">
                <a:cs typeface="B Compset" pitchFamily="2" charset="-78"/>
              </a:rPr>
              <a:t>اگر در اشتقاقهای </a:t>
            </a:r>
            <a:r>
              <a:rPr lang="en-US" sz="2000" b="1" dirty="0">
                <a:cs typeface="B Compset" pitchFamily="2" charset="-78"/>
              </a:rPr>
              <a:t>V1</a:t>
            </a:r>
            <a:r>
              <a:rPr lang="fa-IR" sz="2000" b="1" dirty="0">
                <a:cs typeface="B Compset" pitchFamily="2" charset="-78"/>
              </a:rPr>
              <a:t> و </a:t>
            </a:r>
            <a:r>
              <a:rPr lang="en-US" sz="2000" b="1" dirty="0">
                <a:cs typeface="B Compset" pitchFamily="2" charset="-78"/>
              </a:rPr>
              <a:t>V2</a:t>
            </a:r>
            <a:r>
              <a:rPr lang="fa-IR" sz="2000" b="1" dirty="0">
                <a:cs typeface="B Compset" pitchFamily="2" charset="-78"/>
              </a:rPr>
              <a:t>، الگوی </a:t>
            </a:r>
            <a:r>
              <a:rPr lang="en-US" sz="2000" b="1" dirty="0">
                <a:cs typeface="B Compset" pitchFamily="2" charset="-78"/>
              </a:rPr>
              <a:t>R</a:t>
            </a:r>
            <a:r>
              <a:rPr lang="en-US" sz="2000" b="1" dirty="0"/>
              <a:t>R</a:t>
            </a:r>
            <a:r>
              <a:rPr lang="en-US" sz="2000" b="1" baseline="30000" dirty="0">
                <a:sym typeface="Wingdings"/>
              </a:rPr>
              <a:t></a:t>
            </a:r>
            <a:r>
              <a:rPr lang="fa-IR" sz="2000" b="1" dirty="0">
                <a:cs typeface="B Compset" pitchFamily="2" charset="-78"/>
              </a:rPr>
              <a:t> را داشته باشیم، بلوک شاخه ای راست وجود دارد.</a:t>
            </a:r>
          </a:p>
          <a:p>
            <a:pPr algn="r" rtl="1"/>
            <a:endParaRPr lang="fa-IR" sz="2000" b="1" dirty="0">
              <a:cs typeface="B Compset" pitchFamily="2" charset="-78"/>
            </a:endParaRPr>
          </a:p>
          <a:p>
            <a:pPr algn="r" rtl="1"/>
            <a:r>
              <a:rPr lang="fa-IR" sz="2000" b="1" dirty="0">
                <a:cs typeface="B Compset" pitchFamily="2" charset="-78"/>
              </a:rPr>
              <a:t>زمان </a:t>
            </a:r>
            <a:r>
              <a:rPr lang="en-US" sz="2000" b="1" dirty="0">
                <a:cs typeface="B Compset" pitchFamily="2" charset="-78"/>
              </a:rPr>
              <a:t>QRS</a:t>
            </a:r>
            <a:r>
              <a:rPr lang="fa-IR" sz="2000" b="1" dirty="0">
                <a:cs typeface="B Compset" pitchFamily="2" charset="-78"/>
              </a:rPr>
              <a:t> مساوی یا بیش از 0/12 ثانیه است.</a:t>
            </a:r>
          </a:p>
          <a:p>
            <a:pPr algn="r" rtl="1"/>
            <a:endParaRPr lang="fa-IR" sz="2000" b="1" dirty="0">
              <a:cs typeface="B Compset" pitchFamily="2" charset="-78"/>
            </a:endParaRPr>
          </a:p>
          <a:p>
            <a:pPr algn="r" rtl="1"/>
            <a:r>
              <a:rPr lang="en-US" sz="2000" b="1" dirty="0">
                <a:cs typeface="B Compset" pitchFamily="2" charset="-78"/>
              </a:rPr>
              <a:t>T</a:t>
            </a:r>
            <a:r>
              <a:rPr lang="fa-IR" sz="2000" b="1" dirty="0">
                <a:cs typeface="B Compset" pitchFamily="2" charset="-78"/>
              </a:rPr>
              <a:t> معکوس و </a:t>
            </a:r>
            <a:r>
              <a:rPr lang="en-US" sz="2000" b="1" dirty="0">
                <a:cs typeface="B Compset" pitchFamily="2" charset="-78"/>
              </a:rPr>
              <a:t>ST Depression</a:t>
            </a:r>
            <a:r>
              <a:rPr lang="fa-IR" sz="2000" b="1" dirty="0">
                <a:cs typeface="B Compset" pitchFamily="2" charset="-78"/>
              </a:rPr>
              <a:t> نیز وجود دارد.</a:t>
            </a:r>
          </a:p>
          <a:p>
            <a:pPr algn="r" rtl="1"/>
            <a:endParaRPr lang="fa-IR" sz="2000" b="1" dirty="0">
              <a:cs typeface="B Compset" pitchFamily="2" charset="-78"/>
            </a:endParaRPr>
          </a:p>
          <a:p>
            <a:pPr algn="r" rtl="1"/>
            <a:r>
              <a:rPr lang="fa-IR" sz="2000" b="1" dirty="0">
                <a:cs typeface="B Compset" pitchFamily="2" charset="-78"/>
              </a:rPr>
              <a:t>در لیدهای مقابل این دو لید یعنی  </a:t>
            </a:r>
            <a:r>
              <a:rPr lang="en-US" sz="2000" b="1" dirty="0">
                <a:cs typeface="B Compset" pitchFamily="2" charset="-78"/>
              </a:rPr>
              <a:t>V5</a:t>
            </a:r>
            <a:r>
              <a:rPr lang="fa-IR" sz="2000" b="1" dirty="0">
                <a:cs typeface="B Compset" pitchFamily="2" charset="-78"/>
              </a:rPr>
              <a:t> و </a:t>
            </a:r>
            <a:r>
              <a:rPr lang="en-US" sz="2000" b="1" dirty="0">
                <a:cs typeface="B Compset" pitchFamily="2" charset="-78"/>
              </a:rPr>
              <a:t>V6</a:t>
            </a:r>
            <a:r>
              <a:rPr lang="fa-IR" sz="2000" b="1" dirty="0">
                <a:cs typeface="B Compset" pitchFamily="2" charset="-78"/>
              </a:rPr>
              <a:t> همچنین در لیدهای</a:t>
            </a:r>
            <a:r>
              <a:rPr lang="hi-IN" sz="2000" b="1" dirty="0"/>
              <a:t>।</a:t>
            </a:r>
            <a:r>
              <a:rPr lang="fa-IR" sz="2000" b="1" dirty="0"/>
              <a:t>، </a:t>
            </a:r>
            <a:r>
              <a:rPr lang="hi-IN" sz="2000" b="1" dirty="0"/>
              <a:t>॥</a:t>
            </a:r>
            <a:r>
              <a:rPr lang="fa-IR" sz="2000" b="1" dirty="0"/>
              <a:t>، </a:t>
            </a:r>
            <a:r>
              <a:rPr lang="en-US" sz="2000" b="1" dirty="0"/>
              <a:t>AVL</a:t>
            </a:r>
            <a:r>
              <a:rPr lang="fa-IR" sz="2000" b="1" dirty="0"/>
              <a:t>، </a:t>
            </a:r>
            <a:r>
              <a:rPr lang="en-US" sz="2000" b="1" dirty="0"/>
              <a:t>S</a:t>
            </a:r>
            <a:r>
              <a:rPr lang="fa-IR" sz="2000" b="1" dirty="0"/>
              <a:t> </a:t>
            </a:r>
            <a:r>
              <a:rPr lang="fa-IR" sz="2000" b="1" dirty="0">
                <a:cs typeface="B Compset" pitchFamily="2" charset="-78"/>
              </a:rPr>
              <a:t>عمیق خواهیم داشت.</a:t>
            </a:r>
          </a:p>
          <a:p>
            <a:pPr algn="r" rtl="1"/>
            <a:endParaRPr lang="en-US" sz="2000" dirty="0">
              <a:cs typeface="B Compset" pitchFamily="2" charset="-78"/>
            </a:endParaRPr>
          </a:p>
          <a:p>
            <a:pPr algn="r" rtl="1"/>
            <a:r>
              <a:rPr lang="en-US" sz="2000" b="1" dirty="0">
                <a:cs typeface="B Compset" pitchFamily="2" charset="-78"/>
              </a:rPr>
              <a:t>RBBB</a:t>
            </a:r>
            <a:r>
              <a:rPr lang="fa-IR" sz="2000" b="1" dirty="0">
                <a:cs typeface="B Compset" pitchFamily="2" charset="-78"/>
              </a:rPr>
              <a:t> در یک انسان سالم زمانی که به هر علتی حجم زیادی به بطن راست تحمیل شود دیده خواهد شد مانند: هایپرتنشن، حاملگی، افزایش حجم مایعات بدن.</a:t>
            </a:r>
            <a:endParaRPr lang="en-US" sz="2000" b="1" dirty="0">
              <a:cs typeface="B Compset" pitchFamily="2" charset="-78"/>
            </a:endParaRPr>
          </a:p>
        </p:txBody>
      </p:sp>
    </p:spTree>
    <p:extLst>
      <p:ext uri="{BB962C8B-B14F-4D97-AF65-F5344CB8AC3E}">
        <p14:creationId xmlns:p14="http://schemas.microsoft.com/office/powerpoint/2010/main" val="45737975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شاخه راست </a:t>
            </a:r>
            <a:r>
              <a:rPr lang="en-US" sz="2400" b="1" dirty="0">
                <a:cs typeface="B Titr" pitchFamily="2" charset="-78"/>
              </a:rPr>
              <a:t>RBBB</a:t>
            </a:r>
          </a:p>
        </p:txBody>
      </p:sp>
      <p:pic>
        <p:nvPicPr>
          <p:cNvPr id="4" name="Picture 4"/>
          <p:cNvPicPr>
            <a:picLocks noGrp="1" noChangeAspect="1" noChangeArrowheads="1"/>
          </p:cNvPicPr>
          <p:nvPr>
            <p:ph idx="1"/>
          </p:nvPr>
        </p:nvPicPr>
        <p:blipFill>
          <a:blip r:embed="rId2"/>
          <a:srcRect/>
          <a:stretch>
            <a:fillRect/>
          </a:stretch>
        </p:blipFill>
        <p:spPr bwMode="auto">
          <a:xfrm>
            <a:off x="2133600" y="1600201"/>
            <a:ext cx="7848600" cy="4525963"/>
          </a:xfrm>
          <a:prstGeom prst="rect">
            <a:avLst/>
          </a:prstGeom>
          <a:noFill/>
          <a:ln w="9525">
            <a:noFill/>
            <a:miter lim="800000"/>
            <a:headEnd/>
            <a:tailEnd/>
          </a:ln>
        </p:spPr>
      </p:pic>
    </p:spTree>
    <p:extLst>
      <p:ext uri="{BB962C8B-B14F-4D97-AF65-F5344CB8AC3E}">
        <p14:creationId xmlns:p14="http://schemas.microsoft.com/office/powerpoint/2010/main" val="24382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شاخه چپ </a:t>
            </a:r>
            <a:r>
              <a:rPr lang="en-US" sz="2400" b="1" dirty="0">
                <a:cs typeface="B Titr" pitchFamily="2" charset="-78"/>
              </a:rPr>
              <a:t>LBBB</a:t>
            </a:r>
          </a:p>
        </p:txBody>
      </p:sp>
      <p:sp>
        <p:nvSpPr>
          <p:cNvPr id="3" name="Content Placeholder 2"/>
          <p:cNvSpPr>
            <a:spLocks noGrp="1"/>
          </p:cNvSpPr>
          <p:nvPr>
            <p:ph idx="1"/>
          </p:nvPr>
        </p:nvSpPr>
        <p:spPr/>
        <p:txBody>
          <a:bodyPr/>
          <a:lstStyle/>
          <a:p>
            <a:pPr algn="r" rtl="1"/>
            <a:r>
              <a:rPr lang="fa-IR" sz="2000" b="1" dirty="0">
                <a:cs typeface="B Compset" pitchFamily="2" charset="-78"/>
              </a:rPr>
              <a:t>اگر در اشتقاقهای سینه ای چپ </a:t>
            </a:r>
            <a:r>
              <a:rPr lang="en-US" sz="2000" b="1" dirty="0">
                <a:cs typeface="B Compset" pitchFamily="2" charset="-78"/>
              </a:rPr>
              <a:t>V5</a:t>
            </a:r>
            <a:r>
              <a:rPr lang="fa-IR" sz="2000" b="1" dirty="0">
                <a:cs typeface="B Compset" pitchFamily="2" charset="-78"/>
              </a:rPr>
              <a:t> و </a:t>
            </a:r>
            <a:r>
              <a:rPr lang="en-US" sz="2000" b="1" dirty="0">
                <a:cs typeface="B Compset" pitchFamily="2" charset="-78"/>
              </a:rPr>
              <a:t>V6</a:t>
            </a:r>
            <a:r>
              <a:rPr lang="fa-IR" sz="2000" b="1" dirty="0">
                <a:cs typeface="B Compset" pitchFamily="2" charset="-78"/>
              </a:rPr>
              <a:t>، الگوی </a:t>
            </a:r>
            <a:r>
              <a:rPr lang="en-US" sz="2000" b="1" dirty="0">
                <a:cs typeface="B Compset" pitchFamily="2" charset="-78"/>
              </a:rPr>
              <a:t>R</a:t>
            </a:r>
            <a:r>
              <a:rPr lang="en-US" sz="2000" b="1" dirty="0"/>
              <a:t>R</a:t>
            </a:r>
            <a:r>
              <a:rPr lang="en-US" sz="2000" b="1" baseline="30000" dirty="0">
                <a:sym typeface="Wingdings"/>
              </a:rPr>
              <a:t></a:t>
            </a:r>
            <a:r>
              <a:rPr lang="fa-IR" sz="2000" b="1" dirty="0">
                <a:cs typeface="B Compset" pitchFamily="2" charset="-78"/>
              </a:rPr>
              <a:t> را داشته باشیم، بلوک شاخه ای چپ وجود دارد.</a:t>
            </a:r>
          </a:p>
          <a:p>
            <a:pPr algn="r" rtl="1"/>
            <a:endParaRPr lang="fa-IR" sz="2000" b="1" dirty="0">
              <a:cs typeface="B Compset" pitchFamily="2" charset="-78"/>
            </a:endParaRPr>
          </a:p>
          <a:p>
            <a:pPr algn="r" rtl="1"/>
            <a:r>
              <a:rPr lang="fa-IR" sz="2000" b="1" dirty="0">
                <a:cs typeface="B Compset" pitchFamily="2" charset="-78"/>
              </a:rPr>
              <a:t>زمان </a:t>
            </a:r>
            <a:r>
              <a:rPr lang="en-US" sz="2000" b="1" dirty="0">
                <a:cs typeface="B Compset" pitchFamily="2" charset="-78"/>
              </a:rPr>
              <a:t>QRS</a:t>
            </a:r>
            <a:r>
              <a:rPr lang="fa-IR" sz="2000" b="1" dirty="0">
                <a:cs typeface="B Compset" pitchFamily="2" charset="-78"/>
              </a:rPr>
              <a:t> بیش از 0/12 ثانیه است.</a:t>
            </a:r>
          </a:p>
          <a:p>
            <a:pPr algn="r" rtl="1"/>
            <a:endParaRPr lang="fa-IR" sz="2000" b="1" dirty="0">
              <a:cs typeface="B Compset" pitchFamily="2" charset="-78"/>
            </a:endParaRPr>
          </a:p>
          <a:p>
            <a:pPr algn="r" rtl="1"/>
            <a:r>
              <a:rPr lang="en-US" sz="2000" b="1" dirty="0">
                <a:cs typeface="B Compset" pitchFamily="2" charset="-78"/>
              </a:rPr>
              <a:t>T</a:t>
            </a:r>
            <a:r>
              <a:rPr lang="fa-IR" sz="2000" b="1" dirty="0">
                <a:cs typeface="B Compset" pitchFamily="2" charset="-78"/>
              </a:rPr>
              <a:t> معکوس و </a:t>
            </a:r>
            <a:r>
              <a:rPr lang="en-US" sz="2000" b="1" dirty="0">
                <a:cs typeface="B Compset" pitchFamily="2" charset="-78"/>
              </a:rPr>
              <a:t>ST Depression</a:t>
            </a:r>
            <a:r>
              <a:rPr lang="fa-IR" sz="2000" b="1" dirty="0">
                <a:cs typeface="B Compset" pitchFamily="2" charset="-78"/>
              </a:rPr>
              <a:t> نیز وجود دارد.</a:t>
            </a:r>
          </a:p>
          <a:p>
            <a:pPr algn="r" rtl="1"/>
            <a:endParaRPr lang="fa-IR" sz="2000" b="1" dirty="0">
              <a:cs typeface="B Compset" pitchFamily="2" charset="-78"/>
            </a:endParaRPr>
          </a:p>
          <a:p>
            <a:pPr algn="r" rtl="1"/>
            <a:r>
              <a:rPr lang="fa-IR" sz="2000" b="1" dirty="0">
                <a:cs typeface="B Compset" pitchFamily="2" charset="-78"/>
              </a:rPr>
              <a:t>در لیدهای مقابل این دو لید یعنی  </a:t>
            </a:r>
            <a:r>
              <a:rPr lang="en-US" sz="2000" b="1" dirty="0">
                <a:cs typeface="B Compset" pitchFamily="2" charset="-78"/>
              </a:rPr>
              <a:t>V1</a:t>
            </a:r>
            <a:r>
              <a:rPr lang="fa-IR" sz="2000" b="1" dirty="0">
                <a:cs typeface="B Compset" pitchFamily="2" charset="-78"/>
              </a:rPr>
              <a:t> و </a:t>
            </a:r>
            <a:r>
              <a:rPr lang="en-US" sz="2000" b="1" dirty="0">
                <a:cs typeface="B Compset" pitchFamily="2" charset="-78"/>
              </a:rPr>
              <a:t>V2</a:t>
            </a:r>
            <a:r>
              <a:rPr lang="fa-IR" sz="2000" b="1" dirty="0"/>
              <a:t>، </a:t>
            </a:r>
            <a:r>
              <a:rPr lang="en-US" sz="2000" b="1" dirty="0"/>
              <a:t>S</a:t>
            </a:r>
            <a:r>
              <a:rPr lang="fa-IR" sz="2000" b="1" dirty="0"/>
              <a:t> </a:t>
            </a:r>
            <a:r>
              <a:rPr lang="fa-IR" sz="2000" b="1" dirty="0">
                <a:cs typeface="B Compset" pitchFamily="2" charset="-78"/>
              </a:rPr>
              <a:t>عمیق خواهیم داشت. همچنین در لیدهای</a:t>
            </a:r>
            <a:r>
              <a:rPr lang="hi-IN" sz="2000" b="1" dirty="0"/>
              <a:t>।</a:t>
            </a:r>
            <a:r>
              <a:rPr lang="fa-IR" sz="2000" b="1" dirty="0"/>
              <a:t>، </a:t>
            </a:r>
            <a:r>
              <a:rPr lang="hi-IN" sz="2000" b="1" dirty="0"/>
              <a:t>॥</a:t>
            </a:r>
            <a:r>
              <a:rPr lang="fa-IR" sz="2000" b="1" dirty="0"/>
              <a:t>و </a:t>
            </a:r>
            <a:r>
              <a:rPr lang="en-US" sz="2000" b="1" dirty="0"/>
              <a:t>AVL</a:t>
            </a:r>
            <a:r>
              <a:rPr lang="fa-IR" sz="2000" b="1" dirty="0"/>
              <a:t>، </a:t>
            </a:r>
            <a:r>
              <a:rPr lang="en-US" sz="2000" b="1" dirty="0">
                <a:cs typeface="B Compset" pitchFamily="2" charset="-78"/>
              </a:rPr>
              <a:t>R</a:t>
            </a:r>
            <a:r>
              <a:rPr lang="en-US" sz="2000" b="1" dirty="0"/>
              <a:t>R</a:t>
            </a:r>
            <a:r>
              <a:rPr lang="en-US" sz="2000" b="1" baseline="30000" dirty="0">
                <a:sym typeface="Wingdings"/>
              </a:rPr>
              <a:t></a:t>
            </a:r>
            <a:r>
              <a:rPr lang="fa-IR" sz="2000" b="1" dirty="0">
                <a:cs typeface="B Compset" pitchFamily="2" charset="-78"/>
              </a:rPr>
              <a:t> ، </a:t>
            </a:r>
            <a:r>
              <a:rPr lang="en-US" sz="2000" b="1" dirty="0">
                <a:cs typeface="B Compset" pitchFamily="2" charset="-78"/>
              </a:rPr>
              <a:t>T</a:t>
            </a:r>
            <a:r>
              <a:rPr lang="fa-IR" sz="2000" b="1" dirty="0">
                <a:cs typeface="B Compset" pitchFamily="2" charset="-78"/>
              </a:rPr>
              <a:t> معکوس و </a:t>
            </a:r>
            <a:r>
              <a:rPr lang="en-US" sz="2000" b="1" dirty="0">
                <a:cs typeface="B Compset" pitchFamily="2" charset="-78"/>
              </a:rPr>
              <a:t>ST Depression</a:t>
            </a:r>
            <a:r>
              <a:rPr lang="fa-IR" sz="2000" b="1" dirty="0">
                <a:cs typeface="B Compset" pitchFamily="2" charset="-78"/>
              </a:rPr>
              <a:t> خواهیم داشت.</a:t>
            </a:r>
          </a:p>
          <a:p>
            <a:pPr algn="r" rtl="1"/>
            <a:endParaRPr lang="fa-IR" sz="2000" b="1" dirty="0">
              <a:cs typeface="B Compset" pitchFamily="2" charset="-78"/>
            </a:endParaRPr>
          </a:p>
          <a:p>
            <a:pPr algn="r" rtl="1"/>
            <a:endParaRPr lang="en-US" sz="2000" dirty="0">
              <a:cs typeface="B Compset" pitchFamily="2" charset="-78"/>
            </a:endParaRPr>
          </a:p>
          <a:p>
            <a:pPr algn="r" rtl="1"/>
            <a:endParaRPr lang="en-US" sz="2000" b="1" dirty="0">
              <a:cs typeface="B Compset" pitchFamily="2" charset="-78"/>
            </a:endParaRPr>
          </a:p>
        </p:txBody>
      </p:sp>
    </p:spTree>
    <p:extLst>
      <p:ext uri="{BB962C8B-B14F-4D97-AF65-F5344CB8AC3E}">
        <p14:creationId xmlns:p14="http://schemas.microsoft.com/office/powerpoint/2010/main" val="4056451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شاخه چپ </a:t>
            </a:r>
            <a:r>
              <a:rPr lang="en-US" sz="2400" b="1" dirty="0">
                <a:cs typeface="B Titr" pitchFamily="2" charset="-78"/>
              </a:rPr>
              <a:t>LBBB</a:t>
            </a:r>
            <a:endParaRPr lang="en-US" sz="2400" b="1" dirty="0"/>
          </a:p>
        </p:txBody>
      </p:sp>
      <p:pic>
        <p:nvPicPr>
          <p:cNvPr id="4" name="Picture 4"/>
          <p:cNvPicPr>
            <a:picLocks noGrp="1" noChangeAspect="1" noChangeArrowheads="1"/>
          </p:cNvPicPr>
          <p:nvPr>
            <p:ph idx="1"/>
          </p:nvPr>
        </p:nvPicPr>
        <p:blipFill>
          <a:blip r:embed="rId2"/>
          <a:srcRect/>
          <a:stretch>
            <a:fillRect/>
          </a:stretch>
        </p:blipFill>
        <p:spPr bwMode="auto">
          <a:xfrm>
            <a:off x="2057401" y="1600201"/>
            <a:ext cx="8229600" cy="4525963"/>
          </a:xfrm>
          <a:prstGeom prst="rect">
            <a:avLst/>
          </a:prstGeom>
          <a:noFill/>
          <a:ln w="9525">
            <a:noFill/>
            <a:miter lim="800000"/>
            <a:headEnd/>
            <a:tailEnd/>
          </a:ln>
        </p:spPr>
      </p:pic>
    </p:spTree>
    <p:extLst>
      <p:ext uri="{BB962C8B-B14F-4D97-AF65-F5344CB8AC3E}">
        <p14:creationId xmlns:p14="http://schemas.microsoft.com/office/powerpoint/2010/main" val="268525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شاخه چپ </a:t>
            </a:r>
            <a:r>
              <a:rPr lang="en-US" sz="2400" b="1" dirty="0">
                <a:cs typeface="B Titr" pitchFamily="2" charset="-78"/>
              </a:rPr>
              <a:t>LBBB</a:t>
            </a:r>
          </a:p>
        </p:txBody>
      </p:sp>
      <p:sp>
        <p:nvSpPr>
          <p:cNvPr id="3" name="Content Placeholder 2"/>
          <p:cNvSpPr>
            <a:spLocks noGrp="1"/>
          </p:cNvSpPr>
          <p:nvPr>
            <p:ph idx="1"/>
          </p:nvPr>
        </p:nvSpPr>
        <p:spPr/>
        <p:txBody>
          <a:bodyPr/>
          <a:lstStyle/>
          <a:p>
            <a:pPr algn="r" rtl="1"/>
            <a:endParaRPr lang="fa-IR" sz="2000" b="1" dirty="0">
              <a:cs typeface="B Compset" pitchFamily="2" charset="-78"/>
            </a:endParaRPr>
          </a:p>
          <a:p>
            <a:pPr algn="r" rtl="1"/>
            <a:r>
              <a:rPr lang="fa-IR" sz="2000" b="1" dirty="0">
                <a:cs typeface="B Compset" pitchFamily="2" charset="-78"/>
              </a:rPr>
              <a:t>در صورت وجود علائم ذیل می توان تشخیص </a:t>
            </a:r>
            <a:r>
              <a:rPr lang="en-US" sz="2000" b="1" dirty="0">
                <a:cs typeface="B Compset" pitchFamily="2" charset="-78"/>
              </a:rPr>
              <a:t>MI</a:t>
            </a:r>
            <a:r>
              <a:rPr lang="fa-IR" sz="2000" b="1" dirty="0">
                <a:cs typeface="B Compset" pitchFamily="2" charset="-78"/>
              </a:rPr>
              <a:t> را برای بیمار گذاشت:</a:t>
            </a:r>
          </a:p>
          <a:p>
            <a:pPr algn="r" rtl="1"/>
            <a:endParaRPr lang="fa-IR" sz="2000" b="1" dirty="0">
              <a:cs typeface="B Compset" pitchFamily="2" charset="-78"/>
            </a:endParaRPr>
          </a:p>
          <a:p>
            <a:pPr lvl="1" algn="r" rtl="1">
              <a:buNone/>
            </a:pPr>
            <a:r>
              <a:rPr lang="fa-IR" sz="2000" b="1" dirty="0">
                <a:cs typeface="B Compset" pitchFamily="2" charset="-78"/>
              </a:rPr>
              <a:t>1- موج </a:t>
            </a:r>
            <a:r>
              <a:rPr lang="en-US" sz="2000" b="1" dirty="0">
                <a:cs typeface="B Compset" pitchFamily="2" charset="-78"/>
              </a:rPr>
              <a:t>T</a:t>
            </a:r>
            <a:r>
              <a:rPr lang="fa-IR" sz="2000" b="1" dirty="0">
                <a:cs typeface="B Compset" pitchFamily="2" charset="-78"/>
              </a:rPr>
              <a:t> در لیدهای </a:t>
            </a:r>
            <a:r>
              <a:rPr lang="en-US" sz="2000" b="1" dirty="0">
                <a:cs typeface="B Compset" pitchFamily="2" charset="-78"/>
              </a:rPr>
              <a:t>V5</a:t>
            </a:r>
            <a:r>
              <a:rPr lang="fa-IR" sz="2000" b="1" dirty="0">
                <a:cs typeface="B Compset" pitchFamily="2" charset="-78"/>
              </a:rPr>
              <a:t> و </a:t>
            </a:r>
            <a:r>
              <a:rPr lang="en-US" sz="2000" b="1" dirty="0">
                <a:cs typeface="B Compset" pitchFamily="2" charset="-78"/>
              </a:rPr>
              <a:t>V6</a:t>
            </a:r>
            <a:r>
              <a:rPr lang="fa-IR" sz="2000" b="1" dirty="0">
                <a:cs typeface="B Compset" pitchFamily="2" charset="-78"/>
              </a:rPr>
              <a:t> به عوض اینکه منفی باشد مثبت خواهد بود.</a:t>
            </a:r>
          </a:p>
          <a:p>
            <a:pPr lvl="1" algn="r" rtl="1">
              <a:buNone/>
            </a:pPr>
            <a:r>
              <a:rPr lang="fa-IR" sz="2000" b="1" dirty="0">
                <a:cs typeface="B Compset" pitchFamily="2" charset="-78"/>
              </a:rPr>
              <a:t>2- اگر در </a:t>
            </a:r>
            <a:r>
              <a:rPr lang="en-US" sz="2000" b="1" dirty="0">
                <a:cs typeface="B Compset" pitchFamily="2" charset="-78"/>
              </a:rPr>
              <a:t>V1 </a:t>
            </a:r>
            <a:r>
              <a:rPr lang="fa-IR" sz="2000" b="1" dirty="0">
                <a:cs typeface="B Compset" pitchFamily="2" charset="-78"/>
              </a:rPr>
              <a:t> و</a:t>
            </a:r>
            <a:r>
              <a:rPr lang="en-US" sz="2000" b="1" dirty="0">
                <a:cs typeface="B Compset" pitchFamily="2" charset="-78"/>
              </a:rPr>
              <a:t>V2</a:t>
            </a:r>
            <a:r>
              <a:rPr lang="fa-IR" sz="2000" b="1" dirty="0">
                <a:cs typeface="B Compset" pitchFamily="2" charset="-78"/>
              </a:rPr>
              <a:t> موج </a:t>
            </a:r>
            <a:r>
              <a:rPr lang="en-US" sz="2000" b="1" dirty="0">
                <a:cs typeface="B Compset" pitchFamily="2" charset="-78"/>
              </a:rPr>
              <a:t>R</a:t>
            </a:r>
            <a:r>
              <a:rPr lang="fa-IR" sz="2000" b="1" dirty="0">
                <a:cs typeface="B Compset" pitchFamily="2" charset="-78"/>
              </a:rPr>
              <a:t> وجود داشته باشد، در </a:t>
            </a:r>
            <a:r>
              <a:rPr lang="en-US" sz="2000" b="1" dirty="0">
                <a:cs typeface="B Compset" pitchFamily="2" charset="-78"/>
              </a:rPr>
              <a:t>V3 </a:t>
            </a:r>
            <a:r>
              <a:rPr lang="fa-IR" sz="2000" b="1" dirty="0">
                <a:cs typeface="B Compset" pitchFamily="2" charset="-78"/>
              </a:rPr>
              <a:t> و</a:t>
            </a:r>
            <a:r>
              <a:rPr lang="en-US" sz="2000" b="1" dirty="0">
                <a:cs typeface="B Compset" pitchFamily="2" charset="-78"/>
              </a:rPr>
              <a:t>V4</a:t>
            </a:r>
            <a:r>
              <a:rPr lang="fa-IR" sz="2000" b="1" dirty="0">
                <a:cs typeface="B Compset" pitchFamily="2" charset="-78"/>
              </a:rPr>
              <a:t> این موج از بین می رود.</a:t>
            </a:r>
          </a:p>
          <a:p>
            <a:pPr lvl="1" algn="r" rtl="1">
              <a:buNone/>
            </a:pPr>
            <a:r>
              <a:rPr lang="fa-IR" sz="2000" b="1" dirty="0">
                <a:cs typeface="B Compset" pitchFamily="2" charset="-78"/>
              </a:rPr>
              <a:t>3- اگر </a:t>
            </a:r>
            <a:r>
              <a:rPr lang="en-US" sz="2000" b="1" dirty="0">
                <a:cs typeface="B Compset" pitchFamily="2" charset="-78"/>
              </a:rPr>
              <a:t>PVC</a:t>
            </a:r>
            <a:r>
              <a:rPr lang="fa-IR" sz="2000" b="1" dirty="0">
                <a:cs typeface="B Compset" pitchFamily="2" charset="-78"/>
              </a:rPr>
              <a:t> از بطن چپ سرچشمه گرفته باشد و </a:t>
            </a:r>
            <a:r>
              <a:rPr lang="en-US" sz="2000" b="1" dirty="0">
                <a:cs typeface="B Compset" pitchFamily="2" charset="-78"/>
              </a:rPr>
              <a:t>ST elevation</a:t>
            </a:r>
            <a:r>
              <a:rPr lang="fa-IR" sz="2000" b="1" dirty="0">
                <a:cs typeface="B Compset" pitchFamily="2" charset="-78"/>
              </a:rPr>
              <a:t> داشته باشیم.</a:t>
            </a:r>
            <a:endParaRPr lang="en-US" sz="2000" b="1" dirty="0">
              <a:cs typeface="B Compset" pitchFamily="2" charset="-78"/>
            </a:endParaRPr>
          </a:p>
        </p:txBody>
      </p:sp>
    </p:spTree>
    <p:extLst>
      <p:ext uri="{BB962C8B-B14F-4D97-AF65-F5344CB8AC3E}">
        <p14:creationId xmlns:p14="http://schemas.microsoft.com/office/powerpoint/2010/main" val="328688956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بلوک شاخه چپ </a:t>
            </a:r>
            <a:r>
              <a:rPr lang="en-US" sz="2400" b="1" dirty="0">
                <a:cs typeface="B Titr" pitchFamily="2" charset="-78"/>
              </a:rPr>
              <a:t>LBBB</a:t>
            </a:r>
          </a:p>
        </p:txBody>
      </p:sp>
      <p:pic>
        <p:nvPicPr>
          <p:cNvPr id="4" name="Picture 4"/>
          <p:cNvPicPr>
            <a:picLocks noGrp="1" noChangeAspect="1" noChangeArrowheads="1"/>
          </p:cNvPicPr>
          <p:nvPr>
            <p:ph idx="1"/>
          </p:nvPr>
        </p:nvPicPr>
        <p:blipFill>
          <a:blip r:embed="rId2"/>
          <a:srcRect/>
          <a:stretch>
            <a:fillRect/>
          </a:stretch>
        </p:blipFill>
        <p:spPr>
          <a:xfrm>
            <a:off x="1981200" y="1600200"/>
            <a:ext cx="8153400" cy="4267200"/>
          </a:xfrm>
          <a:noFill/>
        </p:spPr>
      </p:pic>
    </p:spTree>
    <p:extLst>
      <p:ext uri="{BB962C8B-B14F-4D97-AF65-F5344CB8AC3E}">
        <p14:creationId xmlns:p14="http://schemas.microsoft.com/office/powerpoint/2010/main" val="226810553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cdn.lifeinthefastlane.com/wp-content/uploads/2011/01/waves-of-the-ecg.gif"/>
          <p:cNvPicPr/>
          <p:nvPr/>
        </p:nvPicPr>
        <p:blipFill>
          <a:blip r:embed="rId2"/>
          <a:stretch>
            <a:fillRect/>
          </a:stretch>
        </p:blipFill>
        <p:spPr bwMode="auto">
          <a:xfrm>
            <a:off x="2667000" y="2343151"/>
            <a:ext cx="4286250" cy="2143125"/>
          </a:xfrm>
          <a:prstGeom prst="rect">
            <a:avLst/>
          </a:prstGeom>
          <a:noFill/>
          <a:ln>
            <a:noFill/>
          </a:ln>
        </p:spPr>
      </p:pic>
      <p:pic>
        <p:nvPicPr>
          <p:cNvPr id="5" name="Picture 4" descr="http://i.livescience.com/images/i/000/065/517/original/human-body-heart-130925.jpg?1398809359"/>
          <p:cNvPicPr/>
          <p:nvPr/>
        </p:nvPicPr>
        <p:blipFill>
          <a:blip r:embed="rId3">
            <a:lum bright="49000" contrast="-50000"/>
          </a:blip>
          <a:srcRect/>
          <a:stretch>
            <a:fillRect/>
          </a:stretch>
        </p:blipFill>
        <p:spPr bwMode="auto">
          <a:xfrm>
            <a:off x="6953250" y="2343150"/>
            <a:ext cx="2571750" cy="2000250"/>
          </a:xfrm>
          <a:prstGeom prst="rect">
            <a:avLst/>
          </a:prstGeom>
          <a:noFill/>
          <a:ln w="9525">
            <a:noFill/>
            <a:miter lim="800000"/>
            <a:headEnd/>
            <a:tailEnd/>
          </a:ln>
        </p:spPr>
      </p:pic>
      <p:sp>
        <p:nvSpPr>
          <p:cNvPr id="5122" name="Rectangle 29"/>
          <p:cNvSpPr>
            <a:spLocks noGrp="1" noChangeArrowheads="1"/>
          </p:cNvSpPr>
          <p:nvPr>
            <p:ph type="subTitle" idx="1"/>
          </p:nvPr>
        </p:nvSpPr>
        <p:spPr>
          <a:xfrm>
            <a:off x="3575720" y="1026064"/>
            <a:ext cx="5256584" cy="790566"/>
          </a:xfrm>
        </p:spPr>
        <p:txBody>
          <a:bodyPr/>
          <a:lstStyle/>
          <a:p>
            <a:pPr rtl="1" eaLnBrk="1" hangingPunct="1"/>
            <a:r>
              <a:rPr lang="fa-IR" altLang="en-US" sz="2800" b="1" dirty="0">
                <a:cs typeface="B Titr" pitchFamily="2" charset="-78"/>
              </a:rPr>
              <a:t>نارسایی حاد قلبی و </a:t>
            </a:r>
            <a:r>
              <a:rPr lang="fa-IR" altLang="en-US" sz="2800" b="1" dirty="0" err="1">
                <a:cs typeface="B Titr" pitchFamily="2" charset="-78"/>
              </a:rPr>
              <a:t>ادم</a:t>
            </a:r>
            <a:r>
              <a:rPr lang="fa-IR" altLang="en-US" sz="2800" b="1" dirty="0">
                <a:cs typeface="B Titr" pitchFamily="2" charset="-78"/>
              </a:rPr>
              <a:t> حاد ریه</a:t>
            </a:r>
            <a:endParaRPr lang="en-US" altLang="en-US" sz="2800" b="1" dirty="0">
              <a:cs typeface="B Titr" pitchFamily="2" charset="-78"/>
            </a:endParaRPr>
          </a:p>
        </p:txBody>
      </p:sp>
      <p:pic>
        <p:nvPicPr>
          <p:cNvPr id="5123" name="Picture 5"/>
          <p:cNvPicPr>
            <a:picLocks noChangeAspect="1"/>
          </p:cNvPicPr>
          <p:nvPr/>
        </p:nvPicPr>
        <p:blipFill>
          <a:blip r:embed="rId4">
            <a:lum bright="70000" contrast="-70000"/>
          </a:blip>
          <a:srcRect/>
          <a:stretch>
            <a:fillRect/>
          </a:stretch>
        </p:blipFill>
        <p:spPr bwMode="auto">
          <a:xfrm>
            <a:off x="4113595" y="2035960"/>
            <a:ext cx="3995738" cy="3025378"/>
          </a:xfrm>
          <a:prstGeom prst="rect">
            <a:avLst/>
          </a:prstGeom>
          <a:noFill/>
          <a:ln w="9525">
            <a:noFill/>
            <a:miter lim="800000"/>
            <a:headEnd/>
            <a:tailEnd/>
          </a:ln>
        </p:spPr>
      </p:pic>
      <p:sp>
        <p:nvSpPr>
          <p:cNvPr id="7" name="TextBox 6"/>
          <p:cNvSpPr txBox="1"/>
          <p:nvPr/>
        </p:nvSpPr>
        <p:spPr>
          <a:xfrm>
            <a:off x="3935760" y="5265203"/>
            <a:ext cx="4212468" cy="365356"/>
          </a:xfrm>
          <a:prstGeom prst="rect">
            <a:avLst/>
          </a:prstGeom>
          <a:noFill/>
        </p:spPr>
        <p:txBody>
          <a:bodyPr>
            <a:spAutoFit/>
          </a:bodyPr>
          <a:lstStyle/>
          <a:p>
            <a:pPr algn="ctr" rtl="0">
              <a:lnSpc>
                <a:spcPct val="200000"/>
              </a:lnSpc>
              <a:defRPr/>
            </a:pPr>
            <a:r>
              <a:rPr lang="fa-IR" sz="1050" dirty="0">
                <a:solidFill>
                  <a:srgbClr val="000000"/>
                </a:solidFill>
                <a:effectLst>
                  <a:reflection blurRad="6350" stA="55000" endA="50" endPos="85000" dist="60007" dir="5400000" sy="-100000" algn="bl" rotWithShape="0"/>
                </a:effectLst>
                <a:cs typeface="B Titr" panose="00000700000000000000" pitchFamily="2" charset="-78"/>
              </a:rPr>
              <a:t>سازمان اورژانس کشور</a:t>
            </a:r>
          </a:p>
        </p:txBody>
      </p:sp>
    </p:spTree>
    <p:extLst>
      <p:ext uri="{BB962C8B-B14F-4D97-AF65-F5344CB8AC3E}">
        <p14:creationId xmlns:p14="http://schemas.microsoft.com/office/powerpoint/2010/main" val="139379783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Autofit/>
          </a:bodyPr>
          <a:lstStyle/>
          <a:p>
            <a:r>
              <a:rPr lang="fa-IR" sz="2800" dirty="0">
                <a:cs typeface="B Titr" panose="00000700000000000000" pitchFamily="2" charset="-78"/>
              </a:rPr>
              <a:t>نارسای حاد قلبی و ادم حاد ریه</a:t>
            </a:r>
          </a:p>
        </p:txBody>
      </p:sp>
      <p:sp>
        <p:nvSpPr>
          <p:cNvPr id="3" name="Content Placeholder 2"/>
          <p:cNvSpPr>
            <a:spLocks noGrp="1"/>
          </p:cNvSpPr>
          <p:nvPr>
            <p:ph idx="1"/>
          </p:nvPr>
        </p:nvSpPr>
        <p:spPr>
          <a:xfrm>
            <a:off x="1981200" y="1412776"/>
            <a:ext cx="8229600" cy="4572000"/>
          </a:xfrm>
        </p:spPr>
        <p:txBody>
          <a:bodyPr/>
          <a:lstStyle/>
          <a:p>
            <a:pPr algn="r" rtl="1"/>
            <a:r>
              <a:rPr lang="en-US" sz="2000" dirty="0">
                <a:cs typeface="B Compset" panose="00000400000000000000" pitchFamily="2" charset="-78"/>
              </a:rPr>
              <a:t>Heart failure</a:t>
            </a:r>
            <a:r>
              <a:rPr lang="fa-IR" sz="2000" dirty="0">
                <a:cs typeface="B Compset" panose="00000400000000000000" pitchFamily="2" charset="-78"/>
              </a:rPr>
              <a:t> : ناتوانی قلب در حفظ برون ده مناسب برای نگهداری نیازهای متابولیسم بدن</a:t>
            </a:r>
          </a:p>
          <a:p>
            <a:pPr algn="r" rtl="1"/>
            <a:r>
              <a:rPr lang="en-US" sz="2000" dirty="0">
                <a:cs typeface="B Compset" panose="00000400000000000000" pitchFamily="2" charset="-78"/>
              </a:rPr>
              <a:t>Pulmonary Edema</a:t>
            </a:r>
            <a:r>
              <a:rPr lang="fa-IR" sz="2000" dirty="0">
                <a:cs typeface="B Compset" panose="00000400000000000000" pitchFamily="2" charset="-78"/>
              </a:rPr>
              <a:t> : تعادل غیر طبیعی در مایعات ریه</a:t>
            </a:r>
          </a:p>
          <a:p>
            <a:pPr algn="r" rtl="1"/>
            <a:r>
              <a:rPr lang="en-US" sz="2000" dirty="0">
                <a:cs typeface="B Compset" panose="00000400000000000000" pitchFamily="2" charset="-78"/>
              </a:rPr>
              <a:t>CHF with Acute Pulmonary Edema</a:t>
            </a:r>
            <a:r>
              <a:rPr lang="fa-IR" sz="2000" dirty="0">
                <a:cs typeface="B Compset" panose="00000400000000000000" pitchFamily="2" charset="-78"/>
              </a:rPr>
              <a:t>: ادم ریه ناشی از نارسایی قلبی (</a:t>
            </a:r>
            <a:r>
              <a:rPr lang="en-US" dirty="0">
                <a:cs typeface="B Compset" panose="00000400000000000000" pitchFamily="2" charset="-78"/>
              </a:rPr>
              <a:t>Cardiogenic pulmonary edema</a:t>
            </a:r>
            <a:r>
              <a:rPr lang="fa-IR" dirty="0">
                <a:cs typeface="B Compset" panose="00000400000000000000" pitchFamily="2" charset="-78"/>
              </a:rPr>
              <a:t> </a:t>
            </a:r>
            <a:r>
              <a:rPr lang="fa-IR" sz="2000" dirty="0">
                <a:cs typeface="B Compset" panose="00000400000000000000" pitchFamily="2" charset="-78"/>
              </a:rPr>
              <a:t>)</a:t>
            </a:r>
          </a:p>
        </p:txBody>
      </p:sp>
      <p:pic>
        <p:nvPicPr>
          <p:cNvPr id="2050" name="Picture 2" descr="C:\Users\pakbin\Documents\imagesCAKRB2FC.jpg"/>
          <p:cNvPicPr>
            <a:picLocks noChangeAspect="1" noChangeArrowheads="1"/>
          </p:cNvPicPr>
          <p:nvPr/>
        </p:nvPicPr>
        <p:blipFill>
          <a:blip r:embed="rId2" cstate="print"/>
          <a:srcRect/>
          <a:stretch>
            <a:fillRect/>
          </a:stretch>
        </p:blipFill>
        <p:spPr bwMode="auto">
          <a:xfrm>
            <a:off x="2855641" y="3140968"/>
            <a:ext cx="1876425" cy="2438400"/>
          </a:xfrm>
          <a:prstGeom prst="rect">
            <a:avLst/>
          </a:prstGeom>
          <a:noFill/>
        </p:spPr>
      </p:pic>
    </p:spTree>
    <p:extLst>
      <p:ext uri="{BB962C8B-B14F-4D97-AF65-F5344CB8AC3E}">
        <p14:creationId xmlns:p14="http://schemas.microsoft.com/office/powerpoint/2010/main" val="60259279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cs typeface="B Titr" panose="00000700000000000000" pitchFamily="2" charset="-78"/>
              </a:rPr>
              <a:t>تشخیص</a:t>
            </a:r>
          </a:p>
        </p:txBody>
      </p:sp>
      <p:sp>
        <p:nvSpPr>
          <p:cNvPr id="3" name="Content Placeholder 2"/>
          <p:cNvSpPr>
            <a:spLocks noGrp="1"/>
          </p:cNvSpPr>
          <p:nvPr>
            <p:ph idx="1"/>
          </p:nvPr>
        </p:nvSpPr>
        <p:spPr/>
        <p:txBody>
          <a:bodyPr/>
          <a:lstStyle/>
          <a:p>
            <a:pPr algn="r" rtl="1"/>
            <a:r>
              <a:rPr lang="fa-IR" dirty="0">
                <a:cs typeface="B Compset" panose="00000400000000000000" pitchFamily="2" charset="-78"/>
              </a:rPr>
              <a:t>شرح حال وتاریخچه بیماری</a:t>
            </a:r>
          </a:p>
          <a:p>
            <a:pPr algn="r" rtl="1"/>
            <a:r>
              <a:rPr lang="fa-IR" dirty="0">
                <a:cs typeface="B Compset" panose="00000400000000000000" pitchFamily="2" charset="-78"/>
              </a:rPr>
              <a:t>علائم بالینی</a:t>
            </a:r>
          </a:p>
          <a:p>
            <a:pPr algn="r" rtl="1"/>
            <a:r>
              <a:rPr lang="fa-IR" dirty="0">
                <a:cs typeface="B Compset" panose="00000400000000000000" pitchFamily="2" charset="-78"/>
              </a:rPr>
              <a:t>معاینه فیزیکی</a:t>
            </a:r>
          </a:p>
          <a:p>
            <a:pPr algn="r" rtl="1"/>
            <a:r>
              <a:rPr lang="fa-IR" dirty="0">
                <a:cs typeface="B Compset" panose="00000400000000000000" pitchFamily="2" charset="-78"/>
              </a:rPr>
              <a:t>گرافی</a:t>
            </a:r>
          </a:p>
        </p:txBody>
      </p:sp>
      <p:pic>
        <p:nvPicPr>
          <p:cNvPr id="4" name="Picture 2" descr="C:\Users\pakbin\Documents\300px-PulmEdema.png"/>
          <p:cNvPicPr>
            <a:picLocks noChangeAspect="1" noChangeArrowheads="1"/>
          </p:cNvPicPr>
          <p:nvPr/>
        </p:nvPicPr>
        <p:blipFill>
          <a:blip r:embed="rId2" cstate="print"/>
          <a:srcRect/>
          <a:stretch>
            <a:fillRect/>
          </a:stretch>
        </p:blipFill>
        <p:spPr bwMode="auto">
          <a:xfrm>
            <a:off x="3359696" y="2276873"/>
            <a:ext cx="2857500" cy="2181225"/>
          </a:xfrm>
          <a:prstGeom prst="rect">
            <a:avLst/>
          </a:prstGeom>
          <a:noFill/>
        </p:spPr>
      </p:pic>
    </p:spTree>
    <p:extLst>
      <p:ext uri="{BB962C8B-B14F-4D97-AF65-F5344CB8AC3E}">
        <p14:creationId xmlns:p14="http://schemas.microsoft.com/office/powerpoint/2010/main" val="1236157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2057400" y="1600201"/>
            <a:ext cx="8153400" cy="4525963"/>
          </a:xfrm>
        </p:spPr>
        <p:txBody>
          <a:bodyPr/>
          <a:lstStyle/>
          <a:p>
            <a:pPr marL="315594" indent="-315594" algn="r" defTabSz="414781" rtl="1">
              <a:spcBef>
                <a:spcPts val="2900"/>
              </a:spcBef>
              <a:defRPr sz="1800"/>
            </a:pPr>
            <a:r>
              <a:rPr lang="fa-IR" sz="1800" b="1" dirty="0">
                <a:cs typeface="B Compset" pitchFamily="2" charset="-78"/>
              </a:rPr>
              <a:t>فاصله‌ی </a:t>
            </a:r>
            <a:r>
              <a:rPr lang="en-US" sz="1800" b="1" dirty="0">
                <a:cs typeface="B Compset" pitchFamily="2" charset="-78"/>
              </a:rPr>
              <a:t>QT</a:t>
            </a:r>
            <a:r>
              <a:rPr lang="fa-IR" sz="1800" b="1" dirty="0">
                <a:cs typeface="B Compset" pitchFamily="2" charset="-78"/>
              </a:rPr>
              <a:t>: از ابتدای کمپلکس </a:t>
            </a:r>
            <a:r>
              <a:rPr lang="en-US" sz="1800" b="1" dirty="0">
                <a:cs typeface="B Compset" pitchFamily="2" charset="-78"/>
              </a:rPr>
              <a:t>QRS </a:t>
            </a:r>
            <a:r>
              <a:rPr lang="fa-IR" sz="1800" b="1" dirty="0">
                <a:cs typeface="B Compset" pitchFamily="2" charset="-78"/>
              </a:rPr>
              <a:t> تا انتهای موج </a:t>
            </a:r>
            <a:r>
              <a:rPr lang="en-US" sz="1800" b="1" dirty="0">
                <a:cs typeface="B Compset" pitchFamily="2" charset="-78"/>
              </a:rPr>
              <a:t>P</a:t>
            </a:r>
            <a:r>
              <a:rPr lang="fa-IR" sz="1800" b="1" dirty="0">
                <a:cs typeface="B Compset" pitchFamily="2" charset="-78"/>
              </a:rPr>
              <a:t> می‌باشد و نشان دهنده‌ی زمان لازم برای مجموع فعالیت بطن‌ها در طی یک چرخه‌ی قلبی است.</a:t>
            </a:r>
          </a:p>
          <a:p>
            <a:pPr marL="315594" indent="-315594" algn="r" defTabSz="414781" rtl="1">
              <a:spcBef>
                <a:spcPts val="2900"/>
              </a:spcBef>
              <a:defRPr sz="1800"/>
            </a:pPr>
            <a:r>
              <a:rPr lang="fa-IR" sz="1800" b="1" dirty="0">
                <a:cs typeface="B Compset" pitchFamily="2" charset="-78"/>
              </a:rPr>
              <a:t>موج </a:t>
            </a:r>
            <a:r>
              <a:rPr lang="en-US" sz="1800" b="1" dirty="0">
                <a:cs typeface="B Compset" pitchFamily="2" charset="-78"/>
              </a:rPr>
              <a:t>U</a:t>
            </a:r>
            <a:r>
              <a:rPr lang="fa-IR" sz="1800" b="1" dirty="0">
                <a:cs typeface="B Compset" pitchFamily="2" charset="-78"/>
              </a:rPr>
              <a:t>: موجی گرد وکوچک می‌باشد که بعد از </a:t>
            </a:r>
            <a:r>
              <a:rPr lang="en-US" sz="1800" b="1" dirty="0">
                <a:cs typeface="B Compset" pitchFamily="2" charset="-78"/>
              </a:rPr>
              <a:t>T</a:t>
            </a:r>
            <a:r>
              <a:rPr lang="fa-IR" sz="1800" b="1" dirty="0">
                <a:cs typeface="B Compset" pitchFamily="2" charset="-78"/>
              </a:rPr>
              <a:t> ظاهر می‌شود. این موج همیشه دیده نمی‌شود.</a:t>
            </a:r>
          </a:p>
          <a:p>
            <a:pPr algn="r" rtl="1">
              <a:buFont typeface="Arial" pitchFamily="34" charset="0"/>
              <a:buChar char="•"/>
            </a:pPr>
            <a:endParaRPr lang="fa-IR" sz="1800" b="1" dirty="0">
              <a:cs typeface="B Compset" pitchFamily="2" charset="-78"/>
            </a:endParaRPr>
          </a:p>
        </p:txBody>
      </p:sp>
      <p:pic>
        <p:nvPicPr>
          <p:cNvPr id="4" name="pasted-image.png"/>
          <p:cNvPicPr/>
          <p:nvPr/>
        </p:nvPicPr>
        <p:blipFill>
          <a:blip r:embed="rId2">
            <a:extLst/>
          </a:blip>
          <a:stretch>
            <a:fillRect/>
          </a:stretch>
        </p:blipFill>
        <p:spPr>
          <a:xfrm>
            <a:off x="5029200" y="3429000"/>
            <a:ext cx="2590800" cy="1828800"/>
          </a:xfrm>
          <a:prstGeom prst="rect">
            <a:avLst/>
          </a:prstGeom>
          <a:ln w="12700">
            <a:miter lim="400000"/>
          </a:ln>
        </p:spPr>
      </p:pic>
    </p:spTree>
    <p:extLst>
      <p:ext uri="{BB962C8B-B14F-4D97-AF65-F5344CB8AC3E}">
        <p14:creationId xmlns:p14="http://schemas.microsoft.com/office/powerpoint/2010/main" val="410597754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981200" y="609600"/>
            <a:ext cx="8229600" cy="1143000"/>
          </a:xfrm>
        </p:spPr>
        <p:txBody>
          <a:bodyPr>
            <a:normAutofit/>
          </a:bodyPr>
          <a:lstStyle/>
          <a:p>
            <a:r>
              <a:rPr lang="en-US" dirty="0"/>
              <a:t>History, History, History</a:t>
            </a:r>
          </a:p>
        </p:txBody>
      </p:sp>
      <p:sp>
        <p:nvSpPr>
          <p:cNvPr id="148483" name="Rectangle 3"/>
          <p:cNvSpPr>
            <a:spLocks noGrp="1" noChangeArrowheads="1"/>
          </p:cNvSpPr>
          <p:nvPr>
            <p:ph idx="1"/>
          </p:nvPr>
        </p:nvSpPr>
        <p:spPr>
          <a:xfrm>
            <a:off x="2639616" y="2057400"/>
            <a:ext cx="7128792" cy="3505200"/>
          </a:xfrm>
        </p:spPr>
        <p:txBody>
          <a:bodyPr/>
          <a:lstStyle/>
          <a:p>
            <a:pPr algn="r" rtl="1">
              <a:spcAft>
                <a:spcPct val="50000"/>
              </a:spcAft>
            </a:pPr>
            <a:r>
              <a:rPr lang="fa-IR" dirty="0">
                <a:cs typeface="B Compset" panose="00000400000000000000" pitchFamily="2" charset="-78"/>
              </a:rPr>
              <a:t>شروع حاد یا مزمن</a:t>
            </a:r>
            <a:endParaRPr lang="en-US" dirty="0">
              <a:cs typeface="B Compset" panose="00000400000000000000" pitchFamily="2" charset="-78"/>
            </a:endParaRPr>
          </a:p>
          <a:p>
            <a:pPr algn="r" rtl="1">
              <a:spcAft>
                <a:spcPct val="50000"/>
              </a:spcAft>
            </a:pPr>
            <a:r>
              <a:rPr lang="fa-IR" dirty="0">
                <a:cs typeface="B Compset" panose="00000400000000000000" pitchFamily="2" charset="-78"/>
              </a:rPr>
              <a:t>سابقه حملات قبلی</a:t>
            </a:r>
            <a:endParaRPr lang="en-US" dirty="0">
              <a:cs typeface="B Compset" panose="00000400000000000000" pitchFamily="2" charset="-78"/>
            </a:endParaRPr>
          </a:p>
          <a:p>
            <a:pPr algn="r" rtl="1">
              <a:spcAft>
                <a:spcPct val="50000"/>
              </a:spcAft>
            </a:pPr>
            <a:r>
              <a:rPr lang="fa-IR" dirty="0">
                <a:cs typeface="B Compset" panose="00000400000000000000" pitchFamily="2" charset="-78"/>
              </a:rPr>
              <a:t>مصرف دارو</a:t>
            </a:r>
            <a:endParaRPr lang="en-US" dirty="0">
              <a:cs typeface="B Compset" panose="00000400000000000000" pitchFamily="2" charset="-78"/>
            </a:endParaRPr>
          </a:p>
        </p:txBody>
      </p:sp>
    </p:spTree>
    <p:extLst>
      <p:ext uri="{BB962C8B-B14F-4D97-AF65-F5344CB8AC3E}">
        <p14:creationId xmlns:p14="http://schemas.microsoft.com/office/powerpoint/2010/main" val="2060001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a:cs typeface="B Titr" panose="00000700000000000000" pitchFamily="2" charset="-78"/>
              </a:rPr>
              <a:t>علایم بالینی</a:t>
            </a:r>
          </a:p>
        </p:txBody>
      </p:sp>
      <p:pic>
        <p:nvPicPr>
          <p:cNvPr id="3" name="Picture 4"/>
          <p:cNvPicPr>
            <a:picLocks noChangeAspect="1" noChangeArrowheads="1"/>
          </p:cNvPicPr>
          <p:nvPr/>
        </p:nvPicPr>
        <p:blipFill>
          <a:blip r:embed="rId2" cstate="print"/>
          <a:srcRect/>
          <a:stretch>
            <a:fillRect/>
          </a:stretch>
        </p:blipFill>
        <p:spPr bwMode="auto">
          <a:xfrm>
            <a:off x="7543801" y="1600200"/>
            <a:ext cx="2816225" cy="5257800"/>
          </a:xfrm>
          <a:prstGeom prst="rect">
            <a:avLst/>
          </a:prstGeom>
          <a:noFill/>
          <a:ln w="9525">
            <a:noFill/>
            <a:miter lim="800000"/>
            <a:headEnd/>
            <a:tailEnd/>
          </a:ln>
          <a:effectLst/>
        </p:spPr>
      </p:pic>
    </p:spTree>
    <p:extLst>
      <p:ext uri="{BB962C8B-B14F-4D97-AF65-F5344CB8AC3E}">
        <p14:creationId xmlns:p14="http://schemas.microsoft.com/office/powerpoint/2010/main" val="298164717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981200" y="685800"/>
            <a:ext cx="8229600" cy="1143000"/>
          </a:xfrm>
          <a:noFill/>
          <a:ln/>
        </p:spPr>
        <p:txBody>
          <a:bodyPr vert="horz" wrap="square" lIns="90488" tIns="44450" rIns="90488" bIns="44450" numCol="1" anchor="ctr" anchorCtr="0" compatLnSpc="1">
            <a:prstTxWarp prst="textNoShape">
              <a:avLst/>
            </a:prstTxWarp>
            <a:normAutofit/>
          </a:bodyPr>
          <a:lstStyle/>
          <a:p>
            <a:r>
              <a:rPr lang="en-US" dirty="0"/>
              <a:t>Symptoms</a:t>
            </a:r>
          </a:p>
        </p:txBody>
      </p:sp>
      <p:sp>
        <p:nvSpPr>
          <p:cNvPr id="137219" name="Rectangle 3"/>
          <p:cNvSpPr>
            <a:spLocks noGrp="1" noChangeArrowheads="1"/>
          </p:cNvSpPr>
          <p:nvPr>
            <p:ph sz="half" idx="1"/>
          </p:nvPr>
        </p:nvSpPr>
        <p:spPr>
          <a:xfrm>
            <a:off x="1752600" y="2209800"/>
            <a:ext cx="4953000" cy="3276600"/>
          </a:xfrm>
          <a:noFill/>
          <a:ln/>
        </p:spPr>
        <p:txBody>
          <a:bodyPr vert="horz" wrap="square" lIns="90488" tIns="44450" rIns="90488" bIns="44450" numCol="1" anchor="t" anchorCtr="0" compatLnSpc="1">
            <a:prstTxWarp prst="textNoShape">
              <a:avLst/>
            </a:prstTxWarp>
            <a:normAutofit lnSpcReduction="10000"/>
          </a:bodyPr>
          <a:lstStyle/>
          <a:p>
            <a:pPr algn="l" rtl="0">
              <a:spcAft>
                <a:spcPct val="50000"/>
              </a:spcAft>
            </a:pPr>
            <a:r>
              <a:rPr lang="en-US" dirty="0">
                <a:cs typeface="B Compset" panose="00000400000000000000" pitchFamily="2" charset="-78"/>
              </a:rPr>
              <a:t>Fatigue</a:t>
            </a:r>
          </a:p>
          <a:p>
            <a:pPr algn="l" rtl="0">
              <a:spcAft>
                <a:spcPct val="50000"/>
              </a:spcAft>
            </a:pPr>
            <a:r>
              <a:rPr lang="en-US" dirty="0" err="1">
                <a:cs typeface="B Compset" panose="00000400000000000000" pitchFamily="2" charset="-78"/>
              </a:rPr>
              <a:t>Nocturia</a:t>
            </a:r>
            <a:endParaRPr lang="en-US" dirty="0">
              <a:cs typeface="B Compset" panose="00000400000000000000" pitchFamily="2" charset="-78"/>
            </a:endParaRPr>
          </a:p>
          <a:p>
            <a:pPr algn="l" rtl="0">
              <a:spcAft>
                <a:spcPct val="50000"/>
              </a:spcAft>
            </a:pPr>
            <a:r>
              <a:rPr lang="en-US" dirty="0">
                <a:cs typeface="B Compset" panose="00000400000000000000" pitchFamily="2" charset="-78"/>
              </a:rPr>
              <a:t>DOE (</a:t>
            </a:r>
            <a:r>
              <a:rPr lang="fa-IR" dirty="0">
                <a:cs typeface="B Compset" panose="00000400000000000000" pitchFamily="2" charset="-78"/>
              </a:rPr>
              <a:t>تنگی نفس حین فعالیت</a:t>
            </a:r>
            <a:r>
              <a:rPr lang="en-US" dirty="0">
                <a:cs typeface="B Compset" panose="00000400000000000000" pitchFamily="2" charset="-78"/>
              </a:rPr>
              <a:t>)</a:t>
            </a:r>
          </a:p>
          <a:p>
            <a:pPr algn="l" rtl="0">
              <a:spcAft>
                <a:spcPct val="50000"/>
              </a:spcAft>
            </a:pPr>
            <a:r>
              <a:rPr lang="en-US" dirty="0">
                <a:cs typeface="B Compset" panose="00000400000000000000" pitchFamily="2" charset="-78"/>
              </a:rPr>
              <a:t>PND (</a:t>
            </a:r>
            <a:r>
              <a:rPr lang="fa-IR" dirty="0">
                <a:cs typeface="B Compset" panose="00000400000000000000" pitchFamily="2" charset="-78"/>
              </a:rPr>
              <a:t>تنگی نفس حمله ای شبانه</a:t>
            </a:r>
            <a:r>
              <a:rPr lang="en-US" dirty="0">
                <a:cs typeface="B Compset" panose="00000400000000000000" pitchFamily="2" charset="-78"/>
              </a:rPr>
              <a:t>)</a:t>
            </a:r>
          </a:p>
        </p:txBody>
      </p:sp>
      <p:sp>
        <p:nvSpPr>
          <p:cNvPr id="137220" name="Rectangle 4"/>
          <p:cNvSpPr>
            <a:spLocks noGrp="1" noChangeArrowheads="1"/>
          </p:cNvSpPr>
          <p:nvPr>
            <p:ph sz="half" idx="2"/>
          </p:nvPr>
        </p:nvSpPr>
        <p:spPr>
          <a:xfrm>
            <a:off x="6858000" y="2209800"/>
            <a:ext cx="3657600" cy="3505200"/>
          </a:xfrm>
          <a:noFill/>
          <a:ln/>
        </p:spPr>
        <p:txBody>
          <a:bodyPr vert="horz" wrap="square" lIns="90488" tIns="44450" rIns="90488" bIns="44450" numCol="1" anchor="t" anchorCtr="0" compatLnSpc="1">
            <a:prstTxWarp prst="textNoShape">
              <a:avLst/>
            </a:prstTxWarp>
            <a:normAutofit lnSpcReduction="10000"/>
          </a:bodyPr>
          <a:lstStyle/>
          <a:p>
            <a:pPr algn="l" rtl="0">
              <a:spcAft>
                <a:spcPct val="50000"/>
              </a:spcAft>
            </a:pPr>
            <a:r>
              <a:rPr lang="en-US" dirty="0"/>
              <a:t>GI Symptoms</a:t>
            </a:r>
          </a:p>
          <a:p>
            <a:pPr algn="l" rtl="0">
              <a:spcAft>
                <a:spcPct val="50000"/>
              </a:spcAft>
            </a:pPr>
            <a:r>
              <a:rPr lang="en-US" dirty="0"/>
              <a:t>Chest Pain</a:t>
            </a:r>
          </a:p>
          <a:p>
            <a:pPr algn="l" rtl="0">
              <a:spcAft>
                <a:spcPct val="50000"/>
              </a:spcAft>
            </a:pPr>
            <a:r>
              <a:rPr lang="en-US" dirty="0" err="1"/>
              <a:t>Orthopnea</a:t>
            </a:r>
            <a:endParaRPr lang="en-US" dirty="0"/>
          </a:p>
          <a:p>
            <a:pPr algn="l" rtl="0">
              <a:spcAft>
                <a:spcPct val="50000"/>
              </a:spcAft>
            </a:pPr>
            <a:r>
              <a:rPr lang="en-US" dirty="0"/>
              <a:t>Profound </a:t>
            </a:r>
            <a:r>
              <a:rPr lang="en-US" dirty="0" err="1"/>
              <a:t>Dyspnea</a:t>
            </a:r>
            <a:endParaRPr lang="en-US" sz="2400" dirty="0"/>
          </a:p>
        </p:txBody>
      </p:sp>
    </p:spTree>
    <p:extLst>
      <p:ext uri="{BB962C8B-B14F-4D97-AF65-F5344CB8AC3E}">
        <p14:creationId xmlns:p14="http://schemas.microsoft.com/office/powerpoint/2010/main" val="123970431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981200" y="609600"/>
            <a:ext cx="8229600" cy="1143000"/>
          </a:xfrm>
        </p:spPr>
        <p:txBody>
          <a:bodyPr>
            <a:normAutofit/>
          </a:bodyPr>
          <a:lstStyle/>
          <a:p>
            <a:r>
              <a:rPr lang="en-US" sz="4000" dirty="0"/>
              <a:t>Vitals</a:t>
            </a:r>
          </a:p>
        </p:txBody>
      </p:sp>
      <p:sp>
        <p:nvSpPr>
          <p:cNvPr id="149507" name="Rectangle 3"/>
          <p:cNvSpPr>
            <a:spLocks noGrp="1" noChangeArrowheads="1"/>
          </p:cNvSpPr>
          <p:nvPr>
            <p:ph idx="1"/>
          </p:nvPr>
        </p:nvSpPr>
        <p:spPr>
          <a:xfrm>
            <a:off x="1981200" y="1752600"/>
            <a:ext cx="8229600" cy="4495800"/>
          </a:xfrm>
        </p:spPr>
        <p:txBody>
          <a:bodyPr/>
          <a:lstStyle/>
          <a:p>
            <a:pPr algn="l" rtl="0">
              <a:lnSpc>
                <a:spcPct val="90000"/>
              </a:lnSpc>
              <a:spcAft>
                <a:spcPct val="50000"/>
              </a:spcAft>
            </a:pPr>
            <a:r>
              <a:rPr lang="en-US" sz="2800" dirty="0" err="1"/>
              <a:t>Tachypnic</a:t>
            </a:r>
            <a:endParaRPr lang="en-US" sz="2800" dirty="0"/>
          </a:p>
          <a:p>
            <a:pPr algn="l" rtl="0">
              <a:lnSpc>
                <a:spcPct val="90000"/>
              </a:lnSpc>
              <a:spcAft>
                <a:spcPct val="50000"/>
              </a:spcAft>
            </a:pPr>
            <a:r>
              <a:rPr lang="en-US" sz="2800" dirty="0" err="1"/>
              <a:t>Tachycardic</a:t>
            </a:r>
            <a:endParaRPr lang="en-US" sz="2800" dirty="0"/>
          </a:p>
          <a:p>
            <a:pPr algn="l" rtl="0">
              <a:lnSpc>
                <a:spcPct val="90000"/>
              </a:lnSpc>
              <a:spcAft>
                <a:spcPct val="50000"/>
              </a:spcAft>
            </a:pPr>
            <a:r>
              <a:rPr lang="en-US" sz="2800" dirty="0"/>
              <a:t>Hypoxic</a:t>
            </a:r>
          </a:p>
          <a:p>
            <a:pPr algn="l" rtl="0">
              <a:lnSpc>
                <a:spcPct val="90000"/>
              </a:lnSpc>
              <a:spcAft>
                <a:spcPct val="50000"/>
              </a:spcAft>
            </a:pPr>
            <a:r>
              <a:rPr lang="en-US" sz="2800" dirty="0"/>
              <a:t>Hypertensive (even “normal” may be too high) </a:t>
            </a:r>
          </a:p>
          <a:p>
            <a:pPr algn="l" rtl="0">
              <a:lnSpc>
                <a:spcPct val="90000"/>
              </a:lnSpc>
              <a:spcAft>
                <a:spcPct val="50000"/>
              </a:spcAft>
              <a:buNone/>
            </a:pPr>
            <a:r>
              <a:rPr lang="en-US" sz="2800" u="sng" dirty="0"/>
              <a:t>or</a:t>
            </a:r>
            <a:r>
              <a:rPr lang="en-US" sz="2800" dirty="0"/>
              <a:t>  </a:t>
            </a:r>
            <a:r>
              <a:rPr lang="en-US" sz="2800" dirty="0" err="1">
                <a:solidFill>
                  <a:srgbClr val="FF0000"/>
                </a:solidFill>
              </a:rPr>
              <a:t>Hypotensive</a:t>
            </a:r>
            <a:r>
              <a:rPr lang="en-US" sz="2800" dirty="0"/>
              <a:t> in severe failure</a:t>
            </a:r>
          </a:p>
          <a:p>
            <a:pPr algn="l" rtl="0">
              <a:lnSpc>
                <a:spcPct val="90000"/>
              </a:lnSpc>
            </a:pPr>
            <a:endParaRPr lang="en-US" dirty="0"/>
          </a:p>
        </p:txBody>
      </p:sp>
    </p:spTree>
    <p:extLst>
      <p:ext uri="{BB962C8B-B14F-4D97-AF65-F5344CB8AC3E}">
        <p14:creationId xmlns:p14="http://schemas.microsoft.com/office/powerpoint/2010/main" val="134269050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955800" y="620688"/>
            <a:ext cx="8229600" cy="1143000"/>
          </a:xfrm>
          <a:noFill/>
          <a:ln/>
        </p:spPr>
        <p:txBody>
          <a:bodyPr vert="horz" wrap="square" lIns="90488" tIns="44450" rIns="90488" bIns="44450" numCol="1" anchor="ctr" anchorCtr="0" compatLnSpc="1">
            <a:prstTxWarp prst="textNoShape">
              <a:avLst/>
            </a:prstTxWarp>
            <a:normAutofit/>
          </a:bodyPr>
          <a:lstStyle/>
          <a:p>
            <a:r>
              <a:rPr lang="en-US" sz="4000" dirty="0"/>
              <a:t>Physical Exam</a:t>
            </a:r>
          </a:p>
        </p:txBody>
      </p:sp>
      <p:sp>
        <p:nvSpPr>
          <p:cNvPr id="139267" name="Rectangle 3"/>
          <p:cNvSpPr>
            <a:spLocks noGrp="1" noChangeArrowheads="1"/>
          </p:cNvSpPr>
          <p:nvPr>
            <p:ph sz="half" idx="1"/>
          </p:nvPr>
        </p:nvSpPr>
        <p:spPr>
          <a:xfrm>
            <a:off x="2514601" y="2209800"/>
            <a:ext cx="3387725" cy="4114800"/>
          </a:xfrm>
          <a:noFill/>
          <a:ln/>
        </p:spPr>
        <p:txBody>
          <a:bodyPr vert="horz" wrap="square" lIns="90488" tIns="44450" rIns="90488" bIns="44450" numCol="1" anchor="t" anchorCtr="0" compatLnSpc="1">
            <a:prstTxWarp prst="textNoShape">
              <a:avLst/>
            </a:prstTxWarp>
          </a:bodyPr>
          <a:lstStyle/>
          <a:p>
            <a:pPr algn="l" rtl="0"/>
            <a:r>
              <a:rPr lang="en-US" dirty="0"/>
              <a:t>Anxious</a:t>
            </a:r>
          </a:p>
          <a:p>
            <a:pPr algn="l" rtl="0"/>
            <a:r>
              <a:rPr lang="en-US" dirty="0"/>
              <a:t>Pale</a:t>
            </a:r>
          </a:p>
          <a:p>
            <a:pPr algn="l" rtl="0"/>
            <a:r>
              <a:rPr lang="en-US" dirty="0"/>
              <a:t>Clammy</a:t>
            </a:r>
          </a:p>
          <a:p>
            <a:pPr algn="l" rtl="0"/>
            <a:r>
              <a:rPr lang="en-US" dirty="0"/>
              <a:t>Confusion</a:t>
            </a:r>
          </a:p>
          <a:p>
            <a:pPr algn="l" rtl="0"/>
            <a:r>
              <a:rPr lang="en-US" dirty="0"/>
              <a:t>Edema</a:t>
            </a:r>
          </a:p>
          <a:p>
            <a:pPr algn="l" rtl="0"/>
            <a:r>
              <a:rPr lang="en-US" dirty="0"/>
              <a:t>Diaphoretic</a:t>
            </a:r>
          </a:p>
        </p:txBody>
      </p:sp>
      <p:sp>
        <p:nvSpPr>
          <p:cNvPr id="139268" name="Rectangle 4"/>
          <p:cNvSpPr>
            <a:spLocks noGrp="1" noChangeArrowheads="1"/>
          </p:cNvSpPr>
          <p:nvPr>
            <p:ph sz="half" idx="2"/>
          </p:nvPr>
        </p:nvSpPr>
        <p:spPr>
          <a:xfrm>
            <a:off x="6324600" y="2209800"/>
            <a:ext cx="3860800" cy="4114800"/>
          </a:xfrm>
          <a:noFill/>
          <a:ln/>
        </p:spPr>
        <p:txBody>
          <a:bodyPr vert="horz" wrap="square" lIns="90488" tIns="44450" rIns="90488" bIns="44450" numCol="1" anchor="t" anchorCtr="0" compatLnSpc="1">
            <a:prstTxWarp prst="textNoShape">
              <a:avLst/>
            </a:prstTxWarp>
          </a:bodyPr>
          <a:lstStyle/>
          <a:p>
            <a:pPr algn="l" rtl="0"/>
            <a:r>
              <a:rPr lang="en-US" dirty="0">
                <a:cs typeface="B Nazanin" panose="00000400000000000000" pitchFamily="2" charset="-78"/>
              </a:rPr>
              <a:t>Rales (</a:t>
            </a:r>
            <a:r>
              <a:rPr lang="fa-IR" dirty="0">
                <a:cs typeface="B Compset" panose="00000400000000000000" pitchFamily="2" charset="-78"/>
              </a:rPr>
              <a:t>مرطوب</a:t>
            </a:r>
            <a:r>
              <a:rPr lang="en-US" dirty="0">
                <a:cs typeface="B Nazanin" panose="00000400000000000000" pitchFamily="2" charset="-78"/>
              </a:rPr>
              <a:t>)</a:t>
            </a:r>
          </a:p>
          <a:p>
            <a:pPr algn="l" rtl="0"/>
            <a:r>
              <a:rPr lang="en-US" dirty="0" err="1">
                <a:cs typeface="B Nazanin" panose="00000400000000000000" pitchFamily="2" charset="-78"/>
              </a:rPr>
              <a:t>Rhonchi</a:t>
            </a:r>
            <a:endParaRPr lang="en-US" dirty="0">
              <a:cs typeface="B Nazanin" panose="00000400000000000000" pitchFamily="2" charset="-78"/>
            </a:endParaRPr>
          </a:p>
          <a:p>
            <a:pPr algn="l" rtl="0"/>
            <a:r>
              <a:rPr lang="en-US" dirty="0">
                <a:cs typeface="B Nazanin" panose="00000400000000000000" pitchFamily="2" charset="-78"/>
              </a:rPr>
              <a:t>S</a:t>
            </a:r>
            <a:r>
              <a:rPr lang="en-US" baseline="-25000" dirty="0">
                <a:cs typeface="B Nazanin" panose="00000400000000000000" pitchFamily="2" charset="-78"/>
              </a:rPr>
              <a:t>3</a:t>
            </a:r>
            <a:r>
              <a:rPr lang="en-US" dirty="0">
                <a:cs typeface="B Nazanin" panose="00000400000000000000" pitchFamily="2" charset="-78"/>
              </a:rPr>
              <a:t> Gallop</a:t>
            </a:r>
          </a:p>
          <a:p>
            <a:pPr algn="l" rtl="0"/>
            <a:r>
              <a:rPr lang="en-US" dirty="0">
                <a:cs typeface="B Nazanin" panose="00000400000000000000" pitchFamily="2" charset="-78"/>
              </a:rPr>
              <a:t>JVD</a:t>
            </a:r>
          </a:p>
          <a:p>
            <a:pPr algn="l" rtl="0"/>
            <a:r>
              <a:rPr lang="en-US" dirty="0">
                <a:cs typeface="B Nazanin" panose="00000400000000000000" pitchFamily="2" charset="-78"/>
              </a:rPr>
              <a:t>Pink Frothy Sputum</a:t>
            </a:r>
          </a:p>
          <a:p>
            <a:pPr algn="l" rtl="0"/>
            <a:r>
              <a:rPr lang="en-US" dirty="0">
                <a:cs typeface="B Nazanin" panose="00000400000000000000" pitchFamily="2" charset="-78"/>
              </a:rPr>
              <a:t>Cyanosis</a:t>
            </a:r>
          </a:p>
        </p:txBody>
      </p:sp>
    </p:spTree>
    <p:extLst>
      <p:ext uri="{BB962C8B-B14F-4D97-AF65-F5344CB8AC3E}">
        <p14:creationId xmlns:p14="http://schemas.microsoft.com/office/powerpoint/2010/main" val="197626841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dirty="0"/>
              <a:t>Pitting Edema</a:t>
            </a:r>
          </a:p>
        </p:txBody>
      </p:sp>
      <p:pic>
        <p:nvPicPr>
          <p:cNvPr id="155653" name="Picture 5" descr="3-046a"/>
          <p:cNvPicPr>
            <a:picLocks noChangeAspect="1" noChangeArrowheads="1"/>
          </p:cNvPicPr>
          <p:nvPr/>
        </p:nvPicPr>
        <p:blipFill>
          <a:blip r:embed="rId2" cstate="print"/>
          <a:srcRect/>
          <a:stretch>
            <a:fillRect/>
          </a:stretch>
        </p:blipFill>
        <p:spPr bwMode="auto">
          <a:xfrm>
            <a:off x="3429000" y="1295400"/>
            <a:ext cx="5334000" cy="4210050"/>
          </a:xfrm>
          <a:prstGeom prst="rect">
            <a:avLst/>
          </a:prstGeom>
          <a:noFill/>
        </p:spPr>
      </p:pic>
    </p:spTree>
    <p:extLst>
      <p:ext uri="{BB962C8B-B14F-4D97-AF65-F5344CB8AC3E}">
        <p14:creationId xmlns:p14="http://schemas.microsoft.com/office/powerpoint/2010/main" val="34228297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981200" y="2438400"/>
            <a:ext cx="3200400" cy="1143000"/>
          </a:xfrm>
        </p:spPr>
        <p:txBody>
          <a:bodyPr/>
          <a:lstStyle/>
          <a:p>
            <a:r>
              <a:rPr lang="en-US" dirty="0"/>
              <a:t>JVD</a:t>
            </a:r>
          </a:p>
        </p:txBody>
      </p:sp>
      <p:pic>
        <p:nvPicPr>
          <p:cNvPr id="156677" name="Picture 5" descr="cardiac-neck2"/>
          <p:cNvPicPr>
            <a:picLocks noChangeAspect="1" noChangeArrowheads="1"/>
          </p:cNvPicPr>
          <p:nvPr/>
        </p:nvPicPr>
        <p:blipFill>
          <a:blip r:embed="rId2" cstate="print"/>
          <a:srcRect/>
          <a:stretch>
            <a:fillRect/>
          </a:stretch>
        </p:blipFill>
        <p:spPr bwMode="auto">
          <a:xfrm>
            <a:off x="5486401" y="304801"/>
            <a:ext cx="4238625" cy="5648325"/>
          </a:xfrm>
          <a:prstGeom prst="rect">
            <a:avLst/>
          </a:prstGeom>
          <a:noFill/>
        </p:spPr>
      </p:pic>
    </p:spTree>
    <p:extLst>
      <p:ext uri="{BB962C8B-B14F-4D97-AF65-F5344CB8AC3E}">
        <p14:creationId xmlns:p14="http://schemas.microsoft.com/office/powerpoint/2010/main" val="41312300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41" name="Group 133"/>
          <p:cNvGraphicFramePr>
            <a:graphicFrameLocks noGrp="1"/>
          </p:cNvGraphicFramePr>
          <p:nvPr>
            <p:ph type="tbl" idx="1"/>
            <p:extLst/>
          </p:nvPr>
        </p:nvGraphicFramePr>
        <p:xfrm>
          <a:off x="1981200" y="1600200"/>
          <a:ext cx="8229600" cy="4917442"/>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500063">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8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COPD</a:t>
                      </a: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CHF</a:t>
                      </a: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Pneumonia</a:t>
                      </a: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extLst>
                  <a:ext uri="{0D108BD9-81ED-4DB2-BD59-A6C34878D82A}">
                    <a16:rowId xmlns:a16="http://schemas.microsoft.com/office/drawing/2014/main" val="10000"/>
                  </a:ext>
                </a:extLst>
              </a:tr>
              <a:tr h="4984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سرفه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مداوم</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گهگاهی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مداوم</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00063">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ویز</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مداوم</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گهگاهی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مداوم</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00063">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خلط</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غلیظ</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نازک / سفید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غلیظ/زرد/قهوه ای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984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هموپتزی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گهگاهی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کف صورتی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گهگاهی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00063">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تنگی نفس حمله ای شبانه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بعضی اوقات بعد از چند ساعت</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اغلب بعد از یکساعت</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00063">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سیگار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کمتر 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کمتر 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4984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ادم پا</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گهگاهی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شایع ( در مواقع مزمن شدن)</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ندارد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00063">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000" b="0" i="0" u="none" strike="noStrike" cap="none" normalizeH="0" baseline="0">
                        <a:ln>
                          <a:noFill/>
                        </a:ln>
                        <a:solidFill>
                          <a:schemeClr val="tx1"/>
                        </a:solidFill>
                        <a:effectLst/>
                        <a:latin typeface="Times New Roman" pitchFamily="18" charset="0"/>
                        <a:cs typeface="B Nazanin" panose="00000400000000000000" pitchFamily="2" charset="-78"/>
                      </a:endParaRPr>
                    </a:p>
                  </a:txBody>
                  <a:tcPr marL="96819" marR="968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000" b="0" i="0" u="none" strike="noStrike" cap="none" normalizeH="0" baseline="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000" b="0" i="0" u="none" strike="noStrike" cap="none" normalizeH="0" baseline="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96819" marR="968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3140" name="WordArt 132" descr="Paper bag"/>
          <p:cNvSpPr>
            <a:spLocks noChangeArrowheads="1" noChangeShapeType="1" noTextEdit="1"/>
          </p:cNvSpPr>
          <p:nvPr/>
        </p:nvSpPr>
        <p:spPr bwMode="auto">
          <a:xfrm>
            <a:off x="2743201" y="914401"/>
            <a:ext cx="6524625" cy="466725"/>
          </a:xfrm>
          <a:prstGeom prst="rect">
            <a:avLst/>
          </a:prstGeom>
        </p:spPr>
        <p:txBody>
          <a:bodyPr wrap="none" fromWordArt="1">
            <a:prstTxWarp prst="textPlain">
              <a:avLst>
                <a:gd name="adj" fmla="val 50000"/>
              </a:avLst>
            </a:prstTxWarp>
          </a:bodyPr>
          <a:lstStyle/>
          <a:p>
            <a:pPr algn="ctr"/>
            <a:r>
              <a:rPr lang="en-US" sz="3200" kern="10" dirty="0">
                <a:ln w="9525" cap="sq">
                  <a:solidFill>
                    <a:srgbClr val="008000"/>
                  </a:solidFill>
                  <a:round/>
                  <a:headEnd type="none" w="sm" len="sm"/>
                  <a:tailEnd type="none" w="sm" len="sm"/>
                </a:ln>
                <a:blipFill dpi="0" rotWithShape="0">
                  <a:blip r:embed="rId2"/>
                  <a:srcRect/>
                  <a:tile tx="0" ty="0" sx="100000" sy="100000" flip="none" algn="tl"/>
                </a:blipFill>
                <a:effectLst>
                  <a:outerShdw dist="563972" dir="14049741" sx="125000" sy="125000" algn="tl" rotWithShape="0">
                    <a:srgbClr val="C7DFD3"/>
                  </a:outerShdw>
                </a:effectLst>
                <a:latin typeface="Times New Roman"/>
                <a:cs typeface="Times New Roman"/>
              </a:rPr>
              <a:t>Comparison of COPD, CHF Pneumonia</a:t>
            </a:r>
            <a:endParaRPr lang="fa-IR" sz="3200" kern="10" dirty="0">
              <a:ln w="9525" cap="sq">
                <a:solidFill>
                  <a:srgbClr val="008000"/>
                </a:solidFill>
                <a:round/>
                <a:headEnd type="none" w="sm" len="sm"/>
                <a:tailEnd type="none" w="sm" len="sm"/>
              </a:ln>
              <a:blipFill dpi="0" rotWithShape="0">
                <a:blip r:embed="rId2"/>
                <a:srcRect/>
                <a:tile tx="0" ty="0" sx="100000" sy="100000" flip="none" algn="tl"/>
              </a:blipFill>
              <a:effectLst>
                <a:outerShdw dist="563972" dir="14049741" sx="125000" sy="125000" algn="tl" rotWithShape="0">
                  <a:srgbClr val="C7DFD3"/>
                </a:outerShdw>
              </a:effectLst>
              <a:latin typeface="Times New Roman"/>
              <a:cs typeface="Times New Roman"/>
            </a:endParaRPr>
          </a:p>
        </p:txBody>
      </p:sp>
    </p:spTree>
    <p:extLst>
      <p:ext uri="{BB962C8B-B14F-4D97-AF65-F5344CB8AC3E}">
        <p14:creationId xmlns:p14="http://schemas.microsoft.com/office/powerpoint/2010/main" val="32863526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84" name="Group 52"/>
          <p:cNvGraphicFramePr>
            <a:graphicFrameLocks noGrp="1"/>
          </p:cNvGraphicFramePr>
          <p:nvPr>
            <p:ph type="tbl" idx="1"/>
            <p:extLst/>
          </p:nvPr>
        </p:nvGraphicFramePr>
        <p:xfrm>
          <a:off x="2423592" y="836712"/>
          <a:ext cx="7772400" cy="4595496"/>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566738">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COPD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CHF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Pneumonia</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extLst>
                  <a:ext uri="{0D108BD9-81ED-4DB2-BD59-A6C34878D82A}">
                    <a16:rowId xmlns:a16="http://schemas.microsoft.com/office/drawing/2014/main" val="10000"/>
                  </a:ext>
                </a:extLst>
              </a:tr>
              <a:tr h="641350">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شروع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اغلب با عفونت ریه و سرفه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ارتوپنه در شب</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تدریجی همراه با سرفه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42938">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درد سینه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پلورتیک</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پشت جناغ و فشارنده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پلورتیک و اغلب لوکالیزه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41350">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rPr>
                        <a:t>Clubbing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اغلب</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642938">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سیانوز</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اغلب و شدید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در شروع خفیف و پیشرونده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ممکن است باشد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41350">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تعریق</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ممکن است باشد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خفیف تا شدید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خشک تا مرطوب</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42938">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فشردن لب</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اغلب</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405024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63" name="Group 107"/>
          <p:cNvGraphicFramePr>
            <a:graphicFrameLocks noGrp="1"/>
          </p:cNvGraphicFramePr>
          <p:nvPr>
            <p:ph type="tbl" idx="1"/>
            <p:extLst/>
          </p:nvPr>
        </p:nvGraphicFramePr>
        <p:xfrm>
          <a:off x="2667000" y="685801"/>
          <a:ext cx="7772400" cy="4821555"/>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COPD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CHF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bg2"/>
                          </a:solidFill>
                          <a:effectLst/>
                          <a:latin typeface="Times New Roman" pitchFamily="18" charset="0"/>
                          <a:cs typeface="B Nazanin" panose="00000400000000000000" pitchFamily="2" charset="-78"/>
                        </a:rPr>
                        <a:t>Pneumonia</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extLst>
                  <a:ext uri="{0D108BD9-81ED-4DB2-BD59-A6C34878D82A}">
                    <a16:rowId xmlns:a16="http://schemas.microsoft.com/office/drawing/2014/main" val="10000"/>
                  </a:ext>
                </a:extLst>
              </a:tr>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tx1"/>
                          </a:solidFill>
                          <a:effectLst/>
                          <a:latin typeface="Times New Roman" pitchFamily="18" charset="0"/>
                          <a:cs typeface="B Nazanin" panose="00000400000000000000" pitchFamily="2" charset="-78"/>
                        </a:rPr>
                        <a:t>Barrel Chest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rPr>
                        <a:t>JVD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ممکن است در نارسایی بطن راست باشد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خفیف تا شدید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نادر</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rPr>
                        <a:t>BP</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معمولا نرمال</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اغلب افزایش یافته</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نرمال</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آریتمی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گهگاهی</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ممکن است باشد</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ویز</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کمتر 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شایع</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61975">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fa-IR" sz="2000" b="0" i="0" u="none" strike="noStrike" cap="none" normalizeH="0" baseline="0" dirty="0">
                          <a:ln>
                            <a:noFill/>
                          </a:ln>
                          <a:solidFill>
                            <a:schemeClr val="tx1"/>
                          </a:solidFill>
                          <a:effectLst/>
                          <a:latin typeface="Times New Roman" pitchFamily="18" charset="0"/>
                          <a:cs typeface="B Nazanin" panose="00000400000000000000" pitchFamily="2" charset="-78"/>
                        </a:rPr>
                        <a:t>کراکل</a:t>
                      </a:r>
                      <a:endPar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rPr>
                        <a:t>Coarse, diffuse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a:ln>
                            <a:noFill/>
                          </a:ln>
                          <a:solidFill>
                            <a:schemeClr val="tx1"/>
                          </a:solidFill>
                          <a:effectLst/>
                          <a:latin typeface="Times New Roman" pitchFamily="18" charset="0"/>
                          <a:cs typeface="B Nazanin" panose="00000400000000000000" pitchFamily="2" charset="-78"/>
                        </a:rPr>
                        <a:t>Fine to coarse, begin in gravity dependent areas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000" b="0" i="0" u="none" strike="noStrike" cap="none" normalizeH="0" baseline="0" dirty="0">
                          <a:ln>
                            <a:noFill/>
                          </a:ln>
                          <a:solidFill>
                            <a:schemeClr val="tx1"/>
                          </a:solidFill>
                          <a:effectLst/>
                          <a:latin typeface="Times New Roman" pitchFamily="18" charset="0"/>
                          <a:cs typeface="B Nazanin" panose="00000400000000000000" pitchFamily="2" charset="-78"/>
                        </a:rPr>
                        <a:t>Localized to diffuse, coarse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44955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2057400" y="1600201"/>
            <a:ext cx="8153400" cy="4525963"/>
          </a:xfrm>
        </p:spPr>
        <p:txBody>
          <a:bodyPr/>
          <a:lstStyle/>
          <a:p>
            <a:pPr lvl="0" algn="r" rtl="1">
              <a:buFont typeface="Arial" pitchFamily="34" charset="0"/>
              <a:buChar char="•"/>
            </a:pPr>
            <a:r>
              <a:rPr lang="fa-IR" sz="1800" b="1" dirty="0">
                <a:cs typeface="B Compset" pitchFamily="2" charset="-78"/>
              </a:rPr>
              <a:t>هر گونه انحراف از خط ایزوالکتریک را یک موج می‌نامند. </a:t>
            </a:r>
          </a:p>
          <a:p>
            <a:pPr lvl="0" algn="r" rtl="1">
              <a:buFont typeface="Arial" pitchFamily="34" charset="0"/>
              <a:buChar char="•"/>
            </a:pPr>
            <a:r>
              <a:rPr lang="fa-IR" sz="1800" b="1" dirty="0">
                <a:cs typeface="B Compset" pitchFamily="2" charset="-78"/>
              </a:rPr>
              <a:t>بخشی از خط ایزوالکتریک که بین دو موج قرار می‌گیرد، قطعه </a:t>
            </a:r>
            <a:r>
              <a:rPr lang="en-US" sz="1800" b="1" dirty="0">
                <a:cs typeface="B Compset" pitchFamily="2" charset="-78"/>
              </a:rPr>
              <a:t>(segment)</a:t>
            </a:r>
            <a:r>
              <a:rPr lang="fa-IR" sz="1800" b="1" dirty="0">
                <a:cs typeface="B Compset" pitchFamily="2" charset="-78"/>
              </a:rPr>
              <a:t> و به مجموع یک قطعه و حداقل یک موج فاصله</a:t>
            </a:r>
            <a:r>
              <a:rPr lang="en-US" sz="1800" b="1" dirty="0">
                <a:cs typeface="B Compset" pitchFamily="2" charset="-78"/>
              </a:rPr>
              <a:t>(interval) </a:t>
            </a:r>
            <a:r>
              <a:rPr lang="fa-IR" sz="1800" b="1" dirty="0">
                <a:cs typeface="B Compset" pitchFamily="2" charset="-78"/>
              </a:rPr>
              <a:t> گفته می‌شود.</a:t>
            </a:r>
          </a:p>
          <a:p>
            <a:pPr algn="r" rtl="1">
              <a:buFont typeface="Arial" pitchFamily="34" charset="0"/>
              <a:buChar char="•"/>
            </a:pPr>
            <a:endParaRPr lang="fa-IR" sz="1800" b="1" dirty="0">
              <a:cs typeface="B Compset" pitchFamily="2" charset="-78"/>
            </a:endParaRPr>
          </a:p>
        </p:txBody>
      </p:sp>
      <p:pic>
        <p:nvPicPr>
          <p:cNvPr id="4" name="pasted-image.png"/>
          <p:cNvPicPr/>
          <p:nvPr/>
        </p:nvPicPr>
        <p:blipFill>
          <a:blip r:embed="rId2">
            <a:extLst/>
          </a:blip>
          <a:stretch>
            <a:fillRect/>
          </a:stretch>
        </p:blipFill>
        <p:spPr>
          <a:xfrm>
            <a:off x="3200400" y="2971800"/>
            <a:ext cx="5867400" cy="2438400"/>
          </a:xfrm>
          <a:prstGeom prst="rect">
            <a:avLst/>
          </a:prstGeom>
          <a:ln w="12700">
            <a:miter lim="400000"/>
          </a:ln>
        </p:spPr>
      </p:pic>
    </p:spTree>
    <p:extLst>
      <p:ext uri="{BB962C8B-B14F-4D97-AF65-F5344CB8AC3E}">
        <p14:creationId xmlns:p14="http://schemas.microsoft.com/office/powerpoint/2010/main" val="34204989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dirty="0">
                <a:cs typeface="B Titr" panose="00000700000000000000" pitchFamily="2" charset="-78"/>
              </a:rPr>
              <a:t>علائم بالینی</a:t>
            </a:r>
          </a:p>
        </p:txBody>
      </p:sp>
      <p:sp>
        <p:nvSpPr>
          <p:cNvPr id="3" name="Content Placeholder 2"/>
          <p:cNvSpPr>
            <a:spLocks noGrp="1"/>
          </p:cNvSpPr>
          <p:nvPr>
            <p:ph idx="1"/>
          </p:nvPr>
        </p:nvSpPr>
        <p:spPr/>
        <p:txBody>
          <a:bodyPr>
            <a:normAutofit/>
          </a:bodyPr>
          <a:lstStyle/>
          <a:p>
            <a:pPr algn="r" rtl="1"/>
            <a:r>
              <a:rPr lang="fa-IR" dirty="0">
                <a:cs typeface="B Compset" panose="00000400000000000000" pitchFamily="2" charset="-78"/>
              </a:rPr>
              <a:t>وجود سابقه تنگی نفس ، درد سینه و ایسکمی قلبی ، آنژیوگرافی و جراحی قلب باید بدقت پرسیده شود.</a:t>
            </a:r>
            <a:endParaRPr lang="en-US" dirty="0">
              <a:cs typeface="B Compset" panose="00000400000000000000" pitchFamily="2" charset="-78"/>
            </a:endParaRPr>
          </a:p>
          <a:p>
            <a:pPr algn="r" rtl="1"/>
            <a:endParaRPr lang="fa-IR" dirty="0">
              <a:cs typeface="B Compset" panose="00000400000000000000" pitchFamily="2" charset="-78"/>
            </a:endParaRPr>
          </a:p>
          <a:p>
            <a:pPr algn="r" rtl="1"/>
            <a:r>
              <a:rPr lang="fa-IR" dirty="0">
                <a:cs typeface="B Compset" panose="00000400000000000000" pitchFamily="2" charset="-78"/>
              </a:rPr>
              <a:t>این بیماران علائم تنگی نفس فعالیتی ، ارتوپنه و </a:t>
            </a:r>
            <a:r>
              <a:rPr lang="en-US" dirty="0">
                <a:cs typeface="B Compset" panose="00000400000000000000" pitchFamily="2" charset="-78"/>
              </a:rPr>
              <a:t>PND</a:t>
            </a:r>
            <a:r>
              <a:rPr lang="fa-IR" dirty="0">
                <a:cs typeface="B Compset" panose="00000400000000000000" pitchFamily="2" charset="-78"/>
              </a:rPr>
              <a:t> در مواقع </a:t>
            </a:r>
          </a:p>
        </p:txBody>
      </p:sp>
    </p:spTree>
    <p:extLst>
      <p:ext uri="{BB962C8B-B14F-4D97-AF65-F5344CB8AC3E}">
        <p14:creationId xmlns:p14="http://schemas.microsoft.com/office/powerpoint/2010/main" val="42334957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a:cs typeface="B Titr" panose="00000700000000000000" pitchFamily="2" charset="-78"/>
              </a:rPr>
              <a:t>درمان ادم حاد ریه (</a:t>
            </a:r>
            <a:r>
              <a:rPr lang="en-US" sz="3200" dirty="0">
                <a:cs typeface="B Titr" panose="00000700000000000000" pitchFamily="2" charset="-78"/>
              </a:rPr>
              <a:t>Acute CHF</a:t>
            </a:r>
            <a:r>
              <a:rPr lang="fa-IR" sz="3200" dirty="0">
                <a:cs typeface="B Titr" panose="00000700000000000000" pitchFamily="2" charset="-78"/>
              </a:rPr>
              <a:t> )</a:t>
            </a:r>
          </a:p>
        </p:txBody>
      </p:sp>
      <p:sp>
        <p:nvSpPr>
          <p:cNvPr id="3" name="Content Placeholder 2"/>
          <p:cNvSpPr>
            <a:spLocks noGrp="1"/>
          </p:cNvSpPr>
          <p:nvPr>
            <p:ph idx="1"/>
          </p:nvPr>
        </p:nvSpPr>
        <p:spPr/>
        <p:txBody>
          <a:bodyPr/>
          <a:lstStyle/>
          <a:p>
            <a:pPr algn="r" rtl="1"/>
            <a:r>
              <a:rPr lang="fa-IR" dirty="0">
                <a:cs typeface="B Nazanin" panose="00000400000000000000" pitchFamily="2" charset="-78"/>
              </a:rPr>
              <a:t>اکسیژن درمانی با هدف افزایش </a:t>
            </a:r>
            <a:r>
              <a:rPr lang="en-US" dirty="0">
                <a:cs typeface="B Nazanin" panose="00000400000000000000" pitchFamily="2" charset="-78"/>
              </a:rPr>
              <a:t>O2Sat</a:t>
            </a:r>
            <a:r>
              <a:rPr lang="fa-IR" dirty="0">
                <a:cs typeface="B Nazanin" panose="00000400000000000000" pitchFamily="2" charset="-78"/>
              </a:rPr>
              <a:t> بیشتر از </a:t>
            </a:r>
            <a:r>
              <a:rPr lang="en-US" dirty="0">
                <a:cs typeface="B Nazanin" panose="00000400000000000000" pitchFamily="2" charset="-78"/>
              </a:rPr>
              <a:t>95%</a:t>
            </a:r>
            <a:r>
              <a:rPr lang="fa-IR" dirty="0">
                <a:cs typeface="B Nazanin" panose="00000400000000000000" pitchFamily="2" charset="-78"/>
              </a:rPr>
              <a:t> باید انجام شود.</a:t>
            </a:r>
          </a:p>
          <a:p>
            <a:pPr algn="r" rtl="1"/>
            <a:endParaRPr lang="en-US" dirty="0">
              <a:cs typeface="B Nazanin" panose="00000400000000000000" pitchFamily="2" charset="-78"/>
            </a:endParaRPr>
          </a:p>
          <a:p>
            <a:pPr algn="r" rtl="1"/>
            <a:r>
              <a:rPr lang="fa-IR" dirty="0">
                <a:cs typeface="B Nazanin" panose="00000400000000000000" pitchFamily="2" charset="-78"/>
              </a:rPr>
              <a:t>روش های اکسیژن درمانی:</a:t>
            </a:r>
            <a:endParaRPr lang="fa-IR" sz="2800" dirty="0">
              <a:cs typeface="B Nazanin" panose="00000400000000000000" pitchFamily="2" charset="-78"/>
            </a:endParaRPr>
          </a:p>
          <a:p>
            <a:pPr marL="914400" lvl="1" indent="-514350">
              <a:buFont typeface="+mj-lt"/>
              <a:buAutoNum type="alphaLcParenR"/>
            </a:pPr>
            <a:r>
              <a:rPr lang="en-US" dirty="0">
                <a:cs typeface="B Nazanin" panose="00000400000000000000" pitchFamily="2" charset="-78"/>
              </a:rPr>
              <a:t> Nasal cannula</a:t>
            </a:r>
          </a:p>
          <a:p>
            <a:pPr marL="914400" lvl="1" indent="-514350">
              <a:buFont typeface="+mj-lt"/>
              <a:buAutoNum type="alphaLcParenR"/>
            </a:pPr>
            <a:r>
              <a:rPr lang="en-US" dirty="0">
                <a:cs typeface="B Nazanin" panose="00000400000000000000" pitchFamily="2" charset="-78"/>
              </a:rPr>
              <a:t>Face mask</a:t>
            </a:r>
          </a:p>
          <a:p>
            <a:pPr marL="914400" lvl="1" indent="-514350">
              <a:buFont typeface="+mj-lt"/>
              <a:buAutoNum type="alphaLcParenR"/>
            </a:pPr>
            <a:r>
              <a:rPr lang="en-US" dirty="0">
                <a:cs typeface="B Nazanin" panose="00000400000000000000" pitchFamily="2" charset="-78"/>
              </a:rPr>
              <a:t>Noninvasive ventilation(NIV)</a:t>
            </a:r>
          </a:p>
          <a:p>
            <a:pPr marL="914400" lvl="1" indent="-514350">
              <a:buFont typeface="+mj-lt"/>
              <a:buAutoNum type="alphaLcParenR"/>
            </a:pPr>
            <a:r>
              <a:rPr lang="en-US" dirty="0">
                <a:cs typeface="B Nazanin" panose="00000400000000000000" pitchFamily="2" charset="-78"/>
              </a:rPr>
              <a:t>Endotracheal intubation</a:t>
            </a:r>
            <a:endParaRPr lang="fa-IR" dirty="0">
              <a:cs typeface="B Nazanin" panose="00000400000000000000" pitchFamily="2" charset="-78"/>
            </a:endParaRPr>
          </a:p>
        </p:txBody>
      </p:sp>
    </p:spTree>
    <p:extLst>
      <p:ext uri="{BB962C8B-B14F-4D97-AF65-F5344CB8AC3E}">
        <p14:creationId xmlns:p14="http://schemas.microsoft.com/office/powerpoint/2010/main" val="378829091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Titr" panose="00000700000000000000" pitchFamily="2" charset="-78"/>
              </a:rPr>
              <a:t>درمان ادم حاد ریه (</a:t>
            </a:r>
            <a:r>
              <a:rPr lang="en-US" sz="4000" dirty="0">
                <a:cs typeface="B Titr" panose="00000700000000000000" pitchFamily="2" charset="-78"/>
              </a:rPr>
              <a:t>Acute CHF</a:t>
            </a:r>
            <a:r>
              <a:rPr lang="fa-IR" sz="4000" dirty="0">
                <a:cs typeface="B Titr" panose="00000700000000000000" pitchFamily="2" charset="-78"/>
              </a:rPr>
              <a:t> )</a:t>
            </a:r>
          </a:p>
        </p:txBody>
      </p:sp>
      <p:sp>
        <p:nvSpPr>
          <p:cNvPr id="3" name="Content Placeholder 2"/>
          <p:cNvSpPr>
            <a:spLocks noGrp="1"/>
          </p:cNvSpPr>
          <p:nvPr>
            <p:ph idx="1"/>
          </p:nvPr>
        </p:nvSpPr>
        <p:spPr/>
        <p:txBody>
          <a:bodyPr>
            <a:normAutofit/>
          </a:bodyPr>
          <a:lstStyle/>
          <a:p>
            <a:pPr marL="0" indent="0">
              <a:buNone/>
            </a:pPr>
            <a:r>
              <a:rPr lang="en-US" sz="2000" b="1" dirty="0">
                <a:solidFill>
                  <a:srgbClr val="FF0000"/>
                </a:solidFill>
                <a:cs typeface="B Compset" panose="00000400000000000000" pitchFamily="2" charset="-78"/>
              </a:rPr>
              <a:t>Hypertensive Heart Failure (</a:t>
            </a:r>
            <a:r>
              <a:rPr lang="fa-IR" sz="2000" b="1" dirty="0">
                <a:solidFill>
                  <a:srgbClr val="FF0000"/>
                </a:solidFill>
                <a:cs typeface="B Compset" panose="00000400000000000000" pitchFamily="2" charset="-78"/>
              </a:rPr>
              <a:t>پرفیوژن مناسب</a:t>
            </a:r>
            <a:r>
              <a:rPr lang="en-US" sz="2000" b="1" dirty="0">
                <a:solidFill>
                  <a:srgbClr val="FF0000"/>
                </a:solidFill>
                <a:cs typeface="B Compset" panose="00000400000000000000" pitchFamily="2" charset="-78"/>
              </a:rPr>
              <a:t> )</a:t>
            </a:r>
          </a:p>
          <a:p>
            <a:pPr algn="r" rtl="1"/>
            <a:endParaRPr lang="en-US" dirty="0">
              <a:cs typeface="B Compset" panose="00000400000000000000" pitchFamily="2" charset="-78"/>
            </a:endParaRPr>
          </a:p>
          <a:p>
            <a:pPr algn="r" rtl="1"/>
            <a:r>
              <a:rPr lang="fa-IR" dirty="0">
                <a:cs typeface="B Compset" panose="00000400000000000000" pitchFamily="2" charset="-78"/>
              </a:rPr>
              <a:t>اختلال در پمپاژ قلب به افزایش افترلود (پس بار )کاملاً حساس است در نتیجه کاهش افترلود (مخصوصا با گشاد کننده های وریدی ) باعث تسریع بهبود در وضعیت حاد بیمار میشود</a:t>
            </a:r>
          </a:p>
        </p:txBody>
      </p:sp>
    </p:spTree>
    <p:extLst>
      <p:ext uri="{BB962C8B-B14F-4D97-AF65-F5344CB8AC3E}">
        <p14:creationId xmlns:p14="http://schemas.microsoft.com/office/powerpoint/2010/main" val="10932861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a:cs typeface="B Titr" panose="00000700000000000000" pitchFamily="2" charset="-78"/>
              </a:rPr>
              <a:t>درمان ادم حاد ریه (</a:t>
            </a:r>
            <a:r>
              <a:rPr lang="en-US" sz="3200" dirty="0">
                <a:cs typeface="B Titr" panose="00000700000000000000" pitchFamily="2" charset="-78"/>
              </a:rPr>
              <a:t>Acute CHF</a:t>
            </a:r>
            <a:r>
              <a:rPr lang="fa-IR" sz="3200" dirty="0">
                <a:cs typeface="B Titr" panose="00000700000000000000" pitchFamily="2" charset="-78"/>
              </a:rPr>
              <a:t> )</a:t>
            </a:r>
          </a:p>
        </p:txBody>
      </p:sp>
      <p:sp>
        <p:nvSpPr>
          <p:cNvPr id="3" name="Content Placeholder 2"/>
          <p:cNvSpPr>
            <a:spLocks noGrp="1"/>
          </p:cNvSpPr>
          <p:nvPr>
            <p:ph idx="1"/>
          </p:nvPr>
        </p:nvSpPr>
        <p:spPr/>
        <p:txBody>
          <a:bodyPr>
            <a:normAutofit/>
          </a:bodyPr>
          <a:lstStyle/>
          <a:p>
            <a:pPr algn="r" rtl="1"/>
            <a:r>
              <a:rPr lang="en-US" sz="3300" b="1" dirty="0">
                <a:solidFill>
                  <a:srgbClr val="0070C0"/>
                </a:solidFill>
                <a:cs typeface="B Compset" panose="00000400000000000000" pitchFamily="2" charset="-78"/>
              </a:rPr>
              <a:t>A</a:t>
            </a:r>
            <a:r>
              <a:rPr lang="fa-IR" sz="3300" b="1" dirty="0">
                <a:solidFill>
                  <a:srgbClr val="0070C0"/>
                </a:solidFill>
                <a:cs typeface="B Compset" panose="00000400000000000000" pitchFamily="2" charset="-78"/>
              </a:rPr>
              <a:t> . گشاد کننده های وریدی(</a:t>
            </a:r>
            <a:r>
              <a:rPr lang="en-US" sz="3300" b="1" dirty="0">
                <a:solidFill>
                  <a:srgbClr val="0070C0"/>
                </a:solidFill>
                <a:cs typeface="B Compset" panose="00000400000000000000" pitchFamily="2" charset="-78"/>
              </a:rPr>
              <a:t>Vasodilators</a:t>
            </a:r>
            <a:r>
              <a:rPr lang="fa-IR" sz="3300" b="1" dirty="0">
                <a:solidFill>
                  <a:srgbClr val="0070C0"/>
                </a:solidFill>
                <a:cs typeface="B Compset" panose="00000400000000000000" pitchFamily="2" charset="-78"/>
              </a:rPr>
              <a:t> )</a:t>
            </a:r>
          </a:p>
          <a:p>
            <a:pPr marL="514350" indent="-514350" algn="r" rtl="1">
              <a:buFont typeface="+mj-lt"/>
              <a:buAutoNum type="arabicPeriod"/>
            </a:pPr>
            <a:r>
              <a:rPr lang="en-US" dirty="0">
                <a:cs typeface="B Compset" panose="00000400000000000000" pitchFamily="2" charset="-78"/>
              </a:rPr>
              <a:t>NTG(Nitroglycerin)</a:t>
            </a:r>
          </a:p>
          <a:p>
            <a:pPr marL="971550" lvl="1" indent="-571500" algn="r" rtl="1">
              <a:buFont typeface="+mj-lt"/>
              <a:buAutoNum type="romanUcPeriod"/>
            </a:pPr>
            <a:r>
              <a:rPr lang="en-US" dirty="0">
                <a:solidFill>
                  <a:srgbClr val="FF0000"/>
                </a:solidFill>
                <a:cs typeface="B Compset" panose="00000400000000000000" pitchFamily="2" charset="-78"/>
              </a:rPr>
              <a:t> Sublingual 0.4 mg every 5 minutes</a:t>
            </a:r>
          </a:p>
          <a:p>
            <a:pPr marL="971550" lvl="1" indent="-571500" algn="r" rtl="1">
              <a:buFont typeface="+mj-lt"/>
              <a:buAutoNum type="romanUcPeriod"/>
            </a:pPr>
            <a:r>
              <a:rPr lang="en-US" dirty="0">
                <a:solidFill>
                  <a:srgbClr val="FF0000"/>
                </a:solidFill>
                <a:cs typeface="B Compset" panose="00000400000000000000" pitchFamily="2" charset="-78"/>
              </a:rPr>
              <a:t> Intravenous starting at 5 to 10 µg/min and</a:t>
            </a:r>
          </a:p>
          <a:p>
            <a:pPr marL="400050" lvl="1" indent="0" algn="r" rtl="1">
              <a:buNone/>
            </a:pPr>
            <a:r>
              <a:rPr lang="en-US" dirty="0">
                <a:solidFill>
                  <a:srgbClr val="FF0000"/>
                </a:solidFill>
                <a:cs typeface="B Compset" panose="00000400000000000000" pitchFamily="2" charset="-78"/>
              </a:rPr>
              <a:t>rapidly titrating up to obtain goals</a:t>
            </a:r>
          </a:p>
          <a:p>
            <a:pPr algn="r" rtl="1"/>
            <a:r>
              <a:rPr lang="fa-IR" sz="2000" dirty="0">
                <a:cs typeface="B Compset" panose="00000400000000000000" pitchFamily="2" charset="-78"/>
              </a:rPr>
              <a:t>با اثر سریع کوتاه و گشاد کننده ورید ها و شریان ها که باعث کاهش در </a:t>
            </a:r>
            <a:r>
              <a:rPr lang="en-US" sz="2000" dirty="0">
                <a:cs typeface="B Compset" panose="00000400000000000000" pitchFamily="2" charset="-78"/>
              </a:rPr>
              <a:t>MAP</a:t>
            </a:r>
            <a:r>
              <a:rPr lang="fa-IR" sz="2000" dirty="0">
                <a:cs typeface="B Compset" panose="00000400000000000000" pitchFamily="2" charset="-78"/>
              </a:rPr>
              <a:t> </a:t>
            </a:r>
            <a:r>
              <a:rPr lang="en-US" sz="2000" dirty="0">
                <a:cs typeface="B Compset" panose="00000400000000000000" pitchFamily="2" charset="-78"/>
              </a:rPr>
              <a:t> </a:t>
            </a:r>
            <a:r>
              <a:rPr lang="fa-IR" sz="2000" dirty="0">
                <a:cs typeface="B Compset" panose="00000400000000000000" pitchFamily="2" charset="-78"/>
              </a:rPr>
              <a:t>می‌شود </a:t>
            </a:r>
          </a:p>
          <a:p>
            <a:pPr algn="r" rtl="1"/>
            <a:r>
              <a:rPr lang="fa-IR" sz="2000" dirty="0">
                <a:cs typeface="B Compset" panose="00000400000000000000" pitchFamily="2" charset="-78"/>
              </a:rPr>
              <a:t>در دوزهای بالاتر باعث کاهش در افترلود (پس بار ) می شود همچنین باعث گشادی عروق کرونر کاهش ایسکمی میوکارد و در نهایت بهبود عملکرد میوکارد می‌شود.</a:t>
            </a:r>
          </a:p>
          <a:p>
            <a:pPr algn="r" rtl="1"/>
            <a:r>
              <a:rPr lang="fa-IR" sz="2000" dirty="0">
                <a:cs typeface="B Compset" panose="00000400000000000000" pitchFamily="2" charset="-78"/>
              </a:rPr>
              <a:t> طریقه تجویز به صورت وریدی زیر زبانی و پوستی می باشد</a:t>
            </a:r>
          </a:p>
          <a:p>
            <a:pPr algn="r" rtl="1"/>
            <a:endParaRPr lang="fa-IR" dirty="0">
              <a:cs typeface="B Compset" panose="00000400000000000000" pitchFamily="2" charset="-78"/>
            </a:endParaRPr>
          </a:p>
        </p:txBody>
      </p:sp>
    </p:spTree>
    <p:extLst>
      <p:ext uri="{BB962C8B-B14F-4D97-AF65-F5344CB8AC3E}">
        <p14:creationId xmlns:p14="http://schemas.microsoft.com/office/powerpoint/2010/main" val="313700196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a:cs typeface="B Titr" panose="00000700000000000000" pitchFamily="2" charset="-78"/>
              </a:rPr>
              <a:t>درمان ادم حاد ریه</a:t>
            </a:r>
            <a:r>
              <a:rPr lang="en-US" sz="3200" dirty="0">
                <a:cs typeface="B Titr" panose="00000700000000000000" pitchFamily="2" charset="-78"/>
              </a:rPr>
              <a:t> </a:t>
            </a:r>
            <a:r>
              <a:rPr lang="fa-IR" sz="3200" dirty="0">
                <a:cs typeface="B Titr" panose="00000700000000000000" pitchFamily="2" charset="-78"/>
              </a:rPr>
              <a:t>(</a:t>
            </a:r>
            <a:r>
              <a:rPr lang="en-US" sz="3200" dirty="0">
                <a:cs typeface="B Titr" panose="00000700000000000000" pitchFamily="2" charset="-78"/>
              </a:rPr>
              <a:t>Acute CHF</a:t>
            </a:r>
            <a:r>
              <a:rPr lang="fa-IR" sz="3200" dirty="0">
                <a:cs typeface="B Titr" panose="00000700000000000000" pitchFamily="2" charset="-78"/>
              </a:rPr>
              <a:t> )</a:t>
            </a:r>
          </a:p>
        </p:txBody>
      </p:sp>
      <p:sp>
        <p:nvSpPr>
          <p:cNvPr id="3" name="Content Placeholder 2"/>
          <p:cNvSpPr>
            <a:spLocks noGrp="1"/>
          </p:cNvSpPr>
          <p:nvPr>
            <p:ph idx="1"/>
          </p:nvPr>
        </p:nvSpPr>
        <p:spPr/>
        <p:txBody>
          <a:bodyPr>
            <a:normAutofit/>
          </a:bodyPr>
          <a:lstStyle/>
          <a:p>
            <a:pPr marL="0" indent="0" algn="r" rtl="1">
              <a:buNone/>
            </a:pPr>
            <a:r>
              <a:rPr lang="en-US" sz="1800" dirty="0">
                <a:cs typeface="B Compset" panose="00000400000000000000" pitchFamily="2" charset="-78"/>
              </a:rPr>
              <a:t>2. Morphine sulfate: </a:t>
            </a:r>
          </a:p>
          <a:p>
            <a:pPr marL="0" indent="0" algn="r" rtl="1">
              <a:buNone/>
            </a:pPr>
            <a:r>
              <a:rPr lang="en-US" dirty="0">
                <a:solidFill>
                  <a:srgbClr val="FF0000"/>
                </a:solidFill>
                <a:cs typeface="B Compset" panose="00000400000000000000" pitchFamily="2" charset="-78"/>
              </a:rPr>
              <a:t>(</a:t>
            </a:r>
            <a:r>
              <a:rPr lang="en-US" b="1" dirty="0">
                <a:solidFill>
                  <a:srgbClr val="FF0000"/>
                </a:solidFill>
                <a:cs typeface="B Compset" panose="00000400000000000000" pitchFamily="2" charset="-78"/>
              </a:rPr>
              <a:t>IV in 2 to 5 mg boluses titrated to effect)</a:t>
            </a:r>
          </a:p>
          <a:p>
            <a:pPr algn="r" rtl="1"/>
            <a:r>
              <a:rPr lang="fa-IR" sz="2000" dirty="0">
                <a:cs typeface="B Compset" panose="00000400000000000000" pitchFamily="2" charset="-78"/>
              </a:rPr>
              <a:t>مورفین سولفات ازگروه اپیوئید ها با اثر ضد دردی است که باعث کاهش احتقان ریوی از طریق تاثیر روی مهار مرکزی سیستم سمپاتیک شده و باعث گشادی عروق محیطی و کاهش پره لود (پیش بار) می شود.</a:t>
            </a:r>
          </a:p>
          <a:p>
            <a:pPr algn="r" rtl="1"/>
            <a:r>
              <a:rPr lang="fa-IR" sz="2000" dirty="0">
                <a:cs typeface="B Compset" panose="00000400000000000000" pitchFamily="2" charset="-78"/>
              </a:rPr>
              <a:t>همچنین مورفین با کاهش آزادسازی کاتکولامینها باعث کاهش ضربان قلب  فشار خون و تقاضای اکسیژن میوکارد می‌شود </a:t>
            </a:r>
          </a:p>
          <a:p>
            <a:pPr algn="r" rtl="1"/>
            <a:r>
              <a:rPr lang="fa-IR" sz="2000" dirty="0">
                <a:cs typeface="B Compset" panose="00000400000000000000" pitchFamily="2" charset="-78"/>
              </a:rPr>
              <a:t>مرفین باعث کاهش آژیتاسیون بیماران ادم حاد ریه که گرسنگی هوا (</a:t>
            </a:r>
            <a:r>
              <a:rPr lang="en-US" sz="2000" dirty="0">
                <a:cs typeface="B Compset" panose="00000400000000000000" pitchFamily="2" charset="-78"/>
              </a:rPr>
              <a:t>Air hunger</a:t>
            </a:r>
            <a:r>
              <a:rPr lang="fa-IR" sz="2000" dirty="0">
                <a:cs typeface="B Compset" panose="00000400000000000000" pitchFamily="2" charset="-78"/>
              </a:rPr>
              <a:t> ) دارند می شود.</a:t>
            </a:r>
          </a:p>
        </p:txBody>
      </p:sp>
    </p:spTree>
    <p:extLst>
      <p:ext uri="{BB962C8B-B14F-4D97-AF65-F5344CB8AC3E}">
        <p14:creationId xmlns:p14="http://schemas.microsoft.com/office/powerpoint/2010/main" val="265977822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a:cs typeface="B Titr" panose="00000700000000000000" pitchFamily="2" charset="-78"/>
              </a:rPr>
              <a:t>درمان ادم حاد ریه (</a:t>
            </a:r>
            <a:r>
              <a:rPr lang="en-US" sz="3200" dirty="0">
                <a:cs typeface="B Titr" panose="00000700000000000000" pitchFamily="2" charset="-78"/>
              </a:rPr>
              <a:t>Acute CHF</a:t>
            </a:r>
            <a:r>
              <a:rPr lang="fa-IR" sz="3200" dirty="0">
                <a:cs typeface="B Titr" panose="00000700000000000000" pitchFamily="2" charset="-78"/>
              </a:rPr>
              <a:t> )</a:t>
            </a:r>
          </a:p>
        </p:txBody>
      </p:sp>
      <p:sp>
        <p:nvSpPr>
          <p:cNvPr id="3" name="Content Placeholder 2"/>
          <p:cNvSpPr>
            <a:spLocks noGrp="1"/>
          </p:cNvSpPr>
          <p:nvPr>
            <p:ph idx="1"/>
          </p:nvPr>
        </p:nvSpPr>
        <p:spPr/>
        <p:txBody>
          <a:bodyPr/>
          <a:lstStyle/>
          <a:p>
            <a:pPr algn="l" rtl="1"/>
            <a:r>
              <a:rPr lang="en-US" b="1" dirty="0">
                <a:solidFill>
                  <a:srgbClr val="0070C0"/>
                </a:solidFill>
                <a:cs typeface="B Nazanin" panose="00000400000000000000" pitchFamily="2" charset="-78"/>
              </a:rPr>
              <a:t>Loop Diuretic .B</a:t>
            </a:r>
          </a:p>
          <a:p>
            <a:pPr marL="971550" lvl="1" indent="-571500" algn="r" rtl="1">
              <a:buFont typeface="+mj-lt"/>
              <a:buAutoNum type="romanUcPeriod"/>
            </a:pPr>
            <a:r>
              <a:rPr lang="en-US" dirty="0">
                <a:solidFill>
                  <a:srgbClr val="FF0000"/>
                </a:solidFill>
                <a:cs typeface="B Nazanin" panose="00000400000000000000" pitchFamily="2" charset="-78"/>
              </a:rPr>
              <a:t>Furosemide 0.5 to 1 mg/kg IV </a:t>
            </a:r>
          </a:p>
          <a:p>
            <a:pPr marL="971550" lvl="1" indent="-571500" algn="r" rtl="1">
              <a:buFont typeface="+mj-lt"/>
              <a:buAutoNum type="romanUcPeriod"/>
            </a:pPr>
            <a:r>
              <a:rPr lang="en-US" dirty="0">
                <a:solidFill>
                  <a:srgbClr val="FF0000"/>
                </a:solidFill>
                <a:cs typeface="B Nazanin" panose="00000400000000000000" pitchFamily="2" charset="-78"/>
              </a:rPr>
              <a:t> Bumetanide 0.5 to 2 mg IV</a:t>
            </a:r>
          </a:p>
          <a:p>
            <a:pPr algn="r" rtl="1"/>
            <a:endParaRPr lang="en-US" dirty="0">
              <a:cs typeface="B Nazanin" panose="00000400000000000000" pitchFamily="2" charset="-78"/>
            </a:endParaRPr>
          </a:p>
          <a:p>
            <a:pPr algn="r" rtl="1"/>
            <a:r>
              <a:rPr lang="fa-IR" sz="2800" dirty="0">
                <a:cs typeface="B Nazanin" panose="00000400000000000000" pitchFamily="2" charset="-78"/>
              </a:rPr>
              <a:t>درمان با فروسماید </a:t>
            </a:r>
            <a:r>
              <a:rPr lang="fa-IR" sz="2800" dirty="0">
                <a:solidFill>
                  <a:srgbClr val="FF0000"/>
                </a:solidFill>
                <a:cs typeface="B Nazanin" panose="00000400000000000000" pitchFamily="2" charset="-78"/>
              </a:rPr>
              <a:t>بدون وازودیلاتور </a:t>
            </a:r>
            <a:r>
              <a:rPr lang="fa-IR" sz="2800" dirty="0">
                <a:cs typeface="B Nazanin" panose="00000400000000000000" pitchFamily="2" charset="-78"/>
              </a:rPr>
              <a:t>باعث افزایش مرگ و میر و بدتر شدن وضعیت عملکرد کلیه می شود.</a:t>
            </a:r>
          </a:p>
        </p:txBody>
      </p:sp>
    </p:spTree>
    <p:extLst>
      <p:ext uri="{BB962C8B-B14F-4D97-AF65-F5344CB8AC3E}">
        <p14:creationId xmlns:p14="http://schemas.microsoft.com/office/powerpoint/2010/main" val="250194593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a:cs typeface="B Titr" panose="00000700000000000000" pitchFamily="2" charset="-78"/>
              </a:rPr>
              <a:t>درمان ادم حاد ریه (</a:t>
            </a:r>
            <a:r>
              <a:rPr lang="en-US" sz="3200" dirty="0">
                <a:cs typeface="B Titr" panose="00000700000000000000" pitchFamily="2" charset="-78"/>
              </a:rPr>
              <a:t>Acute CHF</a:t>
            </a:r>
            <a:r>
              <a:rPr lang="fa-IR" sz="3200" dirty="0">
                <a:cs typeface="B Titr" panose="00000700000000000000" pitchFamily="2" charset="-78"/>
              </a:rPr>
              <a:t> )</a:t>
            </a:r>
          </a:p>
        </p:txBody>
      </p:sp>
      <p:sp>
        <p:nvSpPr>
          <p:cNvPr id="3" name="Content Placeholder 2"/>
          <p:cNvSpPr>
            <a:spLocks noGrp="1"/>
          </p:cNvSpPr>
          <p:nvPr>
            <p:ph idx="1"/>
          </p:nvPr>
        </p:nvSpPr>
        <p:spPr/>
        <p:txBody>
          <a:bodyPr>
            <a:normAutofit/>
          </a:bodyPr>
          <a:lstStyle/>
          <a:p>
            <a:pPr algn="l"/>
            <a:r>
              <a:rPr lang="en-US" b="1" dirty="0">
                <a:solidFill>
                  <a:srgbClr val="FF0000"/>
                </a:solidFill>
              </a:rPr>
              <a:t>Acute heart failure with hypotension</a:t>
            </a:r>
          </a:p>
          <a:p>
            <a:pPr algn="r" rtl="1"/>
            <a:r>
              <a:rPr lang="fa-IR" dirty="0">
                <a:cs typeface="B Nazanin" panose="00000400000000000000" pitchFamily="2" charset="-78"/>
              </a:rPr>
              <a:t>تجویز با احتیاط </a:t>
            </a:r>
            <a:r>
              <a:rPr lang="fa-IR" dirty="0" err="1">
                <a:cs typeface="B Nazanin" panose="00000400000000000000" pitchFamily="2" charset="-78"/>
              </a:rPr>
              <a:t>بولوس</a:t>
            </a:r>
            <a:r>
              <a:rPr lang="fa-IR" dirty="0">
                <a:cs typeface="B Nazanin" panose="00000400000000000000" pitchFamily="2" charset="-78"/>
              </a:rPr>
              <a:t> </a:t>
            </a:r>
            <a:r>
              <a:rPr lang="fa-IR" dirty="0" err="1">
                <a:cs typeface="B Nazanin" panose="00000400000000000000" pitchFamily="2" charset="-78"/>
              </a:rPr>
              <a:t>کریستالوئید</a:t>
            </a:r>
            <a:r>
              <a:rPr lang="en-US" dirty="0">
                <a:cs typeface="B Nazanin" panose="00000400000000000000" pitchFamily="2" charset="-78"/>
              </a:rPr>
              <a:t> </a:t>
            </a:r>
            <a:r>
              <a:rPr lang="fa-IR" dirty="0">
                <a:cs typeface="B Nazanin" panose="00000400000000000000" pitchFamily="2" charset="-78"/>
              </a:rPr>
              <a:t>(</a:t>
            </a:r>
            <a:r>
              <a:rPr lang="en-US" dirty="0">
                <a:cs typeface="B Nazanin" panose="00000400000000000000" pitchFamily="2" charset="-78"/>
              </a:rPr>
              <a:t>250 cc</a:t>
            </a:r>
            <a:r>
              <a:rPr lang="fa-IR" dirty="0">
                <a:cs typeface="B Nazanin" panose="00000400000000000000" pitchFamily="2" charset="-78"/>
              </a:rPr>
              <a:t>) </a:t>
            </a:r>
          </a:p>
          <a:p>
            <a:pPr algn="r" rtl="1"/>
            <a:r>
              <a:rPr lang="fa-IR" dirty="0">
                <a:cs typeface="B Nazanin" panose="00000400000000000000" pitchFamily="2" charset="-78"/>
              </a:rPr>
              <a:t>داروهای </a:t>
            </a:r>
            <a:r>
              <a:rPr lang="fa-IR" dirty="0" err="1">
                <a:cs typeface="B Nazanin" panose="00000400000000000000" pitchFamily="2" charset="-78"/>
              </a:rPr>
              <a:t>اینوتروپیک</a:t>
            </a:r>
            <a:endParaRPr lang="en-GB" dirty="0">
              <a:cs typeface="B Nazanin" panose="00000400000000000000" pitchFamily="2" charset="-78"/>
            </a:endParaRPr>
          </a:p>
          <a:p>
            <a:pPr algn="r" rtl="1"/>
            <a:endParaRPr lang="fa-IR" dirty="0">
              <a:cs typeface="B Nazanin" panose="00000400000000000000" pitchFamily="2" charset="-78"/>
            </a:endParaRPr>
          </a:p>
          <a:p>
            <a:pPr marL="971550" lvl="1" indent="-571500">
              <a:buFont typeface="+mj-lt"/>
              <a:buAutoNum type="romanLcPeriod"/>
            </a:pPr>
            <a:r>
              <a:rPr lang="en-US" b="1" i="1" dirty="0">
                <a:cs typeface="B Nazanin" panose="00000400000000000000" pitchFamily="2" charset="-78"/>
              </a:rPr>
              <a:t>Norepinephrine: Initial 8 to 12 µg/min </a:t>
            </a:r>
            <a:r>
              <a:rPr lang="en-US" sz="2400" b="1" i="1" dirty="0">
                <a:solidFill>
                  <a:srgbClr val="00B050"/>
                </a:solidFill>
                <a:cs typeface="B Nazanin" panose="00000400000000000000" pitchFamily="2" charset="-78"/>
              </a:rPr>
              <a:t>(preferred)</a:t>
            </a:r>
          </a:p>
          <a:p>
            <a:pPr marL="971550" lvl="1" indent="-571500">
              <a:buFont typeface="+mj-lt"/>
              <a:buAutoNum type="romanLcPeriod"/>
            </a:pPr>
            <a:r>
              <a:rPr lang="en-US" b="1" i="1" dirty="0">
                <a:cs typeface="B Nazanin" panose="00000400000000000000" pitchFamily="2" charset="-78"/>
              </a:rPr>
              <a:t>Dopamine: Initial 0.5 to 2 µg/kg/min</a:t>
            </a:r>
          </a:p>
          <a:p>
            <a:pPr marL="971550" lvl="1" indent="-571500">
              <a:buFont typeface="+mj-lt"/>
              <a:buAutoNum type="romanLcPeriod"/>
            </a:pPr>
            <a:r>
              <a:rPr lang="en-US" b="1" i="1" dirty="0">
                <a:cs typeface="B Nazanin" panose="00000400000000000000" pitchFamily="2" charset="-78"/>
              </a:rPr>
              <a:t> Epinephrine: Initial 1 to 4 µg/min</a:t>
            </a:r>
          </a:p>
          <a:p>
            <a:pPr marL="971550" lvl="1" indent="-571500">
              <a:buFont typeface="+mj-lt"/>
              <a:buAutoNum type="romanLcPeriod"/>
            </a:pPr>
            <a:r>
              <a:rPr lang="en-US" b="1" i="1" dirty="0">
                <a:cs typeface="B Nazanin" panose="00000400000000000000" pitchFamily="2" charset="-78"/>
              </a:rPr>
              <a:t> </a:t>
            </a:r>
            <a:r>
              <a:rPr lang="en-US" b="1" i="1" dirty="0" err="1">
                <a:cs typeface="B Nazanin" panose="00000400000000000000" pitchFamily="2" charset="-78"/>
              </a:rPr>
              <a:t>Dobutamine</a:t>
            </a:r>
            <a:r>
              <a:rPr lang="en-US" b="1" i="1" dirty="0">
                <a:cs typeface="B Nazanin" panose="00000400000000000000" pitchFamily="2" charset="-78"/>
              </a:rPr>
              <a:t>: Initial 0.5 to 1 µg/kg/min</a:t>
            </a:r>
            <a:r>
              <a:rPr lang="fa-IR" b="1" i="1" dirty="0">
                <a:cs typeface="B Nazanin" panose="00000400000000000000" pitchFamily="2" charset="-78"/>
              </a:rPr>
              <a:t> </a:t>
            </a:r>
          </a:p>
        </p:txBody>
      </p:sp>
    </p:spTree>
    <p:extLst>
      <p:ext uri="{BB962C8B-B14F-4D97-AF65-F5344CB8AC3E}">
        <p14:creationId xmlns:p14="http://schemas.microsoft.com/office/powerpoint/2010/main" val="322695663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11" y="261759"/>
            <a:ext cx="10972800" cy="1143000"/>
          </a:xfrm>
        </p:spPr>
        <p:txBody>
          <a:bodyPr/>
          <a:lstStyle/>
          <a:p>
            <a:r>
              <a:rPr lang="en-US" sz="7200" b="1" dirty="0"/>
              <a:t>247</a:t>
            </a:r>
          </a:p>
        </p:txBody>
      </p:sp>
      <p:pic>
        <p:nvPicPr>
          <p:cNvPr id="4" name="Content Placeholder 3" descr="http://scrubbing.in/wp-content/uploads/2013/07/heart-disease.jpg"/>
          <p:cNvPicPr>
            <a:picLocks noGrp="1"/>
          </p:cNvPicPr>
          <p:nvPr>
            <p:ph idx="1"/>
          </p:nvPr>
        </p:nvPicPr>
        <p:blipFill>
          <a:blip r:embed="rId2"/>
          <a:srcRect/>
          <a:stretch>
            <a:fillRect/>
          </a:stretch>
        </p:blipFill>
        <p:spPr bwMode="auto">
          <a:xfrm>
            <a:off x="2195311" y="1632736"/>
            <a:ext cx="7543800" cy="3615531"/>
          </a:xfrm>
          <a:prstGeom prst="rect">
            <a:avLst/>
          </a:prstGeom>
          <a:noFill/>
          <a:ln w="9525">
            <a:noFill/>
            <a:miter lim="800000"/>
            <a:headEnd/>
            <a:tailEnd/>
          </a:ln>
        </p:spPr>
      </p:pic>
      <p:pic>
        <p:nvPicPr>
          <p:cNvPr id="5" name="Picture 4">
            <a:extLst>
              <a:ext uri="{FF2B5EF4-FFF2-40B4-BE49-F238E27FC236}">
                <a16:creationId xmlns:a16="http://schemas.microsoft.com/office/drawing/2014/main" id="{0068B719-7248-E149-97F4-8F233FFD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131231541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marR="0" lvl="0" indent="-342900" algn="ctr" rtl="1">
              <a:lnSpc>
                <a:spcPct val="115000"/>
              </a:lnSpc>
              <a:spcBef>
                <a:spcPts val="0"/>
              </a:spcBef>
              <a:spcAft>
                <a:spcPts val="1000"/>
              </a:spcAft>
            </a:pPr>
            <a:r>
              <a:rPr lang="ar-SA" sz="2800" cap="all"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مقدمه:</a:t>
            </a:r>
            <a:r>
              <a:rPr lang="en-US" sz="2800" dirty="0">
                <a:effectLst/>
                <a:latin typeface="Calibri" panose="020F0502020204030204" pitchFamily="34" charset="0"/>
                <a:ea typeface="Calibri" panose="020F0502020204030204" pitchFamily="34" charset="0"/>
                <a:cs typeface="Arial" panose="020B0604020202020204" pitchFamily="34" charset="0"/>
              </a:rPr>
              <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sz="2800" dirty="0"/>
          </a:p>
        </p:txBody>
      </p:sp>
      <p:sp>
        <p:nvSpPr>
          <p:cNvPr id="3" name="Content Placeholder 2"/>
          <p:cNvSpPr>
            <a:spLocks noGrp="1"/>
          </p:cNvSpPr>
          <p:nvPr>
            <p:ph idx="1"/>
          </p:nvPr>
        </p:nvSpPr>
        <p:spPr/>
        <p:txBody>
          <a:bodyPr>
            <a:normAutofit/>
          </a:bodyPr>
          <a:lstStyle/>
          <a:p>
            <a:pPr marL="0" marR="0" algn="r" rtl="1">
              <a:lnSpc>
                <a:spcPct val="115000"/>
              </a:lnSpc>
              <a:spcBef>
                <a:spcPts val="0"/>
              </a:spcBef>
              <a:spcAft>
                <a:spcPts val="10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بیماری های قلبی عروقی علت 30% از مرگ ها و 11% از کارافتادگی ها گزارش شده است.</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 رتبه اول مرگ در کشور ایران مربوط به بیماریهای قلبی و عروقی می باشد.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بیماران قلبی علاوه بر مصرف دارو و مراقبت های پیش گیرانه نیازمند توجه سریع، دقیق و به موقع می باشند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sz="2400" dirty="0">
                <a:effectLst/>
                <a:latin typeface="Calibri" panose="020F0502020204030204" pitchFamily="34" charset="0"/>
                <a:ea typeface="Calibri" panose="020F0502020204030204" pitchFamily="34" charset="0"/>
                <a:cs typeface="B Nazanin" panose="00000400000000000000" pitchFamily="2" charset="-78"/>
              </a:rPr>
              <a:t> از مهمترین مراکزی که نقش مهمی در ارائه  خدمات درمانی به این بیماران دارد اورژانس پیش بیمارستانی است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sz="2400" b="1" u="sng"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مدیریت زمان </a:t>
            </a:r>
            <a:r>
              <a:rPr lang="fa-IR" sz="2400" dirty="0">
                <a:effectLst/>
                <a:latin typeface="Calibri" panose="020F0502020204030204" pitchFamily="34" charset="0"/>
                <a:ea typeface="Calibri" panose="020F0502020204030204" pitchFamily="34" charset="0"/>
                <a:cs typeface="B Nazanin" panose="00000400000000000000" pitchFamily="2" charset="-78"/>
              </a:rPr>
              <a:t>در فوریت های مرتبط با بیماران قلبی یکی از ملاکهای اصلی تعیین کننده پیشگیری از عوارض کوتاه مدت و بلند مدت می باشد.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sz="2400" dirty="0">
              <a:cs typeface="B Nazanin" panose="00000400000000000000" pitchFamily="2" charset="-78"/>
            </a:endParaRPr>
          </a:p>
        </p:txBody>
      </p:sp>
    </p:spTree>
    <p:extLst>
      <p:ext uri="{BB962C8B-B14F-4D97-AF65-F5344CB8AC3E}">
        <p14:creationId xmlns:p14="http://schemas.microsoft.com/office/powerpoint/2010/main" val="169878150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rtl="1">
              <a:lnSpc>
                <a:spcPct val="115000"/>
              </a:lnSpc>
              <a:spcBef>
                <a:spcPts val="0"/>
              </a:spcBef>
              <a:spcAft>
                <a:spcPts val="1000"/>
              </a:spcAft>
            </a:pPr>
            <a:r>
              <a:rPr lang="fa-IR" sz="2800" dirty="0">
                <a:effectLst/>
                <a:latin typeface="Calibri" panose="020F0502020204030204" pitchFamily="34" charset="0"/>
                <a:ea typeface="Calibri" panose="020F0502020204030204" pitchFamily="34" charset="0"/>
                <a:cs typeface="B Titr" panose="00000700000000000000" pitchFamily="2" charset="-78"/>
              </a:rPr>
              <a:t>بیماری های عروق کرونر بر اساس پاتولوژی زمینه ای به انواع زیر تقسیم می شوند: </a:t>
            </a:r>
            <a:r>
              <a:rPr lang="en-US" sz="2800" dirty="0">
                <a:effectLst/>
                <a:latin typeface="Calibri" panose="020F0502020204030204" pitchFamily="34" charset="0"/>
                <a:ea typeface="Calibri" panose="020F0502020204030204" pitchFamily="34" charset="0"/>
                <a:cs typeface="B Titr" panose="00000700000000000000" pitchFamily="2" charset="-78"/>
              </a:rPr>
              <a:t/>
            </a:r>
            <a:br>
              <a:rPr lang="en-US" sz="2800" dirty="0">
                <a:effectLst/>
                <a:latin typeface="Calibri" panose="020F0502020204030204" pitchFamily="34" charset="0"/>
                <a:ea typeface="Calibri" panose="020F0502020204030204" pitchFamily="34" charset="0"/>
                <a:cs typeface="B Titr" panose="00000700000000000000" pitchFamily="2" charset="-78"/>
              </a:rPr>
            </a:br>
            <a:endParaRPr lang="en-US" sz="2800" dirty="0">
              <a:cs typeface="B Titr" panose="00000700000000000000" pitchFamily="2" charset="-78"/>
            </a:endParaRPr>
          </a:p>
        </p:txBody>
      </p:sp>
      <p:sp>
        <p:nvSpPr>
          <p:cNvPr id="3" name="Content Placeholder 2"/>
          <p:cNvSpPr>
            <a:spLocks noGrp="1"/>
          </p:cNvSpPr>
          <p:nvPr>
            <p:ph idx="1"/>
          </p:nvPr>
        </p:nvSpPr>
        <p:spPr/>
        <p:txBody>
          <a:bodyPr>
            <a:normAutofit/>
          </a:bodyPr>
          <a:lstStyle/>
          <a:p>
            <a:pPr marL="342900" marR="0" lvl="0" indent="-342900" algn="just" rtl="1">
              <a:lnSpc>
                <a:spcPct val="115000"/>
              </a:lnSpc>
              <a:spcBef>
                <a:spcPts val="0"/>
              </a:spcBef>
              <a:spcAft>
                <a:spcPts val="0"/>
              </a:spcAft>
              <a:buFont typeface="Times New Roman" panose="02020603050405020304" pitchFamily="18" charset="0"/>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بیماری مزمن قلبی عروقی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15000"/>
              </a:lnSpc>
              <a:spcBef>
                <a:spcPts val="0"/>
              </a:spcBef>
              <a:spcAft>
                <a:spcPts val="0"/>
              </a:spcAft>
              <a:buFont typeface="Times New Roman" panose="02020603050405020304" pitchFamily="18" charset="0"/>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سندرم های حاد </a:t>
            </a:r>
            <a:r>
              <a:rPr lang="fa-IR" sz="2400" dirty="0" err="1">
                <a:effectLst/>
                <a:latin typeface="Calibri" panose="020F0502020204030204" pitchFamily="34" charset="0"/>
                <a:ea typeface="Calibri" panose="020F0502020204030204" pitchFamily="34" charset="0"/>
                <a:cs typeface="B Nazanin" panose="00000400000000000000" pitchFamily="2" charset="-78"/>
              </a:rPr>
              <a:t>کرونری</a:t>
            </a:r>
            <a:r>
              <a:rPr lang="fa-IR" sz="2400" dirty="0">
                <a:effectLst/>
                <a:latin typeface="Calibri" panose="020F0502020204030204" pitchFamily="34" charset="0"/>
                <a:ea typeface="Calibri" panose="020F0502020204030204" pitchFamily="34" charset="0"/>
                <a:cs typeface="B Nazanin" panose="00000400000000000000" pitchFamily="2" charset="-78"/>
              </a:rPr>
              <a:t> (شامل </a:t>
            </a:r>
            <a:r>
              <a:rPr lang="en-GB" sz="2400" dirty="0">
                <a:effectLst/>
                <a:latin typeface="Calibri" panose="020F0502020204030204" pitchFamily="34" charset="0"/>
                <a:ea typeface="Calibri" panose="020F0502020204030204" pitchFamily="34" charset="0"/>
                <a:cs typeface="B Nazanin" panose="00000400000000000000" pitchFamily="2" charset="-78"/>
              </a:rPr>
              <a:t>NSTEMI- UA- STEMI</a:t>
            </a:r>
            <a:r>
              <a:rPr lang="fa-IR"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15000"/>
              </a:lnSpc>
              <a:spcBef>
                <a:spcPts val="0"/>
              </a:spcBef>
              <a:spcAft>
                <a:spcPts val="1000"/>
              </a:spcAft>
              <a:buFont typeface="Times New Roman" panose="02020603050405020304" pitchFamily="18" charset="0"/>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مرگ ناگهانی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a:spcBef>
                <a:spcPts val="0"/>
              </a:spcBef>
            </a:pPr>
            <a:r>
              <a:rPr lang="en-US" sz="2400" dirty="0">
                <a:effectLst/>
                <a:latin typeface="Calibri" panose="020F0502020204030204" pitchFamily="34" charset="0"/>
                <a:ea typeface="Calibri" panose="020F0502020204030204" pitchFamily="34" charset="0"/>
                <a:cs typeface="B Nazanin" panose="00000400000000000000" pitchFamily="2" charset="-78"/>
              </a:rPr>
              <a:t>Non ST Elevation Myocardial Infarction</a:t>
            </a:r>
          </a:p>
          <a:p>
            <a:pPr marL="0">
              <a:spcBef>
                <a:spcPts val="0"/>
              </a:spcBef>
            </a:pPr>
            <a:r>
              <a:rPr lang="en-US" sz="2400" dirty="0">
                <a:effectLst/>
                <a:latin typeface="Calibri" panose="020F0502020204030204" pitchFamily="34" charset="0"/>
                <a:ea typeface="Calibri" panose="020F0502020204030204" pitchFamily="34" charset="0"/>
                <a:cs typeface="B Nazanin" panose="00000400000000000000" pitchFamily="2" charset="-78"/>
              </a:rPr>
              <a:t>Unstable Angina</a:t>
            </a:r>
          </a:p>
          <a:p>
            <a:pPr marL="0">
              <a:spcBef>
                <a:spcPts val="0"/>
              </a:spcBef>
            </a:pPr>
            <a:r>
              <a:rPr lang="en-US" sz="2400" dirty="0">
                <a:effectLst/>
                <a:latin typeface="Calibri" panose="020F0502020204030204" pitchFamily="34" charset="0"/>
                <a:ea typeface="Calibri" panose="020F0502020204030204" pitchFamily="34" charset="0"/>
                <a:cs typeface="B Nazanin" panose="00000400000000000000" pitchFamily="2" charset="-78"/>
              </a:rPr>
              <a:t>ST Elevation Myocardial Infarction</a:t>
            </a:r>
            <a:r>
              <a:rPr lang="en-US" sz="2400" dirty="0">
                <a:effectLst/>
                <a:latin typeface="Times New Roman" panose="02020603050405020304" pitchFamily="18" charset="0"/>
                <a:ea typeface="Calibri" panose="020F0502020204030204" pitchFamily="34" charset="0"/>
                <a:cs typeface="B Nazanin" panose="00000400000000000000" pitchFamily="2" charset="-78"/>
              </a:rPr>
              <a:t> </a:t>
            </a:r>
            <a:r>
              <a:rPr lang="en-US" sz="2400" dirty="0">
                <a:effectLst/>
                <a:latin typeface="Calibri" panose="020F0502020204030204" pitchFamily="34" charset="0"/>
                <a:ea typeface="Calibri" panose="020F0502020204030204" pitchFamily="34" charset="0"/>
                <a:cs typeface="B Nazanin" panose="00000400000000000000" pitchFamily="2" charset="-78"/>
              </a:rPr>
              <a:t> segment</a:t>
            </a:r>
          </a:p>
          <a:p>
            <a:pPr algn="r" rtl="1"/>
            <a:endParaRPr lang="en-US" sz="2400" dirty="0">
              <a:cs typeface="B Nazanin" panose="00000400000000000000" pitchFamily="2" charset="-78"/>
            </a:endParaRPr>
          </a:p>
          <a:p>
            <a:pPr algn="r" rtl="1"/>
            <a:r>
              <a:rPr lang="fa-IR" sz="2400" dirty="0">
                <a:effectLst/>
                <a:latin typeface="Calibri" panose="020F0502020204030204" pitchFamily="34" charset="0"/>
                <a:ea typeface="Calibri" panose="020F0502020204030204" pitchFamily="34" charset="0"/>
                <a:cs typeface="B Nazanin" panose="00000400000000000000" pitchFamily="2" charset="-78"/>
              </a:rPr>
              <a:t>سکته قلبی همراه با بالا رفتن قطعه </a:t>
            </a:r>
            <a:r>
              <a:rPr lang="en-GB" sz="2400" dirty="0">
                <a:effectLst/>
                <a:latin typeface="Calibri" panose="020F0502020204030204" pitchFamily="34" charset="0"/>
                <a:ea typeface="Calibri" panose="020F0502020204030204" pitchFamily="34" charset="0"/>
                <a:cs typeface="B Nazanin" panose="00000400000000000000" pitchFamily="2" charset="-78"/>
              </a:rPr>
              <a:t>ST</a:t>
            </a:r>
            <a:r>
              <a:rPr lang="en-GB" sz="2400" dirty="0">
                <a:effectLst/>
                <a:latin typeface="B Yagut" panose="00000400000000000000" pitchFamily="2" charset="-78"/>
                <a:ea typeface="Calibri" panose="020F0502020204030204" pitchFamily="34" charset="0"/>
                <a:cs typeface="B Nazanin" panose="00000400000000000000" pitchFamily="2" charset="-78"/>
              </a:rPr>
              <a:t> </a:t>
            </a:r>
            <a:r>
              <a:rPr lang="fa-IR" sz="2400" dirty="0">
                <a:effectLst/>
                <a:latin typeface="Calibri" panose="020F0502020204030204" pitchFamily="34" charset="0"/>
                <a:ea typeface="Calibri" panose="020F0502020204030204" pitchFamily="34" charset="0"/>
                <a:cs typeface="B Nazanin" panose="00000400000000000000" pitchFamily="2" charset="-78"/>
              </a:rPr>
              <a:t>در نوار قلبی، که </a:t>
            </a:r>
            <a:r>
              <a:rPr lang="fa-IR" sz="2400" dirty="0" err="1">
                <a:effectLst/>
                <a:latin typeface="Calibri" panose="020F0502020204030204" pitchFamily="34" charset="0"/>
                <a:ea typeface="Calibri" panose="020F0502020204030204" pitchFamily="34" charset="0"/>
                <a:cs typeface="B Nazanin" panose="00000400000000000000" pitchFamily="2" charset="-78"/>
              </a:rPr>
              <a:t>اصطلاحاً</a:t>
            </a:r>
            <a:r>
              <a:rPr lang="fa-IR" sz="2400" dirty="0">
                <a:effectLst/>
                <a:latin typeface="Calibri" panose="020F0502020204030204" pitchFamily="34" charset="0"/>
                <a:ea typeface="Calibri" panose="020F0502020204030204" pitchFamily="34" charset="0"/>
                <a:cs typeface="B Nazanin" panose="00000400000000000000" pitchFamily="2" charset="-78"/>
              </a:rPr>
              <a:t> </a:t>
            </a:r>
            <a:r>
              <a:rPr lang="en-GB" sz="2400" dirty="0">
                <a:effectLst/>
                <a:latin typeface="Calibri" panose="020F0502020204030204" pitchFamily="34" charset="0"/>
                <a:ea typeface="Calibri" panose="020F0502020204030204" pitchFamily="34" charset="0"/>
                <a:cs typeface="B Nazanin" panose="00000400000000000000" pitchFamily="2" charset="-78"/>
              </a:rPr>
              <a:t>STEMI</a:t>
            </a:r>
            <a:r>
              <a:rPr lang="fa-IR" sz="2400" dirty="0">
                <a:effectLst/>
                <a:latin typeface="Calibri" panose="020F0502020204030204" pitchFamily="34" charset="0"/>
                <a:ea typeface="Calibri" panose="020F0502020204030204" pitchFamily="34" charset="0"/>
                <a:cs typeface="B Nazanin" panose="00000400000000000000" pitchFamily="2" charset="-78"/>
              </a:rPr>
              <a:t> نامیده می شود، وخیم ترین تظاهر سندرم حاد </a:t>
            </a:r>
            <a:r>
              <a:rPr lang="fa-IR" sz="2400" dirty="0" err="1">
                <a:effectLst/>
                <a:latin typeface="Calibri" panose="020F0502020204030204" pitchFamily="34" charset="0"/>
                <a:ea typeface="Calibri" panose="020F0502020204030204" pitchFamily="34" charset="0"/>
                <a:cs typeface="B Nazanin" panose="00000400000000000000" pitchFamily="2" charset="-78"/>
              </a:rPr>
              <a:t>کرونری</a:t>
            </a:r>
            <a:r>
              <a:rPr lang="fa-IR" sz="2400" dirty="0">
                <a:effectLst/>
                <a:latin typeface="Calibri" panose="020F0502020204030204" pitchFamily="34" charset="0"/>
                <a:ea typeface="Calibri" panose="020F0502020204030204" pitchFamily="34" charset="0"/>
                <a:cs typeface="B Nazanin" panose="00000400000000000000" pitchFamily="2" charset="-78"/>
              </a:rPr>
              <a:t> و تهدید کننده حیات می باشد.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rtl="1"/>
            <a:r>
              <a:rPr lang="fa-IR" sz="2400" dirty="0">
                <a:effectLst/>
                <a:latin typeface="Calibri" panose="020F0502020204030204" pitchFamily="34" charset="0"/>
                <a:ea typeface="Calibri" panose="020F0502020204030204" pitchFamily="34" charset="0"/>
                <a:cs typeface="B Nazanin" panose="00000400000000000000" pitchFamily="2" charset="-78"/>
              </a:rPr>
              <a:t>تشخیص و شروع درمان آن باید با سرعت انجام شود.</a:t>
            </a:r>
            <a:endParaRPr lang="en-US" sz="2400" dirty="0">
              <a:cs typeface="B Nazanin" panose="00000400000000000000" pitchFamily="2" charset="-78"/>
            </a:endParaRPr>
          </a:p>
        </p:txBody>
      </p:sp>
    </p:spTree>
    <p:extLst>
      <p:ext uri="{BB962C8B-B14F-4D97-AF65-F5344CB8AC3E}">
        <p14:creationId xmlns:p14="http://schemas.microsoft.com/office/powerpoint/2010/main" val="2941314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lvl="0" algn="r" rtl="1"/>
            <a:r>
              <a:rPr lang="fa-IR" sz="1800" b="1" dirty="0">
                <a:cs typeface="B Compset" pitchFamily="2" charset="-78"/>
              </a:rPr>
              <a:t>به یاد سپاری اندازه‌های طبیعی هر کدام از اجزای الکتروکاردیوگرام برای تشخیص اختلالات </a:t>
            </a:r>
            <a:r>
              <a:rPr lang="en-US" sz="1800" b="1" dirty="0">
                <a:cs typeface="B Compset" pitchFamily="2" charset="-78"/>
              </a:rPr>
              <a:t>ECG </a:t>
            </a:r>
            <a:r>
              <a:rPr lang="fa-IR" sz="1800" b="1" dirty="0">
                <a:cs typeface="B Compset" pitchFamily="2" charset="-78"/>
              </a:rPr>
              <a:t>ضروری است. این اندازه‌ها در جدول زیر نشان داده شده‌اند:</a:t>
            </a:r>
          </a:p>
          <a:p>
            <a:pPr algn="r" rtl="1"/>
            <a:endParaRPr lang="en-US" sz="1800" dirty="0">
              <a:cs typeface="B Compset" pitchFamily="2" charset="-78"/>
            </a:endParaRPr>
          </a:p>
        </p:txBody>
      </p:sp>
      <p:graphicFrame>
        <p:nvGraphicFramePr>
          <p:cNvPr id="4" name="Table 3"/>
          <p:cNvGraphicFramePr>
            <a:graphicFrameLocks noGrp="1"/>
          </p:cNvGraphicFramePr>
          <p:nvPr/>
        </p:nvGraphicFramePr>
        <p:xfrm>
          <a:off x="3048000" y="2438400"/>
          <a:ext cx="6096000" cy="3037840"/>
        </p:xfrm>
        <a:graphic>
          <a:graphicData uri="http://schemas.openxmlformats.org/drawingml/2006/table">
            <a:tbl>
              <a:tblPr firstRow="1" bandRow="1">
                <a:tableStyleId>{616DA210-FB5B-4158-B5E0-FEB733F419BA}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rtl="1"/>
                      <a:r>
                        <a:rPr lang="fa-IR" dirty="0"/>
                        <a:t>زمان (ثانیه)</a:t>
                      </a:r>
                      <a:endParaRPr lang="en-US" dirty="0"/>
                    </a:p>
                  </a:txBody>
                  <a:tcPr anchor="ctr"/>
                </a:tc>
                <a:tc>
                  <a:txBody>
                    <a:bodyPr/>
                    <a:lstStyle/>
                    <a:p>
                      <a:pPr algn="ctr" rtl="1"/>
                      <a:r>
                        <a:rPr lang="fa-IR" dirty="0"/>
                        <a:t>ارتفاع (میلی متر)</a:t>
                      </a:r>
                      <a:endParaRPr lang="en-US" dirty="0"/>
                    </a:p>
                  </a:txBody>
                  <a:tcPr anchor="ctr"/>
                </a:tc>
                <a:tc>
                  <a:txBody>
                    <a:bodyPr/>
                    <a:lstStyle/>
                    <a:p>
                      <a:pPr algn="ctr" rtl="1"/>
                      <a:r>
                        <a:rPr lang="en-US" dirty="0"/>
                        <a:t>ECG</a:t>
                      </a:r>
                    </a:p>
                  </a:txBody>
                  <a:tcPr anchor="ctr"/>
                </a:tc>
                <a:extLst>
                  <a:ext uri="{0D108BD9-81ED-4DB2-BD59-A6C34878D82A}">
                    <a16:rowId xmlns:a16="http://schemas.microsoft.com/office/drawing/2014/main" val="10000"/>
                  </a:ext>
                </a:extLst>
              </a:tr>
              <a:tr h="370840">
                <a:tc>
                  <a:txBody>
                    <a:bodyPr/>
                    <a:lstStyle/>
                    <a:p>
                      <a:pPr algn="ctr" rtl="1"/>
                      <a:r>
                        <a:rPr lang="fa-IR" sz="1400" b="1" dirty="0"/>
                        <a:t>کمتر از 0/11</a:t>
                      </a:r>
                      <a:endParaRPr lang="en-US" sz="1400" b="1" dirty="0"/>
                    </a:p>
                  </a:txBody>
                  <a:tcPr anchor="ctr"/>
                </a:tc>
                <a:tc>
                  <a:txBody>
                    <a:bodyPr/>
                    <a:lstStyle/>
                    <a:p>
                      <a:pPr algn="ctr" rtl="1"/>
                      <a:r>
                        <a:rPr lang="fa-IR" sz="1400" b="1" dirty="0"/>
                        <a:t>کمتر از 2/5</a:t>
                      </a:r>
                      <a:endParaRPr lang="en-US" sz="1400" b="1" dirty="0"/>
                    </a:p>
                  </a:txBody>
                  <a:tcPr anchor="ctr"/>
                </a:tc>
                <a:tc>
                  <a:txBody>
                    <a:bodyPr/>
                    <a:lstStyle/>
                    <a:p>
                      <a:pPr algn="r" rtl="1"/>
                      <a:r>
                        <a:rPr lang="fa-IR" sz="1400" b="1" dirty="0"/>
                        <a:t>موج </a:t>
                      </a:r>
                      <a:r>
                        <a:rPr lang="en-US" sz="1400" b="1" dirty="0"/>
                        <a:t>P</a:t>
                      </a:r>
                    </a:p>
                  </a:txBody>
                  <a:tcPr anchor="ctr"/>
                </a:tc>
                <a:extLst>
                  <a:ext uri="{0D108BD9-81ED-4DB2-BD59-A6C34878D82A}">
                    <a16:rowId xmlns:a16="http://schemas.microsoft.com/office/drawing/2014/main" val="10001"/>
                  </a:ext>
                </a:extLst>
              </a:tr>
              <a:tr h="370840">
                <a:tc>
                  <a:txBody>
                    <a:bodyPr/>
                    <a:lstStyle/>
                    <a:p>
                      <a:pPr algn="ctr" rtl="1"/>
                      <a:r>
                        <a:rPr lang="fa-IR" sz="1400" b="1" dirty="0"/>
                        <a:t>0/2-</a:t>
                      </a:r>
                      <a:r>
                        <a:rPr lang="fa-IR" sz="1400" b="1" baseline="0" dirty="0"/>
                        <a:t> 0/12</a:t>
                      </a:r>
                      <a:endParaRPr lang="en-US" sz="1400" b="1" dirty="0"/>
                    </a:p>
                  </a:txBody>
                  <a:tcPr anchor="ctr"/>
                </a:tc>
                <a:tc>
                  <a:txBody>
                    <a:bodyPr/>
                    <a:lstStyle/>
                    <a:p>
                      <a:pPr algn="ctr" rtl="1"/>
                      <a:r>
                        <a:rPr lang="fa-IR" sz="1400" b="1" dirty="0"/>
                        <a:t>-</a:t>
                      </a:r>
                      <a:endParaRPr lang="en-US" sz="1400" b="1" dirty="0"/>
                    </a:p>
                  </a:txBody>
                  <a:tcPr anchor="ctr"/>
                </a:tc>
                <a:tc>
                  <a:txBody>
                    <a:bodyPr/>
                    <a:lstStyle/>
                    <a:p>
                      <a:pPr algn="r" rtl="1"/>
                      <a:r>
                        <a:rPr lang="fa-IR" sz="1400" b="1" dirty="0"/>
                        <a:t>فاصله</a:t>
                      </a:r>
                      <a:r>
                        <a:rPr lang="fa-IR" sz="1400" b="1" baseline="0" dirty="0"/>
                        <a:t> </a:t>
                      </a:r>
                      <a:r>
                        <a:rPr lang="en-US" sz="1400" b="1" baseline="0" dirty="0"/>
                        <a:t>PR</a:t>
                      </a:r>
                      <a:endParaRPr lang="en-US" sz="1400" b="1" dirty="0"/>
                    </a:p>
                  </a:txBody>
                  <a:tcPr anchor="ctr"/>
                </a:tc>
                <a:extLst>
                  <a:ext uri="{0D108BD9-81ED-4DB2-BD59-A6C34878D82A}">
                    <a16:rowId xmlns:a16="http://schemas.microsoft.com/office/drawing/2014/main" val="10002"/>
                  </a:ext>
                </a:extLst>
              </a:tr>
              <a:tr h="370840">
                <a:tc>
                  <a:txBody>
                    <a:bodyPr/>
                    <a:lstStyle/>
                    <a:p>
                      <a:pPr algn="ctr" rtl="1"/>
                      <a:r>
                        <a:rPr lang="fa-IR" sz="1400" b="1" dirty="0"/>
                        <a:t>0/1</a:t>
                      </a:r>
                      <a:r>
                        <a:rPr lang="fa-IR" sz="1400" b="1" baseline="0" dirty="0"/>
                        <a:t> -0/06</a:t>
                      </a:r>
                      <a:endParaRPr lang="en-US" sz="1400" b="1" dirty="0"/>
                    </a:p>
                  </a:txBody>
                  <a:tcPr anchor="ctr"/>
                </a:tc>
                <a:tc>
                  <a:txBody>
                    <a:bodyPr/>
                    <a:lstStyle/>
                    <a:p>
                      <a:pPr algn="ctr" rtl="1"/>
                      <a:r>
                        <a:rPr lang="fa-IR" sz="1400" b="1" dirty="0"/>
                        <a:t>متغیر</a:t>
                      </a:r>
                      <a:endParaRPr lang="en-US" sz="1400" b="1" dirty="0"/>
                    </a:p>
                  </a:txBody>
                  <a:tcPr anchor="ctr"/>
                </a:tc>
                <a:tc>
                  <a:txBody>
                    <a:bodyPr/>
                    <a:lstStyle/>
                    <a:p>
                      <a:pPr algn="r" rtl="1"/>
                      <a:r>
                        <a:rPr lang="fa-IR" sz="1400" b="1" dirty="0"/>
                        <a:t>کمپلکس </a:t>
                      </a:r>
                      <a:r>
                        <a:rPr lang="en-US" sz="1400" b="1" dirty="0"/>
                        <a:t>QRS</a:t>
                      </a:r>
                    </a:p>
                  </a:txBody>
                  <a:tcPr anchor="ctr"/>
                </a:tc>
                <a:extLst>
                  <a:ext uri="{0D108BD9-81ED-4DB2-BD59-A6C34878D82A}">
                    <a16:rowId xmlns:a16="http://schemas.microsoft.com/office/drawing/2014/main" val="10003"/>
                  </a:ext>
                </a:extLst>
              </a:tr>
              <a:tr h="370840">
                <a:tc>
                  <a:txBody>
                    <a:bodyPr/>
                    <a:lstStyle/>
                    <a:p>
                      <a:pPr algn="ctr" rtl="1"/>
                      <a:r>
                        <a:rPr lang="fa-IR" sz="1400" b="1" dirty="0"/>
                        <a:t>متغیر</a:t>
                      </a:r>
                      <a:endParaRPr lang="en-US" sz="1400" b="1" dirty="0"/>
                    </a:p>
                  </a:txBody>
                  <a:tcPr anchor="ctr"/>
                </a:tc>
                <a:tc>
                  <a:txBody>
                    <a:bodyPr/>
                    <a:lstStyle/>
                    <a:p>
                      <a:pPr algn="ctr" rtl="1"/>
                      <a:r>
                        <a:rPr lang="fa-IR" sz="1400" b="1" dirty="0"/>
                        <a:t>کمتر از 1 میلی متر اختلاف نسبت به خط ایزوالکتریک</a:t>
                      </a:r>
                      <a:endParaRPr lang="en-US" sz="1400" b="1" dirty="0"/>
                    </a:p>
                  </a:txBody>
                  <a:tcPr anchor="ctr"/>
                </a:tc>
                <a:tc>
                  <a:txBody>
                    <a:bodyPr/>
                    <a:lstStyle/>
                    <a:p>
                      <a:pPr algn="r" rtl="1"/>
                      <a:r>
                        <a:rPr lang="fa-IR" sz="1400" b="1" dirty="0"/>
                        <a:t>قطعه </a:t>
                      </a:r>
                      <a:r>
                        <a:rPr lang="en-US" sz="1400" b="1" dirty="0"/>
                        <a:t>ST</a:t>
                      </a:r>
                    </a:p>
                  </a:txBody>
                  <a:tcPr anchor="ctr"/>
                </a:tc>
                <a:extLst>
                  <a:ext uri="{0D108BD9-81ED-4DB2-BD59-A6C34878D82A}">
                    <a16:rowId xmlns:a16="http://schemas.microsoft.com/office/drawing/2014/main" val="10004"/>
                  </a:ext>
                </a:extLst>
              </a:tr>
              <a:tr h="370840">
                <a:tc>
                  <a:txBody>
                    <a:bodyPr/>
                    <a:lstStyle/>
                    <a:p>
                      <a:pPr algn="ctr" rtl="1"/>
                      <a:r>
                        <a:rPr lang="fa-IR" sz="1400" b="1" dirty="0"/>
                        <a:t>0/44-</a:t>
                      </a:r>
                      <a:r>
                        <a:rPr lang="fa-IR" sz="1400" b="1" baseline="0" dirty="0"/>
                        <a:t> 0/4 </a:t>
                      </a:r>
                      <a:r>
                        <a:rPr lang="fa-IR" sz="1400" b="1" dirty="0"/>
                        <a:t>کمتر</a:t>
                      </a:r>
                      <a:r>
                        <a:rPr lang="fa-IR" sz="1400" b="1" baseline="0" dirty="0"/>
                        <a:t> از نصف فاصله </a:t>
                      </a:r>
                      <a:r>
                        <a:rPr lang="en-US" sz="1400" b="1" baseline="0" dirty="0"/>
                        <a:t>R-R</a:t>
                      </a:r>
                      <a:endParaRPr lang="en-US" sz="1400" b="1" dirty="0"/>
                    </a:p>
                  </a:txBody>
                  <a:tcPr anchor="ctr"/>
                </a:tc>
                <a:tc>
                  <a:txBody>
                    <a:bodyPr/>
                    <a:lstStyle/>
                    <a:p>
                      <a:pPr algn="ctr" rtl="1"/>
                      <a:r>
                        <a:rPr lang="fa-IR" sz="1400" b="1" dirty="0"/>
                        <a:t>-</a:t>
                      </a:r>
                      <a:endParaRPr lang="en-US" sz="1400" b="1" dirty="0"/>
                    </a:p>
                  </a:txBody>
                  <a:tcPr anchor="ctr"/>
                </a:tc>
                <a:tc>
                  <a:txBody>
                    <a:bodyPr/>
                    <a:lstStyle/>
                    <a:p>
                      <a:pPr algn="r" rtl="1"/>
                      <a:r>
                        <a:rPr lang="fa-IR" sz="1400" b="1" dirty="0"/>
                        <a:t>فاصله</a:t>
                      </a:r>
                      <a:r>
                        <a:rPr lang="fa-IR" sz="1400" b="1" baseline="0" dirty="0"/>
                        <a:t> </a:t>
                      </a:r>
                      <a:r>
                        <a:rPr lang="en-US" sz="1400" b="1" baseline="0" dirty="0"/>
                        <a:t>QT</a:t>
                      </a:r>
                      <a:endParaRPr lang="en-US" sz="1400" b="1" dirty="0"/>
                    </a:p>
                  </a:txBody>
                  <a:tcPr anchor="ctr"/>
                </a:tc>
                <a:extLst>
                  <a:ext uri="{0D108BD9-81ED-4DB2-BD59-A6C34878D82A}">
                    <a16:rowId xmlns:a16="http://schemas.microsoft.com/office/drawing/2014/main" val="10005"/>
                  </a:ext>
                </a:extLst>
              </a:tr>
              <a:tr h="370840">
                <a:tc>
                  <a:txBody>
                    <a:bodyPr/>
                    <a:lstStyle/>
                    <a:p>
                      <a:pPr algn="ctr" rtl="1"/>
                      <a:r>
                        <a:rPr lang="fa-IR" sz="1400" b="1" dirty="0"/>
                        <a:t>متغیر</a:t>
                      </a:r>
                      <a:endParaRPr lang="en-US" sz="1400" b="1" dirty="0"/>
                    </a:p>
                  </a:txBody>
                  <a:tcPr anchor="ctr"/>
                </a:tc>
                <a:tc>
                  <a:txBody>
                    <a:bodyPr/>
                    <a:lstStyle/>
                    <a:p>
                      <a:pPr algn="ctr" rtl="1"/>
                      <a:r>
                        <a:rPr lang="fa-IR" sz="1400" b="1" dirty="0"/>
                        <a:t>کمتر</a:t>
                      </a:r>
                      <a:r>
                        <a:rPr lang="fa-IR" sz="1400" b="1" baseline="0" dirty="0"/>
                        <a:t> از 5 در لیدهای اندامی</a:t>
                      </a:r>
                    </a:p>
                    <a:p>
                      <a:pPr algn="ctr" rtl="1"/>
                      <a:r>
                        <a:rPr lang="fa-IR" sz="1400" b="1" baseline="0" dirty="0"/>
                        <a:t>کمتر از 10 در لیدهای سینه ای</a:t>
                      </a:r>
                      <a:endParaRPr lang="en-US" sz="1400" b="1" dirty="0"/>
                    </a:p>
                  </a:txBody>
                  <a:tcPr anchor="ctr"/>
                </a:tc>
                <a:tc>
                  <a:txBody>
                    <a:bodyPr/>
                    <a:lstStyle/>
                    <a:p>
                      <a:pPr algn="r" rtl="1"/>
                      <a:r>
                        <a:rPr lang="fa-IR" sz="1400" b="1" dirty="0"/>
                        <a:t>موج </a:t>
                      </a:r>
                      <a:r>
                        <a:rPr lang="en-US" sz="1400" b="1" dirty="0"/>
                        <a:t>T</a:t>
                      </a: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24264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marR="0" lvl="0" indent="-342900" algn="ctr" rtl="1">
              <a:lnSpc>
                <a:spcPct val="115000"/>
              </a:lnSpc>
              <a:spcBef>
                <a:spcPts val="0"/>
              </a:spcBef>
              <a:spcAft>
                <a:spcPts val="1000"/>
              </a:spcAft>
            </a:pPr>
            <a:r>
              <a:rPr lang="ar-SA" dirty="0">
                <a:effectLst/>
                <a:latin typeface="Calibri" panose="020F0502020204030204" pitchFamily="34" charset="0"/>
                <a:ea typeface="Calibri" panose="020F0502020204030204" pitchFamily="34" charset="0"/>
                <a:cs typeface="B Titr" panose="00000700000000000000" pitchFamily="2" charset="-78"/>
              </a:rPr>
              <a:t>هدف:</a:t>
            </a:r>
            <a:r>
              <a:rPr lang="ar-SA" sz="4800" dirty="0">
                <a:effectLst/>
                <a:latin typeface="Calibri" panose="020F0502020204030204" pitchFamily="34" charset="0"/>
                <a:ea typeface="Calibri" panose="020F0502020204030204" pitchFamily="34" charset="0"/>
                <a:cs typeface="B Titr" panose="00000700000000000000" pitchFamily="2" charset="-78"/>
              </a:rPr>
              <a:t> </a:t>
            </a:r>
            <a:r>
              <a:rPr lang="en-US" sz="3200" dirty="0">
                <a:effectLst/>
                <a:latin typeface="Calibri" panose="020F0502020204030204" pitchFamily="34" charset="0"/>
                <a:ea typeface="Calibri" panose="020F0502020204030204" pitchFamily="34" charset="0"/>
                <a:cs typeface="Arial" panose="020B0604020202020204" pitchFamily="34" charset="0"/>
              </a:rP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0" marR="0" algn="r" rtl="1">
              <a:lnSpc>
                <a:spcPct val="115000"/>
              </a:lnSpc>
              <a:spcBef>
                <a:spcPts val="0"/>
              </a:spcBef>
              <a:spcAft>
                <a:spcPts val="1000"/>
              </a:spcAft>
            </a:pPr>
            <a:r>
              <a:rPr lang="fa-IR" dirty="0">
                <a:effectLst/>
                <a:latin typeface="Tahoma" panose="020B0604030504040204" pitchFamily="34" charset="0"/>
                <a:ea typeface="Calibri" panose="020F0502020204030204" pitchFamily="34" charset="0"/>
                <a:cs typeface="B Nazanin" panose="00000400000000000000" pitchFamily="2" charset="-78"/>
              </a:rPr>
              <a:t>پیشگیری</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از</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نکروز</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میوکارد</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و</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نجات</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میوکارد</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در</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معرض</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خطر</a:t>
            </a:r>
            <a:endParaRPr lang="en-US" dirty="0">
              <a:effectLst/>
              <a:latin typeface="Tahoma" panose="020B060403050404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کاهش</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بروز</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نارسایی</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قلبی</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و</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افزایش</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طول</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عمر</a:t>
            </a:r>
            <a:r>
              <a:rPr lang="fa-IR" dirty="0">
                <a:effectLst/>
                <a:latin typeface="Calibri" panose="020F0502020204030204" pitchFamily="34" charset="0"/>
                <a:ea typeface="Calibri" panose="020F0502020204030204" pitchFamily="34" charset="0"/>
                <a:cs typeface="B Nazanin" panose="00000400000000000000" pitchFamily="2" charset="-78"/>
              </a:rPr>
              <a:t> بیمار </a:t>
            </a:r>
            <a:r>
              <a:rPr lang="fa-IR" dirty="0">
                <a:effectLst/>
                <a:latin typeface="Tahoma" panose="020B0604030504040204" pitchFamily="34" charset="0"/>
                <a:ea typeface="Calibri" panose="020F0502020204030204" pitchFamily="34" charset="0"/>
                <a:cs typeface="B Nazanin" panose="00000400000000000000" pitchFamily="2" charset="-78"/>
              </a:rPr>
              <a:t>با</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شروع</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سریع</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درمان</a:t>
            </a:r>
            <a:r>
              <a:rPr lang="fa-IR" dirty="0">
                <a:effectLst/>
                <a:latin typeface="Calibri" panose="020F0502020204030204" pitchFamily="34" charset="0"/>
                <a:ea typeface="Calibri" panose="020F0502020204030204" pitchFamily="34" charset="0"/>
                <a:cs typeface="B Nazanin" panose="00000400000000000000" pitchFamily="2" charset="-78"/>
              </a:rPr>
              <a:t> </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dirty="0">
                <a:effectLst/>
                <a:latin typeface="Calibri" panose="020F0502020204030204" pitchFamily="34" charset="0"/>
                <a:ea typeface="Calibri" panose="020F0502020204030204" pitchFamily="34" charset="0"/>
                <a:cs typeface="B Nazanin" panose="00000400000000000000" pitchFamily="2" charset="-78"/>
              </a:rPr>
              <a:t>رعایت استانداردهای درمانی</a:t>
            </a:r>
            <a:endParaRPr lang="en-US" dirty="0">
              <a:cs typeface="B Nazanin" panose="00000400000000000000" pitchFamily="2" charset="-78"/>
            </a:endParaRPr>
          </a:p>
        </p:txBody>
      </p:sp>
    </p:spTree>
    <p:extLst>
      <p:ext uri="{BB962C8B-B14F-4D97-AF65-F5344CB8AC3E}">
        <p14:creationId xmlns:p14="http://schemas.microsoft.com/office/powerpoint/2010/main" val="27985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marR="0" lvl="0" indent="-342900" algn="ctr" rtl="1">
              <a:lnSpc>
                <a:spcPct val="115000"/>
              </a:lnSpc>
              <a:spcBef>
                <a:spcPts val="0"/>
              </a:spcBef>
              <a:spcAft>
                <a:spcPts val="1000"/>
              </a:spcAft>
            </a:pPr>
            <a:r>
              <a:rPr lang="fa-IR" cap="all"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تعاریف:</a:t>
            </a:r>
            <a:r>
              <a:rPr lang="en-US" sz="3200" dirty="0">
                <a:effectLst/>
                <a:latin typeface="Calibri" panose="020F0502020204030204" pitchFamily="34" charset="0"/>
                <a:ea typeface="Calibri" panose="020F0502020204030204" pitchFamily="34" charset="0"/>
                <a:cs typeface="Arial" panose="020B0604020202020204" pitchFamily="34" charset="0"/>
              </a:rP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pPr marL="0" marR="0" algn="r" rtl="1">
              <a:lnSpc>
                <a:spcPct val="115000"/>
              </a:lnSpc>
              <a:spcBef>
                <a:spcPts val="0"/>
              </a:spcBef>
              <a:spcAft>
                <a:spcPts val="1000"/>
              </a:spcAft>
            </a:pPr>
            <a:r>
              <a:rPr lang="fa-IR" sz="2400" b="1"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سکته قلبی با بالا رفتن قطعه </a:t>
            </a:r>
            <a:r>
              <a:rPr lang="en-US" sz="2400" b="1" dirty="0">
                <a:effectLst/>
                <a:latin typeface="Calibri" panose="020F0502020204030204" pitchFamily="34" charset="0"/>
                <a:ea typeface="Calibri" panose="020F0502020204030204" pitchFamily="34" charset="0"/>
                <a:cs typeface="B Nazanin" panose="00000400000000000000" pitchFamily="2" charset="-78"/>
              </a:rPr>
              <a:t>ST</a:t>
            </a:r>
            <a:r>
              <a:rPr lang="fa-IR" sz="2400" b="1" dirty="0">
                <a:effectLst/>
                <a:latin typeface="Calibri" panose="020F0502020204030204" pitchFamily="34" charset="0"/>
                <a:ea typeface="Calibri" panose="020F0502020204030204" pitchFamily="34" charset="0"/>
                <a:cs typeface="B Nazanin" panose="00000400000000000000" pitchFamily="2" charset="-78"/>
              </a:rPr>
              <a:t> (</a:t>
            </a:r>
            <a:r>
              <a:rPr lang="en-US" sz="2400" b="1" dirty="0">
                <a:effectLst/>
                <a:latin typeface="Calibri" panose="020F0502020204030204" pitchFamily="34" charset="0"/>
                <a:ea typeface="Calibri" panose="020F0502020204030204" pitchFamily="34" charset="0"/>
                <a:cs typeface="B Nazanin" panose="00000400000000000000" pitchFamily="2" charset="-78"/>
              </a:rPr>
              <a:t>STEMI</a:t>
            </a:r>
            <a:r>
              <a:rPr lang="fa-IR" sz="2400" b="1" dirty="0">
                <a:effectLst/>
                <a:latin typeface="Calibri" panose="020F0502020204030204" pitchFamily="34" charset="0"/>
                <a:ea typeface="Calibri" panose="020F0502020204030204" pitchFamily="34" charset="0"/>
                <a:cs typeface="B Nazanin" panose="00000400000000000000" pitchFamily="2" charset="-78"/>
              </a:rPr>
              <a:t>)</a:t>
            </a:r>
            <a:r>
              <a:rPr lang="fa-IR" sz="2400" b="1"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 : </a:t>
            </a:r>
            <a:r>
              <a:rPr lang="fa-IR" sz="2400" dirty="0">
                <a:effectLst/>
                <a:latin typeface="Calibri" panose="020F0502020204030204" pitchFamily="34" charset="0"/>
                <a:ea typeface="Calibri" panose="020F0502020204030204" pitchFamily="34" charset="0"/>
                <a:cs typeface="B Nazanin" panose="00000400000000000000" pitchFamily="2" charset="-78"/>
              </a:rPr>
              <a:t>سندرم بالینی با علائم مشخصه </a:t>
            </a:r>
            <a:r>
              <a:rPr lang="fa-IR" sz="2400" dirty="0" err="1">
                <a:effectLst/>
                <a:latin typeface="Calibri" panose="020F0502020204030204" pitchFamily="34" charset="0"/>
                <a:ea typeface="Calibri" panose="020F0502020204030204" pitchFamily="34" charset="0"/>
                <a:cs typeface="B Nazanin" panose="00000400000000000000" pitchFamily="2" charset="-78"/>
              </a:rPr>
              <a:t>ایسکمی</a:t>
            </a:r>
            <a:r>
              <a:rPr lang="fa-IR" sz="2400" dirty="0">
                <a:effectLst/>
                <a:latin typeface="Calibri" panose="020F0502020204030204" pitchFamily="34" charset="0"/>
                <a:ea typeface="Calibri" panose="020F0502020204030204" pitchFamily="34" charset="0"/>
                <a:cs typeface="B Nazanin" panose="00000400000000000000" pitchFamily="2" charset="-78"/>
              </a:rPr>
              <a:t> حاد میوکارد همراه با بالا رفتن پایدار قطعه </a:t>
            </a:r>
            <a:r>
              <a:rPr lang="en-US" sz="2400" dirty="0">
                <a:effectLst/>
                <a:latin typeface="Calibri" panose="020F0502020204030204" pitchFamily="34" charset="0"/>
                <a:ea typeface="Calibri" panose="020F0502020204030204" pitchFamily="34" charset="0"/>
                <a:cs typeface="B Nazanin" panose="00000400000000000000" pitchFamily="2" charset="-78"/>
              </a:rPr>
              <a:t>ST</a:t>
            </a:r>
            <a:r>
              <a:rPr lang="fa-IR" sz="2400" dirty="0">
                <a:effectLst/>
                <a:latin typeface="Calibri" panose="020F0502020204030204" pitchFamily="34" charset="0"/>
                <a:ea typeface="Calibri" panose="020F0502020204030204" pitchFamily="34" charset="0"/>
                <a:cs typeface="B Nazanin" panose="00000400000000000000" pitchFamily="2" charset="-78"/>
              </a:rPr>
              <a:t> یا </a:t>
            </a:r>
            <a:r>
              <a:rPr lang="en-US" sz="2400" dirty="0">
                <a:effectLst/>
                <a:latin typeface="Calibri" panose="020F0502020204030204" pitchFamily="34" charset="0"/>
                <a:ea typeface="Calibri" panose="020F0502020204030204" pitchFamily="34" charset="0"/>
                <a:cs typeface="B Nazanin" panose="00000400000000000000" pitchFamily="2" charset="-78"/>
              </a:rPr>
              <a:t>LBBB</a:t>
            </a:r>
            <a:r>
              <a:rPr lang="fa-IR" sz="2400" dirty="0">
                <a:effectLst/>
                <a:latin typeface="Calibri" panose="020F0502020204030204" pitchFamily="34" charset="0"/>
                <a:ea typeface="Calibri" panose="020F0502020204030204" pitchFamily="34" charset="0"/>
                <a:cs typeface="B Nazanin" panose="00000400000000000000" pitchFamily="2" charset="-78"/>
              </a:rPr>
              <a:t> که به نظر می رسد جدید باشد.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r>
              <a:rPr lang="fa-IR" sz="2400" b="1"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بیمارستان 247(منتخب): </a:t>
            </a:r>
            <a:r>
              <a:rPr lang="fa-IR" sz="2400" dirty="0">
                <a:effectLst/>
                <a:latin typeface="Calibri" panose="020F0502020204030204" pitchFamily="34" charset="0"/>
                <a:ea typeface="Calibri" panose="020F0502020204030204" pitchFamily="34" charset="0"/>
                <a:cs typeface="B Nazanin" panose="00000400000000000000" pitchFamily="2" charset="-78"/>
              </a:rPr>
              <a:t>بیمارستان با قابلیت ارائه خدمت آنژیوپلاستی اولیه که خدمات را به صورت تمام وقت 24 ساعته و 7 روز در هفته ارائه نماید.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15000"/>
              </a:lnSpc>
              <a:spcBef>
                <a:spcPts val="0"/>
              </a:spcBef>
              <a:spcAft>
                <a:spcPts val="1000"/>
              </a:spcAft>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lvl="0" algn="r" rtl="1">
              <a:spcBef>
                <a:spcPts val="0"/>
              </a:spcBef>
            </a:pPr>
            <a:r>
              <a:rPr lang="fa-IR" sz="2400" b="1"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کد 247: </a:t>
            </a:r>
            <a:r>
              <a:rPr lang="fa-IR" sz="2400" dirty="0">
                <a:effectLst/>
                <a:latin typeface="Calibri" panose="020F0502020204030204" pitchFamily="34" charset="0"/>
                <a:ea typeface="Calibri" panose="020F0502020204030204" pitchFamily="34" charset="0"/>
                <a:cs typeface="B Nazanin" panose="00000400000000000000" pitchFamily="2" charset="-78"/>
              </a:rPr>
              <a:t>کد سکته قلبی جهت مدیریت درمان بیماران با علائم مشخصه </a:t>
            </a:r>
            <a:r>
              <a:rPr lang="fa-IR" sz="2400" dirty="0" err="1">
                <a:effectLst/>
                <a:latin typeface="Calibri" panose="020F0502020204030204" pitchFamily="34" charset="0"/>
                <a:ea typeface="Calibri" panose="020F0502020204030204" pitchFamily="34" charset="0"/>
                <a:cs typeface="B Nazanin" panose="00000400000000000000" pitchFamily="2" charset="-78"/>
              </a:rPr>
              <a:t>ایسکمی</a:t>
            </a:r>
            <a:r>
              <a:rPr lang="fa-IR" sz="2400" dirty="0">
                <a:effectLst/>
                <a:latin typeface="Calibri" panose="020F0502020204030204" pitchFamily="34" charset="0"/>
                <a:ea typeface="Calibri" panose="020F0502020204030204" pitchFamily="34" charset="0"/>
                <a:cs typeface="B Nazanin" panose="00000400000000000000" pitchFamily="2" charset="-78"/>
              </a:rPr>
              <a:t> حاد میوکارد همراه با بالا رفتن پایدار قطعه </a:t>
            </a:r>
            <a:r>
              <a:rPr lang="en-US" sz="2400" dirty="0">
                <a:effectLst/>
                <a:latin typeface="Calibri" panose="020F0502020204030204" pitchFamily="34" charset="0"/>
                <a:ea typeface="Calibri" panose="020F0502020204030204" pitchFamily="34" charset="0"/>
                <a:cs typeface="B Nazanin" panose="00000400000000000000" pitchFamily="2" charset="-78"/>
              </a:rPr>
              <a:t>ST</a:t>
            </a:r>
            <a:r>
              <a:rPr lang="fa-IR" sz="2400" dirty="0">
                <a:effectLst/>
                <a:latin typeface="Calibri" panose="020F0502020204030204" pitchFamily="34" charset="0"/>
                <a:ea typeface="Calibri" panose="020F0502020204030204" pitchFamily="34" charset="0"/>
                <a:cs typeface="B Nazanin" panose="00000400000000000000" pitchFamily="2" charset="-78"/>
              </a:rPr>
              <a:t> یا </a:t>
            </a:r>
            <a:r>
              <a:rPr lang="en-US" sz="2400" dirty="0">
                <a:effectLst/>
                <a:latin typeface="Calibri" panose="020F0502020204030204" pitchFamily="34" charset="0"/>
                <a:ea typeface="Calibri" panose="020F0502020204030204" pitchFamily="34" charset="0"/>
                <a:cs typeface="B Nazanin" panose="00000400000000000000" pitchFamily="2" charset="-78"/>
              </a:rPr>
              <a:t>LBBB</a:t>
            </a:r>
            <a:r>
              <a:rPr lang="fa-IR" sz="2400" dirty="0">
                <a:effectLst/>
                <a:latin typeface="Calibri" panose="020F0502020204030204" pitchFamily="34" charset="0"/>
                <a:ea typeface="Calibri" panose="020F0502020204030204" pitchFamily="34" charset="0"/>
                <a:cs typeface="B Nazanin" panose="00000400000000000000" pitchFamily="2" charset="-78"/>
              </a:rPr>
              <a:t> که به نظر می رسد جدید باشد.</a:t>
            </a:r>
            <a:r>
              <a:rPr lang="en-US" sz="2400" dirty="0">
                <a:effectLst/>
                <a:latin typeface="Calibri" panose="020F0502020204030204" pitchFamily="34" charset="0"/>
                <a:ea typeface="Calibri" panose="020F0502020204030204" pitchFamily="34" charset="0"/>
                <a:cs typeface="B Nazanin" panose="00000400000000000000" pitchFamily="2" charset="-78"/>
              </a:rPr>
              <a:t>(</a:t>
            </a:r>
            <a:r>
              <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rPr>
              <a:t> Left Bundle Branch Block)  </a:t>
            </a:r>
          </a:p>
          <a:p>
            <a:pPr marL="0" marR="0" algn="r" rtl="1">
              <a:lnSpc>
                <a:spcPct val="115000"/>
              </a:lnSpc>
              <a:spcBef>
                <a:spcPts val="0"/>
              </a:spcBef>
              <a:spcAft>
                <a:spcPts val="1000"/>
              </a:spcAft>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rtl="1"/>
            <a:endParaRPr lang="en-US" sz="2400" dirty="0">
              <a:cs typeface="B Nazanin" panose="00000400000000000000" pitchFamily="2" charset="-78"/>
            </a:endParaRPr>
          </a:p>
        </p:txBody>
      </p:sp>
    </p:spTree>
    <p:extLst>
      <p:ext uri="{BB962C8B-B14F-4D97-AF65-F5344CB8AC3E}">
        <p14:creationId xmlns:p14="http://schemas.microsoft.com/office/powerpoint/2010/main" val="18640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cap="all" dirty="0">
                <a:solidFill>
                  <a:srgbClr val="000000"/>
                </a:solidFill>
                <a:latin typeface="Calibri" panose="020F0502020204030204" pitchFamily="34" charset="0"/>
                <a:ea typeface="Times New Roman" panose="02020603050405020304" pitchFamily="18" charset="0"/>
                <a:cs typeface="B Titr" panose="00000700000000000000" pitchFamily="2" charset="-78"/>
              </a:rPr>
              <a:t>تعاریف:</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fontScale="92500" lnSpcReduction="20000"/>
          </a:bodyPr>
          <a:lstStyle/>
          <a:p>
            <a:pPr algn="r" rtl="1">
              <a:lnSpc>
                <a:spcPct val="115000"/>
              </a:lnSpc>
              <a:spcBef>
                <a:spcPts val="0"/>
              </a:spcBef>
              <a:spcAft>
                <a:spcPts val="1000"/>
              </a:spcAft>
            </a:pPr>
            <a:r>
              <a:rPr lang="fa-IR" sz="3200"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واحد </a:t>
            </a:r>
            <a:r>
              <a:rPr lang="fa-IR" sz="3200" cap="all" dirty="0" err="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دیسپچ</a:t>
            </a:r>
            <a:r>
              <a:rPr lang="fa-IR" sz="3200"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 تخصصی: </a:t>
            </a:r>
            <a:endParaRPr lang="en-US" sz="3200"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p>
            <a:pPr marL="0" marR="0" indent="0" algn="r" rtl="1">
              <a:lnSpc>
                <a:spcPct val="115000"/>
              </a:lnSpc>
              <a:spcBef>
                <a:spcPts val="0"/>
              </a:spcBef>
              <a:spcAft>
                <a:spcPts val="1000"/>
              </a:spcAft>
              <a:buNone/>
            </a:pPr>
            <a:r>
              <a:rPr lang="fa-IR" dirty="0">
                <a:effectLst/>
                <a:latin typeface="Calibri" panose="020F0502020204030204" pitchFamily="34" charset="0"/>
                <a:ea typeface="Calibri" panose="020F0502020204030204" pitchFamily="34" charset="0"/>
                <a:cs typeface="B Nazanin" panose="00000400000000000000" pitchFamily="2" charset="-78"/>
              </a:rPr>
              <a:t>واحدی است که به صورت تمام وقت و فعال با حضور متخصصین بالینی رشته های پزشکی با اولویت متخصص طب اورژانس (با دید جامع) جهت انجام </a:t>
            </a:r>
            <a:r>
              <a:rPr lang="fa-IR" dirty="0" err="1">
                <a:effectLst/>
                <a:latin typeface="Calibri" panose="020F0502020204030204" pitchFamily="34" charset="0"/>
                <a:ea typeface="Calibri" panose="020F0502020204030204" pitchFamily="34" charset="0"/>
                <a:cs typeface="B Nazanin" panose="00000400000000000000" pitchFamily="2" charset="-78"/>
              </a:rPr>
              <a:t>فرایندهای</a:t>
            </a:r>
            <a:r>
              <a:rPr lang="fa-IR" dirty="0">
                <a:effectLst/>
                <a:latin typeface="Calibri" panose="020F0502020204030204" pitchFamily="34" charset="0"/>
                <a:ea typeface="Calibri" panose="020F0502020204030204" pitchFamily="34" charset="0"/>
                <a:cs typeface="B Nazanin" panose="00000400000000000000" pitchFamily="2" charset="-78"/>
              </a:rPr>
              <a:t> تخصصی پزشکی از راه دور (از جمله تله </a:t>
            </a:r>
            <a:r>
              <a:rPr lang="fa-IR" dirty="0" err="1">
                <a:effectLst/>
                <a:latin typeface="Calibri" panose="020F0502020204030204" pitchFamily="34" charset="0"/>
                <a:ea typeface="Calibri" panose="020F0502020204030204" pitchFamily="34" charset="0"/>
                <a:cs typeface="B Nazanin" panose="00000400000000000000" pitchFamily="2" charset="-78"/>
              </a:rPr>
              <a:t>کاردیولوژی</a:t>
            </a:r>
            <a:r>
              <a:rPr lang="fa-IR" dirty="0">
                <a:effectLst/>
                <a:latin typeface="Calibri" panose="020F0502020204030204" pitchFamily="34" charset="0"/>
                <a:ea typeface="Calibri" panose="020F0502020204030204" pitchFamily="34" charset="0"/>
                <a:cs typeface="B Nazanin" panose="00000400000000000000" pitchFamily="2" charset="-78"/>
              </a:rPr>
              <a:t>، مدیریت تروما، مدیریت کد سما ، مسمومیت و بحران ها و ...) در مراکز ارتباطات مستقر می باشد.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rtl="1">
              <a:lnSpc>
                <a:spcPct val="115000"/>
              </a:lnSpc>
              <a:spcBef>
                <a:spcPts val="0"/>
              </a:spcBef>
              <a:spcAft>
                <a:spcPts val="1000"/>
              </a:spcAft>
            </a:pPr>
            <a:r>
              <a:rPr lang="fa-IR" sz="3200"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آمبولانس تیپ </a:t>
            </a:r>
            <a:r>
              <a:rPr lang="en-US" sz="3200"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C</a:t>
            </a:r>
            <a:r>
              <a:rPr lang="fa-IR" sz="3200" dirty="0">
                <a:effectLst/>
                <a:latin typeface="Calibri" panose="020F0502020204030204" pitchFamily="34" charset="0"/>
                <a:ea typeface="Calibri" panose="020F0502020204030204" pitchFamily="34" charset="0"/>
                <a:cs typeface="B Nazanin" panose="00000400000000000000" pitchFamily="2" charset="-78"/>
              </a:rPr>
              <a:t>: </a:t>
            </a:r>
            <a:endParaRPr lang="en-US" sz="3200" dirty="0">
              <a:effectLst/>
              <a:latin typeface="Calibri" panose="020F0502020204030204" pitchFamily="34" charset="0"/>
              <a:ea typeface="Calibri" panose="020F0502020204030204" pitchFamily="34" charset="0"/>
              <a:cs typeface="B Nazanin" panose="00000400000000000000" pitchFamily="2" charset="-78"/>
            </a:endParaRPr>
          </a:p>
          <a:p>
            <a:pPr marL="0" marR="0" indent="0" algn="r" rtl="1">
              <a:lnSpc>
                <a:spcPct val="115000"/>
              </a:lnSpc>
              <a:spcBef>
                <a:spcPts val="0"/>
              </a:spcBef>
              <a:spcAft>
                <a:spcPts val="1000"/>
              </a:spcAft>
              <a:buNone/>
            </a:pPr>
            <a:r>
              <a:rPr lang="fa-IR" sz="3200" dirty="0">
                <a:effectLst/>
                <a:latin typeface="Calibri" panose="020F0502020204030204" pitchFamily="34" charset="0"/>
                <a:ea typeface="Calibri" panose="020F0502020204030204" pitchFamily="34" charset="0"/>
                <a:cs typeface="B Nazanin" panose="00000400000000000000" pitchFamily="2" charset="-78"/>
              </a:rPr>
              <a:t> </a:t>
            </a:r>
            <a:r>
              <a:rPr lang="fa-IR" dirty="0" err="1">
                <a:effectLst/>
                <a:latin typeface="Calibri" panose="020F0502020204030204" pitchFamily="34" charset="0"/>
                <a:ea typeface="Calibri" panose="020F0502020204030204" pitchFamily="34" charset="0"/>
                <a:cs typeface="B Nazanin" panose="00000400000000000000" pitchFamily="2" charset="-78"/>
              </a:rPr>
              <a:t>آمبولانسی</a:t>
            </a:r>
            <a:r>
              <a:rPr lang="fa-IR" dirty="0">
                <a:effectLst/>
                <a:latin typeface="Calibri" panose="020F0502020204030204" pitchFamily="34" charset="0"/>
                <a:ea typeface="Calibri" panose="020F0502020204030204" pitchFamily="34" charset="0"/>
                <a:cs typeface="B Nazanin" panose="00000400000000000000" pitchFamily="2" charset="-78"/>
              </a:rPr>
              <a:t> است که به منظور پایش، درمان های پیشرفته و انتقال بیماران یا مصدومین نیازمند خدمات مراقبتی ویژه (</a:t>
            </a:r>
            <a:r>
              <a:rPr lang="en-GB" dirty="0">
                <a:effectLst/>
                <a:latin typeface="Calibri" panose="020F0502020204030204" pitchFamily="34" charset="0"/>
                <a:ea typeface="Calibri" panose="020F0502020204030204" pitchFamily="34" charset="0"/>
                <a:cs typeface="B Nazanin" panose="00000400000000000000" pitchFamily="2" charset="-78"/>
              </a:rPr>
              <a:t>CCU, ICU</a:t>
            </a:r>
            <a:r>
              <a:rPr lang="fa-IR" dirty="0">
                <a:effectLst/>
                <a:latin typeface="Calibri" panose="020F0502020204030204" pitchFamily="34" charset="0"/>
                <a:ea typeface="Calibri" panose="020F0502020204030204" pitchFamily="34" charset="0"/>
                <a:cs typeface="B Nazanin" panose="00000400000000000000" pitchFamily="2" charset="-78"/>
              </a:rPr>
              <a:t>) طراحی و تجهیز شده است و مشمول رعایت مقررات استانداردهای ملی ایران و دستورالعمل ها و ضوابط سازمان اورژانس کشور</a:t>
            </a:r>
            <a:r>
              <a:rPr lang="fa-IR" sz="2400" cap="all"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 </a:t>
            </a:r>
            <a:r>
              <a:rPr lang="fa-IR" dirty="0">
                <a:effectLst/>
                <a:latin typeface="Calibri" panose="020F0502020204030204" pitchFamily="34" charset="0"/>
                <a:ea typeface="Calibri" panose="020F0502020204030204" pitchFamily="34" charset="0"/>
                <a:cs typeface="B Nazanin" panose="00000400000000000000" pitchFamily="2" charset="-78"/>
              </a:rPr>
              <a:t>می باشد.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a:endParaRPr lang="en-US" dirty="0">
              <a:cs typeface="B Nazanin" panose="00000400000000000000" pitchFamily="2" charset="-78"/>
            </a:endParaRPr>
          </a:p>
        </p:txBody>
      </p:sp>
    </p:spTree>
    <p:extLst>
      <p:ext uri="{BB962C8B-B14F-4D97-AF65-F5344CB8AC3E}">
        <p14:creationId xmlns:p14="http://schemas.microsoft.com/office/powerpoint/2010/main" val="24476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marR="0" lvl="0" indent="-342900" algn="ctr" rtl="1">
              <a:lnSpc>
                <a:spcPct val="115000"/>
              </a:lnSpc>
              <a:spcBef>
                <a:spcPts val="0"/>
              </a:spcBef>
              <a:spcAft>
                <a:spcPts val="1000"/>
              </a:spcAft>
            </a:pP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نفرات و تجهیزات لازم اورژانس پیش بیمارستانی  برای کد 247:</a:t>
            </a:r>
            <a:r>
              <a:rPr lang="en-US" sz="2800" dirty="0">
                <a:effectLst/>
                <a:latin typeface="Calibri" panose="020F0502020204030204" pitchFamily="34" charset="0"/>
                <a:ea typeface="Calibri" panose="020F0502020204030204" pitchFamily="34" charset="0"/>
                <a:cs typeface="Arial" panose="020B0604020202020204" pitchFamily="34" charset="0"/>
              </a:rPr>
              <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sz="2800" dirty="0"/>
          </a:p>
        </p:txBody>
      </p:sp>
      <p:sp>
        <p:nvSpPr>
          <p:cNvPr id="3" name="Content Placeholder 2"/>
          <p:cNvSpPr>
            <a:spLocks noGrp="1"/>
          </p:cNvSpPr>
          <p:nvPr>
            <p:ph idx="1"/>
          </p:nvPr>
        </p:nvSpPr>
        <p:spPr/>
        <p:txBody>
          <a:bodyPr/>
          <a:lstStyle/>
          <a:p>
            <a:pPr marL="342900" marR="0" lvl="0" indent="-342900" algn="r" rtl="1">
              <a:lnSpc>
                <a:spcPct val="115000"/>
              </a:lnSpc>
              <a:spcBef>
                <a:spcPts val="0"/>
              </a:spcBef>
              <a:spcAft>
                <a:spcPts val="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زیر ساخت سیستم ارت</a:t>
            </a:r>
            <a:r>
              <a:rPr lang="fa-IR" dirty="0">
                <a:latin typeface="Calibri" panose="020F0502020204030204" pitchFamily="34" charset="0"/>
                <a:ea typeface="Calibri" panose="020F0502020204030204" pitchFamily="34" charset="0"/>
                <a:cs typeface="B Nazanin" panose="00000400000000000000" pitchFamily="2" charset="-78"/>
              </a:rPr>
              <a:t>ب</a:t>
            </a:r>
            <a:r>
              <a:rPr lang="fa-IR" dirty="0">
                <a:effectLst/>
                <a:latin typeface="Calibri" panose="020F0502020204030204" pitchFamily="34" charset="0"/>
                <a:ea typeface="Calibri" panose="020F0502020204030204" pitchFamily="34" charset="0"/>
                <a:cs typeface="B Nazanin" panose="00000400000000000000" pitchFamily="2" charset="-78"/>
              </a:rPr>
              <a:t>اطی در مرکز ارتباطات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  دستگاه </a:t>
            </a:r>
            <a:r>
              <a:rPr lang="fa-IR" dirty="0" err="1">
                <a:effectLst/>
                <a:latin typeface="Calibri" panose="020F0502020204030204" pitchFamily="34" charset="0"/>
                <a:ea typeface="Calibri" panose="020F0502020204030204" pitchFamily="34" charset="0"/>
                <a:cs typeface="B Nazanin" panose="00000400000000000000" pitchFamily="2" charset="-78"/>
              </a:rPr>
              <a:t>الگتروکاردیوگراف</a:t>
            </a:r>
            <a:r>
              <a:rPr lang="fa-IR" dirty="0">
                <a:effectLst/>
                <a:latin typeface="Calibri" panose="020F0502020204030204" pitchFamily="34" charset="0"/>
                <a:ea typeface="Calibri" panose="020F0502020204030204" pitchFamily="34" charset="0"/>
                <a:cs typeface="B Nazanin" panose="00000400000000000000" pitchFamily="2" charset="-78"/>
              </a:rPr>
              <a:t> با قابلیت ارسال نوار قلب 12 </a:t>
            </a:r>
            <a:r>
              <a:rPr lang="fa-IR" dirty="0" err="1">
                <a:effectLst/>
                <a:latin typeface="Calibri" panose="020F0502020204030204" pitchFamily="34" charset="0"/>
                <a:ea typeface="Calibri" panose="020F0502020204030204" pitchFamily="34" charset="0"/>
                <a:cs typeface="B Nazanin" panose="00000400000000000000" pitchFamily="2" charset="-78"/>
              </a:rPr>
              <a:t>لید</a:t>
            </a:r>
            <a:r>
              <a:rPr lang="fa-IR" dirty="0">
                <a:effectLst/>
                <a:latin typeface="Calibri" panose="020F0502020204030204" pitchFamily="34" charset="0"/>
                <a:ea typeface="Calibri" panose="020F0502020204030204" pitchFamily="34" charset="0"/>
                <a:cs typeface="B Nazanin" panose="00000400000000000000" pitchFamily="2" charset="-78"/>
              </a:rPr>
              <a:t> به </a:t>
            </a:r>
            <a:r>
              <a:rPr lang="fa-IR" dirty="0" err="1">
                <a:effectLst/>
                <a:latin typeface="Calibri" panose="020F0502020204030204" pitchFamily="34" charset="0"/>
                <a:ea typeface="Calibri" panose="020F0502020204030204" pitchFamily="34" charset="0"/>
                <a:cs typeface="B Nazanin" panose="00000400000000000000" pitchFamily="2" charset="-78"/>
              </a:rPr>
              <a:t>دیسپچ</a:t>
            </a:r>
            <a:r>
              <a:rPr lang="fa-IR" dirty="0">
                <a:effectLst/>
                <a:latin typeface="Calibri" panose="020F0502020204030204" pitchFamily="34" charset="0"/>
                <a:ea typeface="Calibri" panose="020F0502020204030204" pitchFamily="34" charset="0"/>
                <a:cs typeface="B Nazanin" panose="00000400000000000000" pitchFamily="2" charset="-78"/>
              </a:rPr>
              <a:t> تخصصی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  چارت وظایف واحد های مرتبط با کد 247</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en-US" dirty="0">
                <a:effectLst/>
                <a:latin typeface="B Yagut" panose="00000400000000000000" pitchFamily="2" charset="-78"/>
                <a:ea typeface="Calibri" panose="020F0502020204030204" pitchFamily="34" charset="0"/>
                <a:cs typeface="B Nazanin" panose="00000400000000000000" pitchFamily="2" charset="-78"/>
              </a:rPr>
              <a:t> </a:t>
            </a:r>
            <a:r>
              <a:rPr lang="fa-IR" dirty="0">
                <a:latin typeface="B Yagut" panose="00000400000000000000" pitchFamily="2" charset="-78"/>
                <a:ea typeface="Calibri" panose="020F0502020204030204" pitchFamily="34" charset="0"/>
                <a:cs typeface="B Nazanin" panose="00000400000000000000" pitchFamily="2" charset="-78"/>
              </a:rPr>
              <a:t>دستورالعمل کد سکته قلبی اورژانس پیش بیمارستانی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Symbol" panose="05050102010706020507" pitchFamily="18" charset="2"/>
              <a:buChar char=""/>
            </a:pPr>
            <a:r>
              <a:rPr lang="en-US" dirty="0">
                <a:effectLst/>
                <a:latin typeface="B Yagut" panose="00000400000000000000" pitchFamily="2" charset="-78"/>
                <a:ea typeface="Calibri" panose="020F0502020204030204" pitchFamily="34" charset="0"/>
                <a:cs typeface="B Nazanin" panose="00000400000000000000" pitchFamily="2" charset="-78"/>
              </a:rPr>
              <a:t> </a:t>
            </a:r>
            <a:r>
              <a:rPr lang="fa-IR" dirty="0">
                <a:latin typeface="B Yagut" panose="00000400000000000000" pitchFamily="2" charset="-78"/>
                <a:ea typeface="Calibri" panose="020F0502020204030204" pitchFamily="34" charset="0"/>
                <a:cs typeface="B Nazanin" panose="00000400000000000000" pitchFamily="2" charset="-78"/>
              </a:rPr>
              <a:t>نیروی انسانی آموزش دیده</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258928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marR="0" algn="ctr" rtl="1">
              <a:lnSpc>
                <a:spcPct val="115000"/>
              </a:lnSpc>
              <a:spcBef>
                <a:spcPts val="0"/>
              </a:spcBef>
              <a:spcAft>
                <a:spcPts val="1000"/>
              </a:spcAft>
            </a:pP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en-US" sz="2800" dirty="0">
                <a:effectLst/>
                <a:latin typeface="Calibri" panose="020F0502020204030204" pitchFamily="34" charset="0"/>
                <a:ea typeface="Calibri" panose="020F0502020204030204" pitchFamily="34" charset="0"/>
                <a:cs typeface="Arial" panose="020B0604020202020204" pitchFamily="34" charset="0"/>
              </a:rPr>
              <a:t/>
            </a:r>
            <a:br>
              <a:rPr lang="en-US" sz="2800" dirty="0">
                <a:effectLst/>
                <a:latin typeface="Calibri" panose="020F0502020204030204" pitchFamily="34" charset="0"/>
                <a:ea typeface="Calibri" panose="020F0502020204030204" pitchFamily="34" charset="0"/>
                <a:cs typeface="Arial" panose="020B0604020202020204" pitchFamily="34" charset="0"/>
              </a:rPr>
            </a:b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الزامات آموزشی و عملیاتی کد 247:</a:t>
            </a:r>
            <a:r>
              <a:rPr lang="en-US" sz="2800" dirty="0">
                <a:effectLst/>
                <a:latin typeface="Calibri" panose="020F0502020204030204" pitchFamily="34" charset="0"/>
                <a:ea typeface="Calibri" panose="020F0502020204030204" pitchFamily="34" charset="0"/>
                <a:cs typeface="Arial" panose="020B0604020202020204" pitchFamily="34" charset="0"/>
              </a:rPr>
              <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sz="2800" dirty="0"/>
          </a:p>
        </p:txBody>
      </p:sp>
      <p:sp>
        <p:nvSpPr>
          <p:cNvPr id="3" name="Content Placeholder 2"/>
          <p:cNvSpPr>
            <a:spLocks noGrp="1"/>
          </p:cNvSpPr>
          <p:nvPr>
            <p:ph idx="1"/>
          </p:nvPr>
        </p:nvSpPr>
        <p:spPr/>
        <p:txBody>
          <a:bodyPr/>
          <a:lstStyle/>
          <a:p>
            <a:pPr marL="342900" marR="0" lvl="0" indent="-342900" algn="r" rtl="1">
              <a:lnSpc>
                <a:spcPct val="115000"/>
              </a:lnSpc>
              <a:spcBef>
                <a:spcPts val="0"/>
              </a:spcBef>
              <a:spcAft>
                <a:spcPts val="0"/>
              </a:spcAft>
              <a:buFont typeface="Symbol" panose="05050102010706020507" pitchFamily="18"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الزام گذراندن دوره آموزشی استاندارد مدیریت درمان سکته قلبی جهت تمامی تکنسین های فوریتهای  پزشکی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الزام گذراندن دوره آموزشی استاندارد پروتکل </a:t>
            </a:r>
            <a:r>
              <a:rPr lang="fa-IR" sz="2800" dirty="0" err="1">
                <a:effectLst/>
                <a:latin typeface="Calibri" panose="020F0502020204030204" pitchFamily="34" charset="0"/>
                <a:ea typeface="Calibri" panose="020F0502020204030204" pitchFamily="34" charset="0"/>
                <a:cs typeface="B Nazanin" panose="00000400000000000000" pitchFamily="2" charset="-78"/>
              </a:rPr>
              <a:t>تریاژ</a:t>
            </a:r>
            <a:r>
              <a:rPr lang="fa-IR" sz="2800" dirty="0">
                <a:effectLst/>
                <a:latin typeface="Calibri" panose="020F0502020204030204" pitchFamily="34" charset="0"/>
                <a:ea typeface="Calibri" panose="020F0502020204030204" pitchFamily="34" charset="0"/>
                <a:cs typeface="B Nazanin" panose="00000400000000000000" pitchFamily="2" charset="-78"/>
              </a:rPr>
              <a:t> تلفنی جهت پرستاران </a:t>
            </a:r>
            <a:r>
              <a:rPr lang="fa-IR" sz="2800" dirty="0" err="1">
                <a:effectLst/>
                <a:latin typeface="Calibri" panose="020F0502020204030204" pitchFamily="34" charset="0"/>
                <a:ea typeface="Calibri" panose="020F0502020204030204" pitchFamily="34" charset="0"/>
                <a:cs typeface="B Nazanin" panose="00000400000000000000" pitchFamily="2" charset="-78"/>
              </a:rPr>
              <a:t>تریاژ</a:t>
            </a:r>
            <a:r>
              <a:rPr lang="fa-IR" sz="2800" dirty="0">
                <a:effectLst/>
                <a:latin typeface="Calibri" panose="020F0502020204030204" pitchFamily="34" charset="0"/>
                <a:ea typeface="Calibri" panose="020F0502020204030204" pitchFamily="34" charset="0"/>
                <a:cs typeface="B Nazanin" panose="00000400000000000000" pitchFamily="2" charset="-78"/>
              </a:rPr>
              <a:t> تلفنی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الزام گذراندن دوره آموزشی استاندارد جهت پزشکان مشاور (50-10) </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الزام گذراندن دوره های آموزشی برای پزشکان متخصص </a:t>
            </a:r>
            <a:r>
              <a:rPr lang="fa-IR" sz="2800" dirty="0" err="1">
                <a:effectLst/>
                <a:latin typeface="Calibri" panose="020F0502020204030204" pitchFamily="34" charset="0"/>
                <a:ea typeface="Calibri" panose="020F0502020204030204" pitchFamily="34" charset="0"/>
                <a:cs typeface="B Nazanin" panose="00000400000000000000" pitchFamily="2" charset="-78"/>
              </a:rPr>
              <a:t>دیسپچ</a:t>
            </a:r>
            <a:r>
              <a:rPr lang="fa-IR" sz="2800" dirty="0">
                <a:effectLst/>
                <a:latin typeface="Calibri" panose="020F0502020204030204" pitchFamily="34" charset="0"/>
                <a:ea typeface="Calibri" panose="020F0502020204030204" pitchFamily="34" charset="0"/>
                <a:cs typeface="B Nazanin" panose="00000400000000000000" pitchFamily="2" charset="-78"/>
              </a:rPr>
              <a:t> تخصصی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Symbol" panose="05050102010706020507" pitchFamily="18"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برگزاری جلسات فصلی رئیس اورژانس پیش بیمارستانی دانشگاه با  مرکز درمانی های مشخص شده با کد 247</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algn="r" rtl="1"/>
            <a:endParaRPr lang="en-US" sz="2800" dirty="0">
              <a:cs typeface="B Nazanin" panose="00000400000000000000" pitchFamily="2" charset="-78"/>
            </a:endParaRPr>
          </a:p>
        </p:txBody>
      </p:sp>
    </p:spTree>
    <p:extLst>
      <p:ext uri="{BB962C8B-B14F-4D97-AF65-F5344CB8AC3E}">
        <p14:creationId xmlns:p14="http://schemas.microsoft.com/office/powerpoint/2010/main" val="2844518209"/>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marR="0" lvl="0" indent="-342900" algn="ctr" rtl="1">
              <a:lnSpc>
                <a:spcPct val="115000"/>
              </a:lnSpc>
              <a:spcBef>
                <a:spcPts val="0"/>
              </a:spcBef>
              <a:spcAft>
                <a:spcPts val="1000"/>
              </a:spcAft>
            </a:pPr>
            <a:r>
              <a:rPr lang="ar-SA" dirty="0">
                <a:solidFill>
                  <a:srgbClr val="000000"/>
                </a:solidFill>
                <a:effectLst/>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3200" dirty="0">
                <a:effectLst/>
                <a:latin typeface="Calibri" panose="020F0502020204030204" pitchFamily="34" charset="0"/>
                <a:ea typeface="Calibri" panose="020F0502020204030204" pitchFamily="34" charset="0"/>
                <a:cs typeface="Arial" panose="020B0604020202020204" pitchFamily="34" charset="0"/>
              </a:rP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0" marR="0" algn="justLow" rtl="1">
              <a:lnSpc>
                <a:spcPct val="115000"/>
              </a:lnSpc>
              <a:spcBef>
                <a:spcPts val="0"/>
              </a:spcBef>
              <a:spcAft>
                <a:spcPts val="1000"/>
              </a:spcAft>
            </a:pPr>
            <a:r>
              <a:rPr lang="fa-IR" dirty="0">
                <a:effectLst/>
                <a:latin typeface="Tahoma" panose="020B0604030504040204" pitchFamily="34" charset="0"/>
                <a:ea typeface="Calibri" panose="020F0502020204030204" pitchFamily="34" charset="0"/>
                <a:cs typeface="B Nazanin" panose="00000400000000000000" pitchFamily="2" charset="-78"/>
              </a:rPr>
              <a:t>از</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آنجاییکه</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u="sng" dirty="0">
                <a:effectLst/>
                <a:latin typeface="Tahoma" panose="020B0604030504040204" pitchFamily="34" charset="0"/>
                <a:ea typeface="Calibri" panose="020F0502020204030204" pitchFamily="34" charset="0"/>
                <a:cs typeface="B Nazanin" panose="00000400000000000000" pitchFamily="2" charset="-78"/>
              </a:rPr>
              <a:t>زمان</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شروع</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درمان</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در</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بهبودی</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و</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کاهش</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عوارض</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در</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بیماران</a:t>
            </a:r>
            <a:r>
              <a:rPr lang="fa-IR"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Tahoma" panose="020B0604030504040204" pitchFamily="34" charset="0"/>
                <a:ea typeface="Calibri" panose="020F0502020204030204" pitchFamily="34" charset="0"/>
                <a:cs typeface="B Nazanin" panose="00000400000000000000" pitchFamily="2" charset="-78"/>
              </a:rPr>
              <a:t>سکته</a:t>
            </a:r>
            <a:r>
              <a:rPr lang="fa-IR" dirty="0">
                <a:effectLst/>
                <a:latin typeface="Calibri" panose="020F0502020204030204" pitchFamily="34" charset="0"/>
                <a:ea typeface="Calibri" panose="020F0502020204030204" pitchFamily="34" charset="0"/>
                <a:cs typeface="B Nazanin" panose="00000400000000000000" pitchFamily="2" charset="-78"/>
              </a:rPr>
              <a:t> حاد قلبی بسیار حائز اهمیت </a:t>
            </a:r>
            <a:r>
              <a:rPr lang="fa-IR" dirty="0" err="1">
                <a:effectLst/>
                <a:latin typeface="Calibri" panose="020F0502020204030204" pitchFamily="34" charset="0"/>
                <a:ea typeface="Calibri" panose="020F0502020204030204" pitchFamily="34" charset="0"/>
                <a:cs typeface="B Nazanin" panose="00000400000000000000" pitchFamily="2" charset="-78"/>
              </a:rPr>
              <a:t>می‌باشد</a:t>
            </a:r>
            <a:r>
              <a:rPr lang="fa-IR" dirty="0">
                <a:effectLst/>
                <a:latin typeface="Calibri" panose="020F0502020204030204" pitchFamily="34" charset="0"/>
                <a:ea typeface="Calibri" panose="020F0502020204030204" pitchFamily="34" charset="0"/>
                <a:cs typeface="B Nazanin" panose="00000400000000000000" pitchFamily="2" charset="-78"/>
              </a:rPr>
              <a:t> لذا به محض اعلام کد 247 کلیه افراد درگیر طرح (پیش بیمارستانی و بیمارستانی) می بایست مطلع و آماده به کار شوند.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1742322897"/>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fontScale="85000" lnSpcReduction="10000"/>
          </a:bodyPr>
          <a:lstStyle/>
          <a:p>
            <a:pPr marL="0" marR="0" lvl="0" indent="0" algn="r" rtl="1">
              <a:lnSpc>
                <a:spcPct val="115000"/>
              </a:lnSpc>
              <a:spcBef>
                <a:spcPts val="0"/>
              </a:spcBef>
              <a:spcAft>
                <a:spcPts val="1000"/>
              </a:spcAft>
              <a:buNone/>
            </a:pPr>
            <a:r>
              <a:rPr lang="fa-IR" b="1" dirty="0">
                <a:effectLst/>
                <a:latin typeface="Calibri" panose="020F0502020204030204" pitchFamily="34" charset="0"/>
                <a:ea typeface="Calibri" panose="020F0502020204030204" pitchFamily="34" charset="0"/>
                <a:cs typeface="B Nazanin" panose="00000400000000000000" pitchFamily="2" charset="-78"/>
              </a:rPr>
              <a:t>واحد </a:t>
            </a:r>
            <a:r>
              <a:rPr lang="fa-IR" b="1" dirty="0" err="1">
                <a:effectLst/>
                <a:latin typeface="Calibri" panose="020F0502020204030204" pitchFamily="34" charset="0"/>
                <a:ea typeface="Calibri" panose="020F0502020204030204" pitchFamily="34" charset="0"/>
                <a:cs typeface="B Nazanin" panose="00000400000000000000" pitchFamily="2" charset="-78"/>
              </a:rPr>
              <a:t>تریاژ</a:t>
            </a:r>
            <a:r>
              <a:rPr lang="fa-IR" b="1" dirty="0">
                <a:effectLst/>
                <a:latin typeface="Calibri" panose="020F0502020204030204" pitchFamily="34" charset="0"/>
                <a:ea typeface="Calibri" panose="020F0502020204030204" pitchFamily="34" charset="0"/>
                <a:cs typeface="B Nazanin" panose="00000400000000000000" pitchFamily="2" charset="-78"/>
              </a:rPr>
              <a:t> تلفنی:</a:t>
            </a:r>
            <a:r>
              <a:rPr lang="fa-IR" dirty="0">
                <a:effectLst/>
                <a:latin typeface="Calibri" panose="020F0502020204030204" pitchFamily="34" charset="0"/>
                <a:ea typeface="Calibri" panose="020F0502020204030204" pitchFamily="34" charset="0"/>
                <a:cs typeface="B Nazanin" panose="00000400000000000000" pitchFamily="2" charset="-78"/>
              </a:rPr>
              <a:t> </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بعد از تماس مددجو با واحد 115 و گرفتن شرح حال و بررسی علائم مشخصه </a:t>
            </a:r>
            <a:r>
              <a:rPr lang="fa-IR" dirty="0" err="1">
                <a:effectLst/>
                <a:latin typeface="Calibri" panose="020F0502020204030204" pitchFamily="34" charset="0"/>
                <a:ea typeface="Calibri" panose="020F0502020204030204" pitchFamily="34" charset="0"/>
                <a:cs typeface="B Nazanin" panose="00000400000000000000" pitchFamily="2" charset="-78"/>
              </a:rPr>
              <a:t>ایسکمی</a:t>
            </a:r>
            <a:r>
              <a:rPr lang="fa-IR" dirty="0">
                <a:effectLst/>
                <a:latin typeface="Calibri" panose="020F0502020204030204" pitchFamily="34" charset="0"/>
                <a:ea typeface="Calibri" panose="020F0502020204030204" pitchFamily="34" charset="0"/>
                <a:cs typeface="B Nazanin" panose="00000400000000000000" pitchFamily="2" charset="-78"/>
              </a:rPr>
              <a:t> حاد میوکارد توسط پرستار، بلافاصله آدرس بیمار دریافت و فایل را به واحد اعزام و راهبری آمبولانس با برچسب کد 247 ارسال می نماید </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 بعد از آن به ادامه مدیریت فایل مربوطه مطابق با پروتکل </a:t>
            </a:r>
            <a:r>
              <a:rPr lang="fa-IR" dirty="0" err="1">
                <a:effectLst/>
                <a:latin typeface="Calibri" panose="020F0502020204030204" pitchFamily="34" charset="0"/>
                <a:ea typeface="Calibri" panose="020F0502020204030204" pitchFamily="34" charset="0"/>
                <a:cs typeface="B Nazanin" panose="00000400000000000000" pitchFamily="2" charset="-78"/>
              </a:rPr>
              <a:t>تریاژ</a:t>
            </a:r>
            <a:r>
              <a:rPr lang="fa-IR" dirty="0">
                <a:effectLst/>
                <a:latin typeface="Calibri" panose="020F0502020204030204" pitchFamily="34" charset="0"/>
                <a:ea typeface="Calibri" panose="020F0502020204030204" pitchFamily="34" charset="0"/>
                <a:cs typeface="B Nazanin" panose="00000400000000000000" pitchFamily="2" charset="-78"/>
              </a:rPr>
              <a:t> تلفنی چهار سطحی تا رسیدن آمبولانس بر بالین بیمار می پردازد. </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این واحد می بایست </a:t>
            </a:r>
            <a:r>
              <a:rPr lang="fa-IR" dirty="0" err="1">
                <a:effectLst/>
                <a:latin typeface="Calibri" panose="020F0502020204030204" pitchFamily="34" charset="0"/>
                <a:ea typeface="Calibri" panose="020F0502020204030204" pitchFamily="34" charset="0"/>
                <a:cs typeface="B Nazanin" panose="00000400000000000000" pitchFamily="2" charset="-78"/>
              </a:rPr>
              <a:t>دیسپچ</a:t>
            </a:r>
            <a:r>
              <a:rPr lang="fa-IR" dirty="0">
                <a:effectLst/>
                <a:latin typeface="Calibri" panose="020F0502020204030204" pitchFamily="34" charset="0"/>
                <a:ea typeface="Calibri" panose="020F0502020204030204" pitchFamily="34" charset="0"/>
                <a:cs typeface="B Nazanin" panose="00000400000000000000" pitchFamily="2" charset="-78"/>
              </a:rPr>
              <a:t> تخصصی و در صورت عدم وجود </a:t>
            </a:r>
            <a:r>
              <a:rPr lang="fa-IR" dirty="0" err="1">
                <a:effectLst/>
                <a:latin typeface="Calibri" panose="020F0502020204030204" pitchFamily="34" charset="0"/>
                <a:ea typeface="Calibri" panose="020F0502020204030204" pitchFamily="34" charset="0"/>
                <a:cs typeface="B Nazanin" panose="00000400000000000000" pitchFamily="2" charset="-78"/>
              </a:rPr>
              <a:t>دیسپچ</a:t>
            </a:r>
            <a:r>
              <a:rPr lang="fa-IR" dirty="0">
                <a:effectLst/>
                <a:latin typeface="Calibri" panose="020F0502020204030204" pitchFamily="34" charset="0"/>
                <a:ea typeface="Calibri" panose="020F0502020204030204" pitchFamily="34" charset="0"/>
                <a:cs typeface="B Nazanin" panose="00000400000000000000" pitchFamily="2" charset="-78"/>
              </a:rPr>
              <a:t> تخصصی، پزشک مشاور 50-10 را از وجود این مورد آگاه نماید (مدت زمان تماس تا تصمیم گیری برای ارسال فایل جهت اعزام کد می بایست </a:t>
            </a:r>
            <a:r>
              <a:rPr lang="fa-IR" u="sng" dirty="0">
                <a:effectLst/>
                <a:latin typeface="Calibri" panose="020F0502020204030204" pitchFamily="34" charset="0"/>
                <a:ea typeface="Calibri" panose="020F0502020204030204" pitchFamily="34" charset="0"/>
                <a:cs typeface="B Nazanin" panose="00000400000000000000" pitchFamily="2" charset="-78"/>
              </a:rPr>
              <a:t>کمتر از 1 دقیقه </a:t>
            </a:r>
            <a:r>
              <a:rPr lang="fa-IR" dirty="0">
                <a:effectLst/>
                <a:latin typeface="Calibri" panose="020F0502020204030204" pitchFamily="34" charset="0"/>
                <a:ea typeface="Calibri" panose="020F0502020204030204" pitchFamily="34" charset="0"/>
                <a:cs typeface="B Nazanin" panose="00000400000000000000" pitchFamily="2" charset="-78"/>
              </a:rPr>
              <a:t>و سطح </a:t>
            </a:r>
            <a:r>
              <a:rPr lang="fa-IR" dirty="0" err="1">
                <a:effectLst/>
                <a:latin typeface="Calibri" panose="020F0502020204030204" pitchFamily="34" charset="0"/>
                <a:ea typeface="Calibri" panose="020F0502020204030204" pitchFamily="34" charset="0"/>
                <a:cs typeface="B Nazanin" panose="00000400000000000000" pitchFamily="2" charset="-78"/>
              </a:rPr>
              <a:t>تریاژ</a:t>
            </a:r>
            <a:r>
              <a:rPr lang="fa-IR" dirty="0">
                <a:effectLst/>
                <a:latin typeface="Calibri" panose="020F0502020204030204" pitchFamily="34" charset="0"/>
                <a:ea typeface="Calibri" panose="020F0502020204030204" pitchFamily="34" charset="0"/>
                <a:cs typeface="B Nazanin" panose="00000400000000000000" pitchFamily="2" charset="-78"/>
              </a:rPr>
              <a:t> در بالاترین سطح باشد.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a:endParaRPr lang="en-US" dirty="0">
              <a:cs typeface="B Nazanin" panose="00000400000000000000" pitchFamily="2" charset="-78"/>
            </a:endParaRPr>
          </a:p>
        </p:txBody>
      </p:sp>
    </p:spTree>
    <p:extLst>
      <p:ext uri="{BB962C8B-B14F-4D97-AF65-F5344CB8AC3E}">
        <p14:creationId xmlns:p14="http://schemas.microsoft.com/office/powerpoint/2010/main" val="53767809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pPr marL="0" marR="0" lvl="0" indent="0" algn="justLow" rtl="1">
              <a:lnSpc>
                <a:spcPct val="115000"/>
              </a:lnSpc>
              <a:spcBef>
                <a:spcPts val="0"/>
              </a:spcBef>
              <a:spcAft>
                <a:spcPts val="1000"/>
              </a:spcAft>
              <a:buNone/>
            </a:pPr>
            <a:r>
              <a:rPr lang="fa-IR" sz="2400" b="1" dirty="0">
                <a:effectLst/>
                <a:latin typeface="Calibri" panose="020F0502020204030204" pitchFamily="34" charset="0"/>
                <a:ea typeface="Calibri" panose="020F0502020204030204" pitchFamily="34" charset="0"/>
                <a:cs typeface="B Nazanin" panose="00000400000000000000" pitchFamily="2" charset="-78"/>
              </a:rPr>
              <a:t>واحد اعزام و راهبری آمبولانس:</a:t>
            </a:r>
            <a:r>
              <a:rPr lang="fa-IR" sz="2400" dirty="0">
                <a:effectLst/>
                <a:latin typeface="Calibri" panose="020F0502020204030204" pitchFamily="34" charset="0"/>
                <a:ea typeface="Calibri" panose="020F0502020204030204" pitchFamily="34" charset="0"/>
                <a:cs typeface="B Nazanin" panose="00000400000000000000" pitchFamily="2" charset="-78"/>
              </a:rPr>
              <a:t> </a:t>
            </a:r>
          </a:p>
          <a:p>
            <a:pPr marL="342900" marR="0" lvl="0" indent="-342900" algn="justLow" rtl="1">
              <a:lnSpc>
                <a:spcPct val="115000"/>
              </a:lnSpc>
              <a:spcBef>
                <a:spcPts val="0"/>
              </a:spcBef>
              <a:spcAft>
                <a:spcPts val="1000"/>
              </a:spcAft>
              <a:buFont typeface="Symbol" panose="05050102010706020507" pitchFamily="18" charset="2"/>
              <a:buChar char=""/>
            </a:pPr>
            <a:r>
              <a:rPr lang="fa-IR" sz="2400" dirty="0" err="1">
                <a:effectLst/>
                <a:latin typeface="Calibri" panose="020F0502020204030204" pitchFamily="34" charset="0"/>
                <a:ea typeface="Calibri" panose="020F0502020204030204" pitchFamily="34" charset="0"/>
                <a:cs typeface="B Nazanin" panose="00000400000000000000" pitchFamily="2" charset="-78"/>
              </a:rPr>
              <a:t>اپراتور</a:t>
            </a:r>
            <a:r>
              <a:rPr lang="fa-IR" sz="2400" dirty="0">
                <a:effectLst/>
                <a:latin typeface="Calibri" panose="020F0502020204030204" pitchFamily="34" charset="0"/>
                <a:ea typeface="Calibri" panose="020F0502020204030204" pitchFamily="34" charset="0"/>
                <a:cs typeface="B Nazanin" panose="00000400000000000000" pitchFamily="2" charset="-78"/>
              </a:rPr>
              <a:t> واحد اعزام و راهبری می بایست به محض رویت برچسب کد 247 در مانیتور خود، نسبت به واگذاری ماموریت مذکور به نزدیکترین کد عملیاتی اقدام نموده.</a:t>
            </a:r>
          </a:p>
          <a:p>
            <a:pPr marL="342900" marR="0" lvl="0" indent="-342900" algn="justLow" rtl="1">
              <a:lnSpc>
                <a:spcPct val="115000"/>
              </a:lnSpc>
              <a:spcBef>
                <a:spcPts val="0"/>
              </a:spcBef>
              <a:spcAft>
                <a:spcPts val="1000"/>
              </a:spcAft>
              <a:buFont typeface="Symbol" panose="05050102010706020507" pitchFamily="18" charset="2"/>
              <a:buChar char=""/>
            </a:pPr>
            <a:r>
              <a:rPr lang="fa-IR" sz="2400" dirty="0" err="1">
                <a:effectLst/>
                <a:latin typeface="Calibri" panose="020F0502020204030204" pitchFamily="34" charset="0"/>
                <a:ea typeface="Calibri" panose="020F0502020204030204" pitchFamily="34" charset="0"/>
                <a:cs typeface="B Nazanin" panose="00000400000000000000" pitchFamily="2" charset="-78"/>
              </a:rPr>
              <a:t>اپراتور</a:t>
            </a:r>
            <a:r>
              <a:rPr lang="fa-IR" sz="2400" dirty="0">
                <a:effectLst/>
                <a:latin typeface="Calibri" panose="020F0502020204030204" pitchFamily="34" charset="0"/>
                <a:ea typeface="Calibri" panose="020F0502020204030204" pitchFamily="34" charset="0"/>
                <a:cs typeface="B Nazanin" panose="00000400000000000000" pitchFamily="2" charset="-78"/>
              </a:rPr>
              <a:t> واحد اعزام و راهبری می بایست زمان حرکت آمبولانس (96-10) و زمان رسیدن بر بالین بیمار (97-10) را پایش نموده .</a:t>
            </a:r>
          </a:p>
          <a:p>
            <a:pPr marL="342900" marR="0" lvl="0" indent="-342900" algn="justLow" rtl="1">
              <a:lnSpc>
                <a:spcPct val="115000"/>
              </a:lnSpc>
              <a:spcBef>
                <a:spcPts val="0"/>
              </a:spcBef>
              <a:spcAft>
                <a:spcPts val="1000"/>
              </a:spcAft>
              <a:buFont typeface="Symbol" panose="05050102010706020507" pitchFamily="18"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در صورت نیاز نسبت به راهنمایی تکنسین ها، جهت کاهش زمان رسیدن بر بالین بیمار اقدامات لازم را انجام دهد. </a:t>
            </a:r>
          </a:p>
          <a:p>
            <a:pPr marL="342900" marR="0" lvl="0" indent="-342900" algn="justLow" rtl="1">
              <a:lnSpc>
                <a:spcPct val="115000"/>
              </a:lnSpc>
              <a:spcBef>
                <a:spcPts val="0"/>
              </a:spcBef>
              <a:spcAft>
                <a:spcPts val="1000"/>
              </a:spcAft>
              <a:buFont typeface="Symbol" panose="05050102010706020507" pitchFamily="18"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در صورت نیاز و طبق پروتکل محلی ممکن است همزمان موتور آمبولانس نیز اعزام گردد.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sz="2400" dirty="0">
              <a:cs typeface="B Nazanin" panose="00000400000000000000" pitchFamily="2" charset="-78"/>
            </a:endParaRPr>
          </a:p>
        </p:txBody>
      </p:sp>
    </p:spTree>
    <p:extLst>
      <p:ext uri="{BB962C8B-B14F-4D97-AF65-F5344CB8AC3E}">
        <p14:creationId xmlns:p14="http://schemas.microsoft.com/office/powerpoint/2010/main" val="21387646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0" marR="0" lvl="0" indent="0" algn="justLow" rtl="1">
              <a:lnSpc>
                <a:spcPct val="115000"/>
              </a:lnSpc>
              <a:spcBef>
                <a:spcPts val="0"/>
              </a:spcBef>
              <a:spcAft>
                <a:spcPts val="1000"/>
              </a:spcAft>
              <a:buNone/>
            </a:pPr>
            <a:r>
              <a:rPr lang="fa-IR" b="1" dirty="0">
                <a:effectLst/>
                <a:latin typeface="Calibri" panose="020F0502020204030204" pitchFamily="34" charset="0"/>
                <a:ea typeface="Calibri" panose="020F0502020204030204" pitchFamily="34" charset="0"/>
                <a:cs typeface="B Nazanin" panose="00000400000000000000" pitchFamily="2" charset="-78"/>
              </a:rPr>
              <a:t>واحد عملیات (پایگاه اورژانس):</a:t>
            </a:r>
            <a:endParaRPr lang="en-US" b="1"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1000"/>
              </a:spcAft>
              <a:buFont typeface="Symbol" panose="05050102010706020507" pitchFamily="18"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 تکنسین های عملیاتی فوریتهای پزشکی بعد از دریافت مأموریت از واحد اعزام و راهبری آمبولانس، می بایست با آمبولانس در محل مأموریت حاضر شده</a:t>
            </a:r>
            <a:r>
              <a:rPr lang="en-US" dirty="0">
                <a:effectLst/>
                <a:latin typeface="Calibri" panose="020F0502020204030204" pitchFamily="34" charset="0"/>
                <a:ea typeface="Calibri" panose="020F0502020204030204" pitchFamily="34" charset="0"/>
                <a:cs typeface="B Nazanin" panose="00000400000000000000" pitchFamily="2" charset="-78"/>
              </a:rPr>
              <a:t> .</a:t>
            </a:r>
          </a:p>
          <a:p>
            <a:pPr marL="0" marR="0" lvl="0" indent="0" algn="justLow" rtl="1">
              <a:lnSpc>
                <a:spcPct val="115000"/>
              </a:lnSpc>
              <a:spcBef>
                <a:spcPts val="0"/>
              </a:spcBef>
              <a:spcAft>
                <a:spcPts val="1000"/>
              </a:spcAft>
              <a:buNone/>
            </a:pPr>
            <a:r>
              <a:rPr lang="fa-IR" dirty="0">
                <a:effectLst/>
                <a:latin typeface="Calibri" panose="020F0502020204030204" pitchFamily="34" charset="0"/>
                <a:ea typeface="Calibri" panose="020F0502020204030204" pitchFamily="34" charset="0"/>
                <a:cs typeface="B Nazanin" panose="00000400000000000000" pitchFamily="2" charset="-78"/>
              </a:rPr>
              <a:t>با اطمینان از ایمنی و امنیت صحنه شروع به انجام اقدامات درمانی به ترتیب زیر نمایند:</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justLow" rtl="1">
              <a:lnSpc>
                <a:spcPct val="115000"/>
              </a:lnSpc>
              <a:spcBef>
                <a:spcPts val="0"/>
              </a:spcBef>
              <a:spcAft>
                <a:spcPts val="1000"/>
              </a:spcAft>
              <a:buNone/>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580165026"/>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fontScale="85000" lnSpcReduction="20000"/>
          </a:bodyPr>
          <a:lstStyle/>
          <a:p>
            <a:pPr marL="0" lvl="0" indent="0" algn="r" rtl="1">
              <a:lnSpc>
                <a:spcPct val="115000"/>
              </a:lnSpc>
              <a:spcBef>
                <a:spcPts val="0"/>
              </a:spcBef>
              <a:spcAft>
                <a:spcPts val="1000"/>
              </a:spcAft>
              <a:buNone/>
            </a:pPr>
            <a:r>
              <a:rPr lang="fa-IR" b="1" dirty="0">
                <a:effectLst/>
                <a:latin typeface="Calibri" panose="020F0502020204030204" pitchFamily="34" charset="0"/>
                <a:ea typeface="Calibri" panose="020F0502020204030204" pitchFamily="34" charset="0"/>
                <a:cs typeface="B Nazanin" panose="00000400000000000000" pitchFamily="2" charset="-78"/>
              </a:rPr>
              <a:t>واحد عملیات (پایگاه اورژانس):</a:t>
            </a:r>
            <a:r>
              <a:rPr lang="fa-IR" dirty="0">
                <a:effectLst/>
                <a:latin typeface="Calibri" panose="020F0502020204030204" pitchFamily="34" charset="0"/>
                <a:ea typeface="Calibri" panose="020F0502020204030204" pitchFamily="34" charset="0"/>
                <a:cs typeface="B Nazanin" panose="00000400000000000000" pitchFamily="2" charset="-78"/>
              </a:rPr>
              <a:t> </a:t>
            </a:r>
            <a:endParaRPr lang="en-US"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dirty="0">
                <a:solidFill>
                  <a:prstClr val="black"/>
                </a:solidFill>
                <a:latin typeface="Calibri" panose="020F0502020204030204" pitchFamily="34" charset="0"/>
                <a:ea typeface="Calibri" panose="020F0502020204030204" pitchFamily="34" charset="0"/>
                <a:cs typeface="B Nazanin" panose="00000400000000000000" pitchFamily="2" charset="-78"/>
              </a:rPr>
              <a:t>با اطمینان از ایمنی و امنیت صحنه شروع به انجام اقدامات درمانی به ترتیب زیر نمایند:</a:t>
            </a:r>
            <a:endParaRPr lang="en-US"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mj-lt"/>
              <a:buAutoNum type="arabicPeriod"/>
            </a:pPr>
            <a:r>
              <a:rPr lang="fa-IR" b="1" dirty="0">
                <a:effectLst/>
                <a:latin typeface="Calibri" panose="020F0502020204030204" pitchFamily="34" charset="0"/>
                <a:ea typeface="Calibri" panose="020F0502020204030204" pitchFamily="34" charset="0"/>
                <a:cs typeface="B Nazanin" panose="00000400000000000000" pitchFamily="2" charset="-78"/>
              </a:rPr>
              <a:t>در صحنه:</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رعایت اصول حفاظت فردی (</a:t>
            </a:r>
            <a:r>
              <a:rPr lang="en-US" dirty="0">
                <a:effectLst/>
                <a:latin typeface="Calibri" panose="020F0502020204030204" pitchFamily="34" charset="0"/>
                <a:ea typeface="Calibri" panose="020F0502020204030204" pitchFamily="34" charset="0"/>
                <a:cs typeface="B Nazanin" panose="00000400000000000000" pitchFamily="2" charset="-78"/>
              </a:rPr>
              <a:t>PPE</a:t>
            </a:r>
            <a:r>
              <a:rPr lang="fa-IR"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رعایت اصول اخلاق حرفه ای  و حریم خصوصی بیمار</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ارزیابی  اولیه بیمار (ارزیابی هوشیاری و </a:t>
            </a:r>
            <a:r>
              <a:rPr lang="en-US" dirty="0">
                <a:effectLst/>
                <a:latin typeface="Calibri" panose="020F0502020204030204" pitchFamily="34" charset="0"/>
                <a:ea typeface="Calibri" panose="020F0502020204030204" pitchFamily="34" charset="0"/>
                <a:cs typeface="B Nazanin" panose="00000400000000000000" pitchFamily="2" charset="-78"/>
              </a:rPr>
              <a:t>ABC</a:t>
            </a:r>
            <a:r>
              <a:rPr lang="fa-IR"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اخذ شرح حال متمرکز و بررسی علائم سکته قلبی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بررسی علائم حیاتی و معاینه متمرکز</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در صورت وجود سیستم تله کاردیوگرافی، </a:t>
            </a:r>
            <a:r>
              <a:rPr lang="fa-IR" u="sng" dirty="0">
                <a:effectLst/>
                <a:latin typeface="Calibri" panose="020F0502020204030204" pitchFamily="34" charset="0"/>
                <a:ea typeface="Calibri" panose="020F0502020204030204" pitchFamily="34" charset="0"/>
                <a:cs typeface="B Nazanin" panose="00000400000000000000" pitchFamily="2" charset="-78"/>
              </a:rPr>
              <a:t>گرفتن نوار قلب 12 </a:t>
            </a:r>
            <a:r>
              <a:rPr lang="fa-IR" u="sng" dirty="0" err="1">
                <a:effectLst/>
                <a:latin typeface="Calibri" panose="020F0502020204030204" pitchFamily="34" charset="0"/>
                <a:ea typeface="Calibri" panose="020F0502020204030204" pitchFamily="34" charset="0"/>
                <a:cs typeface="B Nazanin" panose="00000400000000000000" pitchFamily="2" charset="-78"/>
              </a:rPr>
              <a:t>لید</a:t>
            </a:r>
            <a:r>
              <a:rPr lang="fa-IR" u="sng" dirty="0">
                <a:effectLst/>
                <a:latin typeface="Calibri" panose="020F0502020204030204" pitchFamily="34" charset="0"/>
                <a:ea typeface="Calibri" panose="020F0502020204030204" pitchFamily="34" charset="0"/>
                <a:cs typeface="B Nazanin" panose="00000400000000000000" pitchFamily="2" charset="-78"/>
              </a:rPr>
              <a:t> و ارسال به واحد </a:t>
            </a:r>
            <a:r>
              <a:rPr lang="fa-IR" u="sng" dirty="0" err="1">
                <a:effectLst/>
                <a:latin typeface="Calibri" panose="020F0502020204030204" pitchFamily="34" charset="0"/>
                <a:ea typeface="Calibri" panose="020F0502020204030204" pitchFamily="34" charset="0"/>
                <a:cs typeface="B Nazanin" panose="00000400000000000000" pitchFamily="2" charset="-78"/>
              </a:rPr>
              <a:t>دیسپچ</a:t>
            </a:r>
            <a:r>
              <a:rPr lang="fa-IR" u="sng" dirty="0">
                <a:effectLst/>
                <a:latin typeface="Calibri" panose="020F0502020204030204" pitchFamily="34" charset="0"/>
                <a:ea typeface="Calibri" panose="020F0502020204030204" pitchFamily="34" charset="0"/>
                <a:cs typeface="B Nazanin" panose="00000400000000000000" pitchFamily="2" charset="-78"/>
              </a:rPr>
              <a:t> تخصصی یا پزشک متخصص مقیم بیمارستان 247</a:t>
            </a:r>
            <a:endParaRPr lang="en-US" u="sng"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algn="r" rtl="1"/>
            <a:endParaRPr lang="en-US" u="sng" dirty="0">
              <a:cs typeface="B Nazanin" panose="00000400000000000000" pitchFamily="2" charset="-78"/>
            </a:endParaRPr>
          </a:p>
        </p:txBody>
      </p:sp>
    </p:spTree>
    <p:extLst>
      <p:ext uri="{BB962C8B-B14F-4D97-AF65-F5344CB8AC3E}">
        <p14:creationId xmlns:p14="http://schemas.microsoft.com/office/powerpoint/2010/main" val="3303885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تفسیر الکتروکاردیوگرام</a:t>
            </a:r>
          </a:p>
        </p:txBody>
      </p:sp>
      <p:sp>
        <p:nvSpPr>
          <p:cNvPr id="3" name="Content Placeholder 2"/>
          <p:cNvSpPr>
            <a:spLocks noGrp="1"/>
          </p:cNvSpPr>
          <p:nvPr>
            <p:ph idx="1"/>
          </p:nvPr>
        </p:nvSpPr>
        <p:spPr/>
        <p:txBody>
          <a:bodyPr/>
          <a:lstStyle/>
          <a:p>
            <a:pPr algn="just" defTabSz="438150" rtl="1">
              <a:buNone/>
              <a:defRPr sz="1800"/>
            </a:pPr>
            <a:r>
              <a:rPr lang="fa-IR" sz="1800" b="1" dirty="0">
                <a:cs typeface="B Compset" pitchFamily="2" charset="-78"/>
              </a:rPr>
              <a:t>برای تفسیر و اصطلاحاً خواندن یک ریتم قلبی، مساله‌ی مهم توجه به تمام اجزا، امواج، قطعات و فواصل موجود بر روی نوار ریتم، قبل از قضاوت در مورد آن، می‌باشد. </a:t>
            </a:r>
          </a:p>
          <a:p>
            <a:pPr algn="just" defTabSz="438150" rtl="1">
              <a:buNone/>
              <a:defRPr sz="1800"/>
            </a:pPr>
            <a:endParaRPr lang="fa-IR" sz="1800" b="1" dirty="0">
              <a:cs typeface="B Compset" pitchFamily="2" charset="-78"/>
            </a:endParaRPr>
          </a:p>
          <a:p>
            <a:pPr algn="just" defTabSz="438150" rtl="1">
              <a:buNone/>
              <a:defRPr sz="1800"/>
            </a:pPr>
            <a:r>
              <a:rPr lang="fa-IR" sz="1800" b="1" dirty="0">
                <a:cs typeface="B Compset" pitchFamily="2" charset="-78"/>
              </a:rPr>
              <a:t>ما روش 6 مرحله‌ای زیر را پیشنهاد می‌کنیم:  قبل از هر اقدام مشخصات بیمار و تاریخ چک شود . </a:t>
            </a:r>
          </a:p>
          <a:p>
            <a:pPr algn="just" defTabSz="438150" rtl="1">
              <a:buNone/>
              <a:defRPr sz="1800"/>
            </a:pPr>
            <a:endParaRPr lang="fa-IR" sz="1800" b="1" dirty="0">
              <a:cs typeface="B Compset" pitchFamily="2" charset="-78"/>
            </a:endParaRPr>
          </a:p>
          <a:p>
            <a:pPr algn="r" defTabSz="438150" rtl="1">
              <a:defRPr sz="1800"/>
            </a:pPr>
            <a:r>
              <a:rPr lang="fa-IR" sz="1800" b="1" dirty="0">
                <a:cs typeface="B Compset" pitchFamily="2" charset="-78"/>
              </a:rPr>
              <a:t>قدم اول:امواج </a:t>
            </a:r>
            <a:r>
              <a:rPr lang="en-US" sz="1800" b="1" dirty="0">
                <a:cs typeface="B Compset" pitchFamily="2" charset="-78"/>
              </a:rPr>
              <a:t>P </a:t>
            </a:r>
            <a:r>
              <a:rPr lang="fa-IR" sz="1800" b="1" dirty="0">
                <a:cs typeface="B Compset" pitchFamily="2" charset="-78"/>
              </a:rPr>
              <a:t> را نگاه کنید.</a:t>
            </a:r>
          </a:p>
          <a:p>
            <a:pPr algn="r" defTabSz="438150" rtl="1">
              <a:defRPr sz="1800"/>
            </a:pPr>
            <a:r>
              <a:rPr lang="fa-IR" sz="1800" b="1" dirty="0">
                <a:cs typeface="B Compset" pitchFamily="2" charset="-78"/>
              </a:rPr>
              <a:t>قدم دوم: نظم را پیدا کنید.</a:t>
            </a:r>
          </a:p>
          <a:p>
            <a:pPr algn="r" defTabSz="438150" rtl="1">
              <a:defRPr sz="1800"/>
            </a:pPr>
            <a:r>
              <a:rPr lang="fa-IR" sz="1800" b="1" dirty="0">
                <a:cs typeface="B Compset" pitchFamily="2" charset="-78"/>
              </a:rPr>
              <a:t>قدم سوم: سرعت ضربان قلب را محاسبه کنید.</a:t>
            </a:r>
          </a:p>
          <a:p>
            <a:pPr algn="r" defTabSz="438150" rtl="1">
              <a:defRPr sz="1800"/>
            </a:pPr>
            <a:r>
              <a:rPr lang="fa-IR" sz="1800" b="1" dirty="0">
                <a:cs typeface="B Compset" pitchFamily="2" charset="-78"/>
              </a:rPr>
              <a:t>قدم چهارم: به فواصل </a:t>
            </a:r>
            <a:r>
              <a:rPr lang="en-US" sz="1800" b="1" dirty="0">
                <a:cs typeface="B Compset" pitchFamily="2" charset="-78"/>
              </a:rPr>
              <a:t>PR </a:t>
            </a:r>
            <a:r>
              <a:rPr lang="fa-IR" sz="1800" b="1" dirty="0">
                <a:cs typeface="B Compset" pitchFamily="2" charset="-78"/>
              </a:rPr>
              <a:t> توجه کنید.</a:t>
            </a:r>
          </a:p>
          <a:p>
            <a:pPr algn="r" defTabSz="438150" rtl="1">
              <a:defRPr sz="1800"/>
            </a:pPr>
            <a:r>
              <a:rPr lang="fa-IR" sz="1800" b="1" dirty="0">
                <a:cs typeface="B Compset" pitchFamily="2" charset="-78"/>
              </a:rPr>
              <a:t>قدم پنجم: عرض کمپلکس‌های </a:t>
            </a:r>
            <a:r>
              <a:rPr lang="en-US" sz="1800" b="1" dirty="0">
                <a:cs typeface="B Compset" pitchFamily="2" charset="-78"/>
              </a:rPr>
              <a:t>QRS </a:t>
            </a:r>
            <a:r>
              <a:rPr lang="fa-IR" sz="1800" b="1" dirty="0">
                <a:cs typeface="B Compset" pitchFamily="2" charset="-78"/>
              </a:rPr>
              <a:t> را مورد توجه قرار دهید.</a:t>
            </a:r>
          </a:p>
          <a:p>
            <a:pPr algn="r" defTabSz="438150" rtl="1">
              <a:defRPr sz="1800"/>
            </a:pPr>
            <a:r>
              <a:rPr lang="fa-IR" sz="1800" b="1" dirty="0">
                <a:cs typeface="B Compset" pitchFamily="2" charset="-78"/>
              </a:rPr>
              <a:t>قدم ششم: تغییرات </a:t>
            </a:r>
            <a:r>
              <a:rPr lang="en-US" sz="1800" b="1" dirty="0">
                <a:cs typeface="B Compset" pitchFamily="2" charset="-78"/>
              </a:rPr>
              <a:t>ST-T</a:t>
            </a:r>
            <a:endParaRPr lang="fa-IR" sz="1800" b="1" dirty="0">
              <a:cs typeface="B Compset" pitchFamily="2" charset="-78"/>
            </a:endParaRPr>
          </a:p>
        </p:txBody>
      </p:sp>
    </p:spTree>
    <p:extLst>
      <p:ext uri="{BB962C8B-B14F-4D97-AF65-F5344CB8AC3E}">
        <p14:creationId xmlns:p14="http://schemas.microsoft.com/office/powerpoint/2010/main" val="276444003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a:xfrm>
            <a:off x="502276" y="1046409"/>
            <a:ext cx="11311943" cy="4525963"/>
          </a:xfrm>
        </p:spPr>
        <p:txBody>
          <a:bodyPr>
            <a:noAutofit/>
          </a:bodyPr>
          <a:lstStyle/>
          <a:p>
            <a:pPr marL="0" lvl="0" indent="0" algn="r" rtl="1">
              <a:lnSpc>
                <a:spcPct val="115000"/>
              </a:lnSpc>
              <a:spcBef>
                <a:spcPts val="0"/>
              </a:spcBef>
              <a:spcAft>
                <a:spcPts val="1000"/>
              </a:spcAft>
              <a:buNone/>
            </a:pPr>
            <a:r>
              <a:rPr lang="fa-IR" sz="2000" b="1" dirty="0">
                <a:solidFill>
                  <a:prstClr val="black"/>
                </a:solidFill>
                <a:latin typeface="Calibri" panose="020F0502020204030204" pitchFamily="34" charset="0"/>
                <a:ea typeface="Calibri" panose="020F0502020204030204" pitchFamily="34" charset="0"/>
                <a:cs typeface="B Nazanin" panose="00000400000000000000" pitchFamily="2" charset="-78"/>
              </a:rPr>
              <a:t>واحد عملیات (پایگاه اورژانس):</a:t>
            </a:r>
            <a:r>
              <a:rPr lang="fa-IR"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endPar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sz="2000" dirty="0">
                <a:solidFill>
                  <a:prstClr val="black"/>
                </a:solidFill>
                <a:latin typeface="Calibri" panose="020F0502020204030204" pitchFamily="34" charset="0"/>
                <a:ea typeface="Calibri" panose="020F0502020204030204" pitchFamily="34" charset="0"/>
                <a:cs typeface="B Nazanin" panose="00000400000000000000" pitchFamily="2" charset="-78"/>
              </a:rPr>
              <a:t>با اطمینان از ایمنی و امنیت صحنه شروع به انجام اقدامات درمانی به ترتیب زیر نمایند:</a:t>
            </a:r>
            <a:endPar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15000"/>
              </a:lnSpc>
              <a:spcBef>
                <a:spcPts val="0"/>
              </a:spcBef>
              <a:buFont typeface="+mj-lt"/>
              <a:buAutoNum type="arabicPeriod"/>
            </a:pPr>
            <a:r>
              <a:rPr lang="fa-IR" sz="2000" b="1" dirty="0">
                <a:solidFill>
                  <a:prstClr val="black"/>
                </a:solidFill>
                <a:latin typeface="Calibri" panose="020F0502020204030204" pitchFamily="34" charset="0"/>
                <a:ea typeface="Calibri" panose="020F0502020204030204" pitchFamily="34" charset="0"/>
                <a:cs typeface="B Nazanin" panose="00000400000000000000" pitchFamily="2" charset="-78"/>
              </a:rPr>
              <a:t>در صحنه:</a:t>
            </a:r>
            <a:endParaRPr lang="en-US" sz="2000" b="1"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15000"/>
              </a:lnSpc>
              <a:spcBef>
                <a:spcPts val="0"/>
              </a:spcBef>
              <a:buFont typeface="+mj-lt"/>
              <a:buAutoNum type="arabicPeriod"/>
            </a:pPr>
            <a:endPar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sz="2000" dirty="0">
                <a:effectLst/>
                <a:latin typeface="Calibri" panose="020F0502020204030204" pitchFamily="34" charset="0"/>
                <a:ea typeface="Calibri" panose="020F0502020204030204" pitchFamily="34" charset="0"/>
                <a:cs typeface="B Nazanin" panose="00000400000000000000" pitchFamily="2" charset="-78"/>
              </a:rPr>
              <a:t>انجام اقدامات اولیه (1- استراحت </a:t>
            </a:r>
            <a:r>
              <a:rPr lang="fa-IR" sz="2000" dirty="0" err="1">
                <a:effectLst/>
                <a:latin typeface="Calibri" panose="020F0502020204030204" pitchFamily="34" charset="0"/>
                <a:ea typeface="Calibri" panose="020F0502020204030204" pitchFamily="34" charset="0"/>
                <a:cs typeface="B Nazanin" panose="00000400000000000000" pitchFamily="2" charset="-78"/>
              </a:rPr>
              <a:t>مطلق</a:t>
            </a:r>
            <a:r>
              <a:rPr lang="fa-IR" sz="2000" dirty="0">
                <a:effectLst/>
                <a:latin typeface="Calibri" panose="020F0502020204030204" pitchFamily="34" charset="0"/>
                <a:ea typeface="Calibri" panose="020F0502020204030204" pitchFamily="34" charset="0"/>
                <a:cs typeface="B Nazanin" panose="00000400000000000000" pitchFamily="2" charset="-78"/>
              </a:rPr>
              <a:t>  2- اکسیژن درمانی 3- </a:t>
            </a:r>
            <a:r>
              <a:rPr lang="fa-IR" sz="2000" dirty="0" err="1">
                <a:effectLst/>
                <a:latin typeface="Calibri" panose="020F0502020204030204" pitchFamily="34" charset="0"/>
                <a:ea typeface="Calibri" panose="020F0502020204030204" pitchFamily="34" charset="0"/>
                <a:cs typeface="B Nazanin" panose="00000400000000000000" pitchFamily="2" charset="-78"/>
              </a:rPr>
              <a:t>آسپرین</a:t>
            </a:r>
            <a:r>
              <a:rPr lang="fa-IR" sz="2000" dirty="0">
                <a:effectLst/>
                <a:latin typeface="Calibri" panose="020F0502020204030204" pitchFamily="34" charset="0"/>
                <a:ea typeface="Calibri" panose="020F0502020204030204" pitchFamily="34" charset="0"/>
                <a:cs typeface="B Nazanin" panose="00000400000000000000" pitchFamily="2" charset="-78"/>
              </a:rPr>
              <a:t> 4- </a:t>
            </a:r>
            <a:r>
              <a:rPr lang="en-GB" sz="2000" dirty="0">
                <a:effectLst/>
                <a:latin typeface="Calibri" panose="020F0502020204030204" pitchFamily="34" charset="0"/>
                <a:ea typeface="Calibri" panose="020F0502020204030204" pitchFamily="34" charset="0"/>
                <a:cs typeface="B Nazanin" panose="00000400000000000000" pitchFamily="2" charset="-78"/>
              </a:rPr>
              <a:t>IV line &amp; serum N/S KVO</a:t>
            </a:r>
            <a:r>
              <a:rPr lang="en-GB" sz="2000" dirty="0">
                <a:effectLst/>
                <a:latin typeface="B Yagut" panose="00000400000000000000" pitchFamily="2" charset="-78"/>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5- </a:t>
            </a:r>
            <a:r>
              <a:rPr lang="en-GB" sz="2000" dirty="0">
                <a:effectLst/>
                <a:latin typeface="Calibri" panose="020F0502020204030204" pitchFamily="34" charset="0"/>
                <a:ea typeface="Calibri" panose="020F0502020204030204" pitchFamily="34" charset="0"/>
                <a:cs typeface="B Nazanin" panose="00000400000000000000" pitchFamily="2" charset="-78"/>
              </a:rPr>
              <a:t>NTG</a:t>
            </a:r>
            <a:r>
              <a:rPr lang="en-GB" sz="2000" dirty="0">
                <a:effectLst/>
                <a:latin typeface="B Yagut" panose="00000400000000000000" pitchFamily="2" charset="-78"/>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6- تجویز </a:t>
            </a:r>
            <a:r>
              <a:rPr lang="fa-IR" sz="2000" dirty="0" err="1">
                <a:effectLst/>
                <a:latin typeface="Calibri" panose="020F0502020204030204" pitchFamily="34" charset="0"/>
                <a:ea typeface="Calibri" panose="020F0502020204030204" pitchFamily="34" charset="0"/>
                <a:cs typeface="B Nazanin" panose="00000400000000000000" pitchFamily="2" charset="-78"/>
              </a:rPr>
              <a:t>پلاویکس</a:t>
            </a:r>
            <a:r>
              <a:rPr lang="fa-IR" sz="2000" dirty="0">
                <a:effectLst/>
                <a:latin typeface="Calibri" panose="020F0502020204030204" pitchFamily="34" charset="0"/>
                <a:ea typeface="Calibri" panose="020F0502020204030204" pitchFamily="34" charset="0"/>
                <a:cs typeface="B Nazanin" panose="00000400000000000000" pitchFamily="2" charset="-78"/>
              </a:rPr>
              <a:t> (طبق پروتکل </a:t>
            </a:r>
            <a:r>
              <a:rPr lang="fa-IR" sz="2000" dirty="0" err="1">
                <a:effectLst/>
                <a:latin typeface="Calibri" panose="020F0502020204030204" pitchFamily="34" charset="0"/>
                <a:ea typeface="Calibri" panose="020F0502020204030204" pitchFamily="34" charset="0"/>
                <a:cs typeface="B Nazanin" panose="00000400000000000000" pitchFamily="2" charset="-78"/>
              </a:rPr>
              <a:t>آفلاین</a:t>
            </a:r>
            <a:r>
              <a:rPr lang="fa-IR"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sz="2000" dirty="0">
                <a:effectLst/>
                <a:latin typeface="Calibri" panose="020F0502020204030204" pitchFamily="34" charset="0"/>
                <a:ea typeface="Calibri" panose="020F0502020204030204" pitchFamily="34" charset="0"/>
                <a:cs typeface="B Nazanin" panose="00000400000000000000" pitchFamily="2" charset="-78"/>
              </a:rPr>
              <a:t>در صورت تایید سکته حاد قلبی توسط پزشک متخصص و تعیین بیمارستان 247 ، تکنسین فوریتهای پزشکی با رعایت اصول علمی انتقال، بدون فوت وقت اقدام به انتقال بیمار به آمبولانس می نماید.</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sz="2000" dirty="0">
                <a:effectLst/>
                <a:latin typeface="Calibri" panose="020F0502020204030204" pitchFamily="34" charset="0"/>
                <a:ea typeface="Calibri" panose="020F0502020204030204" pitchFamily="34" charset="0"/>
                <a:cs typeface="B Nazanin" panose="00000400000000000000" pitchFamily="2" charset="-78"/>
              </a:rPr>
              <a:t>در صورت عدم وجود </a:t>
            </a:r>
            <a:r>
              <a:rPr lang="fa-IR" sz="2000" dirty="0" err="1">
                <a:effectLst/>
                <a:latin typeface="Calibri" panose="020F0502020204030204" pitchFamily="34" charset="0"/>
                <a:ea typeface="Calibri" panose="020F0502020204030204" pitchFamily="34" charset="0"/>
                <a:cs typeface="B Nazanin" panose="00000400000000000000" pitchFamily="2" charset="-78"/>
              </a:rPr>
              <a:t>دیسپچ</a:t>
            </a:r>
            <a:r>
              <a:rPr lang="fa-IR" sz="2000" dirty="0">
                <a:effectLst/>
                <a:latin typeface="Calibri" panose="020F0502020204030204" pitchFamily="34" charset="0"/>
                <a:ea typeface="Calibri" panose="020F0502020204030204" pitchFamily="34" charset="0"/>
                <a:cs typeface="B Nazanin" panose="00000400000000000000" pitchFamily="2" charset="-78"/>
              </a:rPr>
              <a:t> تخصصی، پس از تایید سکته حاد قلبی توسط پزشک متخصص مقیم در بیمارستان 247، تکنسین در مسیر اعزام با واحد پذیرش مرکز ارتباطات جهت انتخاب بیمارستان 247، ارتباط برقرار می کند.</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1000"/>
              </a:spcAft>
              <a:buFont typeface="Wingdings" panose="05000000000000000000" pitchFamily="2" charset="2"/>
              <a:buChar char=""/>
            </a:pPr>
            <a:r>
              <a:rPr lang="fa-IR" sz="2000" dirty="0">
                <a:effectLst/>
                <a:latin typeface="Tahoma" panose="020B0604030504040204" pitchFamily="34" charset="0"/>
                <a:ea typeface="Calibri" panose="020F0502020204030204" pitchFamily="34" charset="0"/>
                <a:cs typeface="B Nazanin" panose="00000400000000000000" pitchFamily="2" charset="-78"/>
              </a:rPr>
              <a:t>در</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Tahoma" panose="020B0604030504040204" pitchFamily="34" charset="0"/>
                <a:ea typeface="Calibri" panose="020F0502020204030204" pitchFamily="34" charset="0"/>
                <a:cs typeface="B Nazanin" panose="00000400000000000000" pitchFamily="2" charset="-78"/>
              </a:rPr>
              <a:t>صورت</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Tahoma" panose="020B0604030504040204" pitchFamily="34" charset="0"/>
                <a:ea typeface="Calibri" panose="020F0502020204030204" pitchFamily="34" charset="0"/>
                <a:cs typeface="B Nazanin" panose="00000400000000000000" pitchFamily="2" charset="-78"/>
              </a:rPr>
              <a:t>نیاز</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Tahoma" panose="020B0604030504040204" pitchFamily="34" charset="0"/>
                <a:ea typeface="Calibri" panose="020F0502020204030204" pitchFamily="34" charset="0"/>
                <a:cs typeface="B Nazanin" panose="00000400000000000000" pitchFamily="2" charset="-78"/>
              </a:rPr>
              <a:t>اعزام</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Tahoma" panose="020B0604030504040204" pitchFamily="34" charset="0"/>
                <a:ea typeface="Calibri" panose="020F0502020204030204" pitchFamily="34" charset="0"/>
                <a:cs typeface="B Nazanin" panose="00000400000000000000" pitchFamily="2" charset="-78"/>
              </a:rPr>
              <a:t>با</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Tahoma" panose="020B0604030504040204" pitchFamily="34" charset="0"/>
                <a:ea typeface="Calibri" panose="020F0502020204030204" pitchFamily="34" charset="0"/>
                <a:cs typeface="B Nazanin" panose="00000400000000000000" pitchFamily="2" charset="-78"/>
              </a:rPr>
              <a:t>اورژانس</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Tahoma" panose="020B0604030504040204" pitchFamily="34" charset="0"/>
                <a:ea typeface="Calibri" panose="020F0502020204030204" pitchFamily="34" charset="0"/>
                <a:cs typeface="B Nazanin" panose="00000400000000000000" pitchFamily="2" charset="-78"/>
              </a:rPr>
              <a:t>هوایی</a:t>
            </a:r>
            <a:r>
              <a:rPr lang="fa-IR" sz="2000" dirty="0">
                <a:effectLst/>
                <a:latin typeface="Calibri" panose="020F0502020204030204" pitchFamily="34" charset="0"/>
                <a:ea typeface="Calibri" panose="020F0502020204030204" pitchFamily="34" charset="0"/>
                <a:cs typeface="B Nazanin" panose="00000400000000000000" pitchFamily="2" charset="-78"/>
              </a:rPr>
              <a:t>،  مورد کد 247 به واحد پذیرش جهت انجام هماهنگی لازم اعلام می گردد. </a:t>
            </a:r>
            <a:endParaRPr lang="en-US" sz="2000" dirty="0">
              <a:cs typeface="B Nazanin" panose="00000400000000000000" pitchFamily="2" charset="-78"/>
            </a:endParaRPr>
          </a:p>
        </p:txBody>
      </p:sp>
    </p:spTree>
    <p:extLst>
      <p:ext uri="{BB962C8B-B14F-4D97-AF65-F5344CB8AC3E}">
        <p14:creationId xmlns:p14="http://schemas.microsoft.com/office/powerpoint/2010/main" val="198560488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Autofit/>
          </a:bodyPr>
          <a:lstStyle/>
          <a:p>
            <a:pPr marL="0" lvl="0" indent="0" algn="r" rtl="1">
              <a:lnSpc>
                <a:spcPct val="115000"/>
              </a:lnSpc>
              <a:spcBef>
                <a:spcPts val="0"/>
              </a:spcBef>
              <a:spcAft>
                <a:spcPts val="1000"/>
              </a:spcAft>
              <a:buNone/>
            </a:pP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واحد عملیات (پایگاه اورژانس):</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با اطمینان از ایمنی و امنیت صحنه شروع به انجام اقدامات درمانی به ترتیب زیر نمایند:</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1000"/>
              </a:spcAft>
              <a:buNone/>
            </a:pPr>
            <a:r>
              <a:rPr lang="fa-IR" sz="2400" b="1" dirty="0">
                <a:latin typeface="Tahoma" panose="020B0604030504040204" pitchFamily="34" charset="0"/>
                <a:ea typeface="Calibri" panose="020F0502020204030204" pitchFamily="34" charset="0"/>
                <a:cs typeface="B Nazanin" panose="00000400000000000000" pitchFamily="2" charset="-78"/>
              </a:rPr>
              <a:t>2.</a:t>
            </a:r>
            <a:r>
              <a:rPr lang="fa-IR" sz="2400" b="1" dirty="0">
                <a:effectLst/>
                <a:latin typeface="Tahoma" panose="020B0604030504040204" pitchFamily="34" charset="0"/>
                <a:ea typeface="Calibri" panose="020F0502020204030204" pitchFamily="34" charset="0"/>
                <a:cs typeface="B Nazanin" panose="00000400000000000000" pitchFamily="2" charset="-78"/>
              </a:rPr>
              <a:t>داخل</a:t>
            </a:r>
            <a:r>
              <a:rPr lang="fa-IR" sz="2400" b="1" dirty="0">
                <a:effectLst/>
                <a:latin typeface="Calibri" panose="020F0502020204030204" pitchFamily="34" charset="0"/>
                <a:ea typeface="Calibri" panose="020F0502020204030204" pitchFamily="34" charset="0"/>
                <a:cs typeface="B Nazanin" panose="00000400000000000000" pitchFamily="2" charset="-78"/>
              </a:rPr>
              <a:t> </a:t>
            </a:r>
            <a:r>
              <a:rPr lang="fa-IR" sz="2400" b="1" dirty="0">
                <a:effectLst/>
                <a:latin typeface="Tahoma" panose="020B0604030504040204" pitchFamily="34" charset="0"/>
                <a:ea typeface="Calibri" panose="020F0502020204030204" pitchFamily="34" charset="0"/>
                <a:cs typeface="B Nazanin" panose="00000400000000000000" pitchFamily="2" charset="-78"/>
              </a:rPr>
              <a:t>آمبولانس</a:t>
            </a:r>
            <a:r>
              <a:rPr lang="fa-IR" sz="2400" b="1" dirty="0">
                <a:effectLst/>
                <a:latin typeface="Calibri" panose="020F0502020204030204" pitchFamily="34" charset="0"/>
                <a:ea typeface="Calibri" panose="020F0502020204030204" pitchFamily="34" charset="0"/>
                <a:cs typeface="B Nazanin" panose="00000400000000000000" pitchFamily="2" charset="-78"/>
              </a:rPr>
              <a:t> </a:t>
            </a:r>
            <a:r>
              <a:rPr lang="fa-IR" sz="2400" b="1" dirty="0">
                <a:effectLst/>
                <a:latin typeface="Tahoma" panose="020B0604030504040204" pitchFamily="34" charset="0"/>
                <a:ea typeface="Calibri" panose="020F0502020204030204" pitchFamily="34" charset="0"/>
                <a:cs typeface="B Nazanin" panose="00000400000000000000" pitchFamily="2" charset="-78"/>
              </a:rPr>
              <a:t>حین</a:t>
            </a:r>
            <a:r>
              <a:rPr lang="fa-IR" sz="2400" b="1" dirty="0">
                <a:effectLst/>
                <a:latin typeface="Calibri" panose="020F0502020204030204" pitchFamily="34" charset="0"/>
                <a:ea typeface="Calibri" panose="020F0502020204030204" pitchFamily="34" charset="0"/>
                <a:cs typeface="B Nazanin" panose="00000400000000000000" pitchFamily="2" charset="-78"/>
              </a:rPr>
              <a:t> </a:t>
            </a:r>
            <a:r>
              <a:rPr lang="fa-IR" sz="2400" b="1" dirty="0">
                <a:effectLst/>
                <a:latin typeface="Tahoma" panose="020B0604030504040204" pitchFamily="34" charset="0"/>
                <a:ea typeface="Calibri" panose="020F0502020204030204" pitchFamily="34" charset="0"/>
                <a:cs typeface="B Nazanin" panose="00000400000000000000" pitchFamily="2" charset="-78"/>
              </a:rPr>
              <a:t>انتقال</a:t>
            </a:r>
            <a:r>
              <a:rPr lang="fa-IR" sz="2400" b="1" dirty="0">
                <a:effectLst/>
                <a:latin typeface="Calibri" panose="020F0502020204030204" pitchFamily="34" charset="0"/>
                <a:ea typeface="Calibri" panose="020F0502020204030204" pitchFamily="34" charset="0"/>
                <a:cs typeface="B Nazanin" panose="00000400000000000000" pitchFamily="2" charset="-78"/>
              </a:rPr>
              <a:t> </a:t>
            </a:r>
            <a:r>
              <a:rPr lang="fa-IR" sz="2400" b="1" dirty="0">
                <a:effectLst/>
                <a:latin typeface="Tahoma" panose="020B0604030504040204" pitchFamily="34" charset="0"/>
                <a:ea typeface="Calibri" panose="020F0502020204030204" pitchFamily="34" charset="0"/>
                <a:cs typeface="B Nazanin" panose="00000400000000000000" pitchFamily="2" charset="-78"/>
              </a:rPr>
              <a:t>به</a:t>
            </a:r>
            <a:r>
              <a:rPr lang="fa-IR" sz="2400" b="1" dirty="0">
                <a:effectLst/>
                <a:latin typeface="Calibri" panose="020F0502020204030204" pitchFamily="34" charset="0"/>
                <a:ea typeface="Calibri" panose="020F0502020204030204" pitchFamily="34" charset="0"/>
                <a:cs typeface="B Nazanin" panose="00000400000000000000" pitchFamily="2" charset="-78"/>
              </a:rPr>
              <a:t> </a:t>
            </a:r>
            <a:r>
              <a:rPr lang="fa-IR" sz="2400" b="1" dirty="0">
                <a:effectLst/>
                <a:latin typeface="Tahoma" panose="020B0604030504040204" pitchFamily="34" charset="0"/>
                <a:ea typeface="Calibri" panose="020F0502020204030204" pitchFamily="34" charset="0"/>
                <a:cs typeface="B Nazanin" panose="00000400000000000000" pitchFamily="2" charset="-78"/>
              </a:rPr>
              <a:t>مرکز</a:t>
            </a:r>
            <a:r>
              <a:rPr lang="fa-IR" sz="2400" b="1" dirty="0">
                <a:effectLst/>
                <a:latin typeface="Calibri" panose="020F0502020204030204" pitchFamily="34" charset="0"/>
                <a:ea typeface="Calibri" panose="020F0502020204030204" pitchFamily="34" charset="0"/>
                <a:cs typeface="B Nazanin" panose="00000400000000000000" pitchFamily="2" charset="-78"/>
              </a:rPr>
              <a:t> درمانی:</a:t>
            </a:r>
          </a:p>
          <a:p>
            <a:pPr marL="342900" marR="0" lvl="0" indent="-342900" algn="r" rtl="1">
              <a:lnSpc>
                <a:spcPct val="115000"/>
              </a:lnSpc>
              <a:spcBef>
                <a:spcPts val="0"/>
              </a:spcBef>
              <a:spcAft>
                <a:spcPts val="0"/>
              </a:spcAft>
              <a:buFont typeface="Wingdings" panose="05000000000000000000" pitchFamily="2"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گرفتن شرح حال دقیق بیمار قلبی در مسیر انتقال به مرکز درمانی که شامل نکات زیر می باشد: (سابقه مصرف دارو، دریافت </a:t>
            </a:r>
            <a:r>
              <a:rPr lang="fa-IR" sz="2400" dirty="0" err="1">
                <a:effectLst/>
                <a:latin typeface="Calibri" panose="020F0502020204030204" pitchFamily="34" charset="0"/>
                <a:ea typeface="Calibri" panose="020F0502020204030204" pitchFamily="34" charset="0"/>
                <a:cs typeface="B Nazanin" panose="00000400000000000000" pitchFamily="2" charset="-78"/>
              </a:rPr>
              <a:t>ترومبولیتک</a:t>
            </a:r>
            <a:r>
              <a:rPr lang="fa-IR" sz="2400" dirty="0">
                <a:effectLst/>
                <a:latin typeface="Calibri" panose="020F0502020204030204" pitchFamily="34" charset="0"/>
                <a:ea typeface="Calibri" panose="020F0502020204030204" pitchFamily="34" charset="0"/>
                <a:cs typeface="B Nazanin" panose="00000400000000000000" pitchFamily="2" charset="-78"/>
              </a:rPr>
              <a:t>، بیماری خاص، اختلال انعقادی ، آلرژی به داروی خاص و آخرین زمانی که بیمار سالم رویت شده است)</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تکنسین ارشد باید در کابین عقب، بیمار را طبق پروتکل تا زمان تحویل بیمار به بیمارستان 247، مورد ارزیابی قرار داده و مانیتور نماید. در صورت نیاز با پزشک مستقر در مرکز مشاوره مجدد نماید.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indent="0" algn="r" rtl="1">
              <a:spcBef>
                <a:spcPts val="0"/>
              </a:spcBef>
              <a:spcAft>
                <a:spcPts val="0"/>
              </a:spcAft>
              <a:buNone/>
            </a:pPr>
            <a:r>
              <a:rPr lang="en-US" sz="2400" dirty="0">
                <a:effectLst/>
                <a:latin typeface="Calibri" panose="020F0502020204030204" pitchFamily="34" charset="0"/>
                <a:ea typeface="Calibri" panose="020F0502020204030204" pitchFamily="34" charset="0"/>
                <a:cs typeface="B Nazanin" panose="00000400000000000000" pitchFamily="2" charset="-78"/>
              </a:rPr>
              <a:t> </a:t>
            </a:r>
          </a:p>
          <a:p>
            <a:pPr marL="0" marR="0" lvl="0" indent="0" algn="r" rtl="1">
              <a:lnSpc>
                <a:spcPct val="115000"/>
              </a:lnSpc>
              <a:spcBef>
                <a:spcPts val="0"/>
              </a:spcBef>
              <a:spcAft>
                <a:spcPts val="1000"/>
              </a:spcAft>
              <a:buNone/>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a:endParaRPr lang="en-US" sz="2400" dirty="0">
              <a:cs typeface="B Nazanin" panose="00000400000000000000" pitchFamily="2" charset="-78"/>
            </a:endParaRPr>
          </a:p>
        </p:txBody>
      </p:sp>
    </p:spTree>
    <p:extLst>
      <p:ext uri="{BB962C8B-B14F-4D97-AF65-F5344CB8AC3E}">
        <p14:creationId xmlns:p14="http://schemas.microsoft.com/office/powerpoint/2010/main" val="374707898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631" y="107213"/>
            <a:ext cx="10972800" cy="1143000"/>
          </a:xfrm>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a:xfrm>
            <a:off x="622479" y="1136562"/>
            <a:ext cx="10972800" cy="4525963"/>
          </a:xfrm>
        </p:spPr>
        <p:txBody>
          <a:bodyPr/>
          <a:lstStyle/>
          <a:p>
            <a:pPr marL="0" lvl="0" indent="0" algn="r" rtl="1">
              <a:lnSpc>
                <a:spcPct val="115000"/>
              </a:lnSpc>
              <a:spcBef>
                <a:spcPts val="0"/>
              </a:spcBef>
              <a:spcAft>
                <a:spcPts val="1000"/>
              </a:spcAft>
              <a:buNone/>
            </a:pP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واحد عملیات (پایگاه اورژانس):</a:t>
            </a:r>
            <a:r>
              <a:rPr lang="fa-IR" sz="28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endParaRPr lang="en-US" sz="28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sz="2800" dirty="0">
                <a:solidFill>
                  <a:prstClr val="black"/>
                </a:solidFill>
                <a:latin typeface="Calibri" panose="020F0502020204030204" pitchFamily="34" charset="0"/>
                <a:ea typeface="Calibri" panose="020F0502020204030204" pitchFamily="34" charset="0"/>
                <a:cs typeface="B Nazanin" panose="00000400000000000000" pitchFamily="2" charset="-78"/>
              </a:rPr>
              <a:t>با اطمینان از ایمنی و امنیت صحنه شروع به انجام اقدامات درمانی به ترتیب زیر نمایند:</a:t>
            </a:r>
            <a:endParaRPr lang="en-US" sz="28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sz="2800" b="1" dirty="0">
                <a:solidFill>
                  <a:prstClr val="black"/>
                </a:solidFill>
                <a:latin typeface="Tahoma" panose="020B0604030504040204" pitchFamily="34" charset="0"/>
                <a:ea typeface="Calibri" panose="020F0502020204030204" pitchFamily="34" charset="0"/>
                <a:cs typeface="B Nazanin" panose="00000400000000000000" pitchFamily="2" charset="-78"/>
              </a:rPr>
              <a:t>2.داخل</a:t>
            </a: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800" b="1" dirty="0">
                <a:solidFill>
                  <a:prstClr val="black"/>
                </a:solidFill>
                <a:latin typeface="Tahoma" panose="020B0604030504040204" pitchFamily="34" charset="0"/>
                <a:ea typeface="Calibri" panose="020F0502020204030204" pitchFamily="34" charset="0"/>
                <a:cs typeface="B Nazanin" panose="00000400000000000000" pitchFamily="2" charset="-78"/>
              </a:rPr>
              <a:t>آمبولانس</a:t>
            </a: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800" b="1" dirty="0">
                <a:solidFill>
                  <a:prstClr val="black"/>
                </a:solidFill>
                <a:latin typeface="Tahoma" panose="020B0604030504040204" pitchFamily="34" charset="0"/>
                <a:ea typeface="Calibri" panose="020F0502020204030204" pitchFamily="34" charset="0"/>
                <a:cs typeface="B Nazanin" panose="00000400000000000000" pitchFamily="2" charset="-78"/>
              </a:rPr>
              <a:t>حین</a:t>
            </a: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800" b="1" dirty="0">
                <a:solidFill>
                  <a:prstClr val="black"/>
                </a:solidFill>
                <a:latin typeface="Tahoma" panose="020B0604030504040204" pitchFamily="34" charset="0"/>
                <a:ea typeface="Calibri" panose="020F0502020204030204" pitchFamily="34" charset="0"/>
                <a:cs typeface="B Nazanin" panose="00000400000000000000" pitchFamily="2" charset="-78"/>
              </a:rPr>
              <a:t>انتقال</a:t>
            </a: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800" b="1" dirty="0">
                <a:solidFill>
                  <a:prstClr val="black"/>
                </a:solidFill>
                <a:latin typeface="Tahoma" panose="020B0604030504040204" pitchFamily="34" charset="0"/>
                <a:ea typeface="Calibri" panose="020F0502020204030204" pitchFamily="34" charset="0"/>
                <a:cs typeface="B Nazanin" panose="00000400000000000000" pitchFamily="2" charset="-78"/>
              </a:rPr>
              <a:t>به</a:t>
            </a: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800" b="1" dirty="0">
                <a:solidFill>
                  <a:prstClr val="black"/>
                </a:solidFill>
                <a:latin typeface="Tahoma" panose="020B0604030504040204" pitchFamily="34" charset="0"/>
                <a:ea typeface="Calibri" panose="020F0502020204030204" pitchFamily="34" charset="0"/>
                <a:cs typeface="B Nazanin" panose="00000400000000000000" pitchFamily="2" charset="-78"/>
              </a:rPr>
              <a:t>مرکز</a:t>
            </a:r>
            <a:r>
              <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rPr>
              <a:t> درمانی:</a:t>
            </a:r>
            <a:endParaRPr lang="en-US" sz="2800" b="1"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شرح حال بیمار می بایست بر اساس  الگوی </a:t>
            </a:r>
            <a:r>
              <a:rPr lang="en-US" sz="2800" dirty="0">
                <a:effectLst/>
                <a:latin typeface="Calibri" panose="020F0502020204030204" pitchFamily="34" charset="0"/>
                <a:ea typeface="Calibri" panose="020F0502020204030204" pitchFamily="34" charset="0"/>
                <a:cs typeface="B Nazanin" panose="00000400000000000000" pitchFamily="2" charset="-78"/>
              </a:rPr>
              <a:t>SAMPLE</a:t>
            </a:r>
            <a:r>
              <a:rPr lang="en-US" sz="2800" dirty="0">
                <a:effectLst/>
                <a:latin typeface="B Yagut" panose="00000400000000000000" pitchFamily="2" charset="-78"/>
                <a:ea typeface="Calibri" panose="020F0502020204030204" pitchFamily="34" charset="0"/>
                <a:cs typeface="B Nazanin" panose="00000400000000000000" pitchFamily="2" charset="-78"/>
              </a:rPr>
              <a:t> </a:t>
            </a:r>
            <a:r>
              <a:rPr lang="fa-IR" sz="2800" dirty="0">
                <a:latin typeface="B Yagut" panose="00000400000000000000" pitchFamily="2" charset="-78"/>
                <a:ea typeface="Calibri" panose="020F0502020204030204" pitchFamily="34" charset="0"/>
                <a:cs typeface="B Nazanin" panose="00000400000000000000" pitchFamily="2" charset="-78"/>
              </a:rPr>
              <a:t>(</a:t>
            </a:r>
            <a:r>
              <a:rPr lang="en-US" sz="2800" dirty="0">
                <a:effectLst/>
                <a:latin typeface="Calibri" panose="020F0502020204030204" pitchFamily="34" charset="0"/>
                <a:ea typeface="Calibri" panose="020F0502020204030204" pitchFamily="34" charset="0"/>
                <a:cs typeface="B Nazanin" panose="00000400000000000000" pitchFamily="2" charset="-78"/>
              </a:rPr>
              <a:t>S</a:t>
            </a:r>
            <a:r>
              <a:rPr lang="fa-IR" sz="2800" dirty="0">
                <a:effectLst/>
                <a:latin typeface="Calibri" panose="020F0502020204030204" pitchFamily="34" charset="0"/>
                <a:ea typeface="Calibri" panose="020F0502020204030204" pitchFamily="34" charset="0"/>
                <a:cs typeface="B Nazanin" panose="00000400000000000000" pitchFamily="2" charset="-78"/>
              </a:rPr>
              <a:t>: علائم و نشانه ها-</a:t>
            </a:r>
            <a:r>
              <a:rPr lang="en-US" sz="2800" dirty="0">
                <a:effectLst/>
                <a:latin typeface="Calibri" panose="020F0502020204030204" pitchFamily="34" charset="0"/>
                <a:ea typeface="Calibri" panose="020F0502020204030204" pitchFamily="34" charset="0"/>
                <a:cs typeface="B Nazanin" panose="00000400000000000000" pitchFamily="2" charset="-78"/>
              </a:rPr>
              <a:t> A</a:t>
            </a:r>
            <a:r>
              <a:rPr lang="fa-IR" sz="2800" dirty="0">
                <a:effectLst/>
                <a:latin typeface="Calibri" panose="020F0502020204030204" pitchFamily="34" charset="0"/>
                <a:ea typeface="Calibri" panose="020F0502020204030204" pitchFamily="34" charset="0"/>
                <a:cs typeface="B Nazanin" panose="00000400000000000000" pitchFamily="2" charset="-78"/>
              </a:rPr>
              <a:t>: آلرژی-</a:t>
            </a:r>
            <a:r>
              <a:rPr lang="en-US" sz="2800" dirty="0">
                <a:effectLst/>
                <a:latin typeface="Calibri" panose="020F0502020204030204" pitchFamily="34" charset="0"/>
                <a:ea typeface="Calibri" panose="020F0502020204030204" pitchFamily="34" charset="0"/>
                <a:cs typeface="B Nazanin" panose="00000400000000000000" pitchFamily="2" charset="-78"/>
              </a:rPr>
              <a:t> M</a:t>
            </a:r>
            <a:r>
              <a:rPr lang="fa-IR" sz="2800" dirty="0">
                <a:effectLst/>
                <a:latin typeface="Calibri" panose="020F0502020204030204" pitchFamily="34" charset="0"/>
                <a:ea typeface="Calibri" panose="020F0502020204030204" pitchFamily="34" charset="0"/>
                <a:cs typeface="B Nazanin" panose="00000400000000000000" pitchFamily="2" charset="-78"/>
              </a:rPr>
              <a:t>: داروهایی که استفاده می کند-</a:t>
            </a:r>
            <a:r>
              <a:rPr lang="en-US" sz="2800" dirty="0">
                <a:effectLst/>
                <a:latin typeface="Calibri" panose="020F0502020204030204" pitchFamily="34" charset="0"/>
                <a:ea typeface="Calibri" panose="020F0502020204030204" pitchFamily="34" charset="0"/>
                <a:cs typeface="B Nazanin" panose="00000400000000000000" pitchFamily="2" charset="-78"/>
              </a:rPr>
              <a:t> P</a:t>
            </a:r>
            <a:r>
              <a:rPr lang="fa-IR" sz="2800" dirty="0">
                <a:effectLst/>
                <a:latin typeface="Calibri" panose="020F0502020204030204" pitchFamily="34" charset="0"/>
                <a:ea typeface="Calibri" panose="020F0502020204030204" pitchFamily="34" charset="0"/>
                <a:cs typeface="B Nazanin" panose="00000400000000000000" pitchFamily="2" charset="-78"/>
              </a:rPr>
              <a:t>: تاریخچه بیماری-</a:t>
            </a:r>
            <a:r>
              <a:rPr lang="en-US" sz="2800" dirty="0">
                <a:effectLst/>
                <a:latin typeface="Calibri" panose="020F0502020204030204" pitchFamily="34" charset="0"/>
                <a:ea typeface="Calibri" panose="020F0502020204030204" pitchFamily="34" charset="0"/>
                <a:cs typeface="B Nazanin" panose="00000400000000000000" pitchFamily="2" charset="-78"/>
              </a:rPr>
              <a:t> L</a:t>
            </a:r>
            <a:r>
              <a:rPr lang="fa-IR" sz="2800" dirty="0">
                <a:effectLst/>
                <a:latin typeface="Calibri" panose="020F0502020204030204" pitchFamily="34" charset="0"/>
                <a:ea typeface="Calibri" panose="020F0502020204030204" pitchFamily="34" charset="0"/>
                <a:cs typeface="B Nazanin" panose="00000400000000000000" pitchFamily="2" charset="-78"/>
              </a:rPr>
              <a:t>: آخرین وعده غذایی-</a:t>
            </a:r>
            <a:r>
              <a:rPr lang="en-US" sz="2800" dirty="0">
                <a:effectLst/>
                <a:latin typeface="Calibri" panose="020F0502020204030204" pitchFamily="34" charset="0"/>
                <a:ea typeface="Calibri" panose="020F0502020204030204" pitchFamily="34" charset="0"/>
                <a:cs typeface="B Nazanin" panose="00000400000000000000" pitchFamily="2" charset="-78"/>
              </a:rPr>
              <a:t> E</a:t>
            </a:r>
            <a:r>
              <a:rPr lang="fa-IR" sz="2800" dirty="0">
                <a:effectLst/>
                <a:latin typeface="Calibri" panose="020F0502020204030204" pitchFamily="34" charset="0"/>
                <a:ea typeface="Calibri" panose="020F0502020204030204" pitchFamily="34" charset="0"/>
                <a:cs typeface="B Nazanin" panose="00000400000000000000" pitchFamily="2" charset="-78"/>
              </a:rPr>
              <a:t>: حادثه ای که باعث تروما شده) در طی مسیر به مرکز درمانی انجام گردد. لازم به توضیح است، معاینات تکمیلی در مسیر انتقال به مرکز درمانی قابل انجام است.</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Wingdings" panose="05000000000000000000" pitchFamily="2" charset="2"/>
              <a:buChar char=""/>
            </a:pPr>
            <a:r>
              <a:rPr lang="fa-IR" sz="2800" dirty="0">
                <a:effectLst/>
                <a:latin typeface="Calibri" panose="020F0502020204030204" pitchFamily="34" charset="0"/>
                <a:ea typeface="Calibri" panose="020F0502020204030204" pitchFamily="34" charset="0"/>
                <a:cs typeface="B Nazanin" panose="00000400000000000000" pitchFamily="2" charset="-78"/>
              </a:rPr>
              <a:t>در </a:t>
            </a:r>
            <a:r>
              <a:rPr lang="fa-IR" sz="2800" dirty="0" err="1">
                <a:effectLst/>
                <a:latin typeface="Calibri" panose="020F0502020204030204" pitchFamily="34" charset="0"/>
                <a:ea typeface="Calibri" panose="020F0502020204030204" pitchFamily="34" charset="0"/>
                <a:cs typeface="B Nazanin" panose="00000400000000000000" pitchFamily="2" charset="-78"/>
              </a:rPr>
              <a:t>هرجایی</a:t>
            </a:r>
            <a:r>
              <a:rPr lang="fa-IR" sz="2800" dirty="0">
                <a:effectLst/>
                <a:latin typeface="Calibri" panose="020F0502020204030204" pitchFamily="34" charset="0"/>
                <a:ea typeface="Calibri" panose="020F0502020204030204" pitchFamily="34" charset="0"/>
                <a:cs typeface="B Nazanin" panose="00000400000000000000" pitchFamily="2" charset="-78"/>
              </a:rPr>
              <a:t> از فرایند درمان تکنسین می تواند با پزشک مشاور مرکز ارتباطات در صورت نیاز مشاوره نماید.</a:t>
            </a:r>
            <a:endParaRPr lang="fa-IR" sz="2800" b="1"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algn="l" rtl="1"/>
            <a:endParaRPr lang="en-US" sz="2800" dirty="0">
              <a:cs typeface="B Nazanin" panose="00000400000000000000" pitchFamily="2" charset="-78"/>
            </a:endParaRPr>
          </a:p>
        </p:txBody>
      </p:sp>
    </p:spTree>
    <p:extLst>
      <p:ext uri="{BB962C8B-B14F-4D97-AF65-F5344CB8AC3E}">
        <p14:creationId xmlns:p14="http://schemas.microsoft.com/office/powerpoint/2010/main" val="356163665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a:xfrm>
            <a:off x="828541" y="691591"/>
            <a:ext cx="10972800" cy="4525963"/>
          </a:xfrm>
        </p:spPr>
        <p:txBody>
          <a:bodyPr>
            <a:noAutofit/>
          </a:bodyPr>
          <a:lstStyle/>
          <a:p>
            <a:pPr marL="0" lvl="0" indent="0" algn="r" rtl="1">
              <a:lnSpc>
                <a:spcPct val="115000"/>
              </a:lnSpc>
              <a:spcBef>
                <a:spcPts val="0"/>
              </a:spcBef>
              <a:spcAft>
                <a:spcPts val="1000"/>
              </a:spcAft>
              <a:buNone/>
            </a:pP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واحد عملیات (پایگاه اورژانس):</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با اطمینان از ایمنی و امنیت صحنه شروع به انجام اقدامات درمانی به ترتیب زیر نمایند:</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lnSpc>
                <a:spcPct val="115000"/>
              </a:lnSpc>
              <a:spcBef>
                <a:spcPts val="0"/>
              </a:spcBef>
              <a:spcAft>
                <a:spcPts val="1000"/>
              </a:spcAft>
              <a:buNone/>
            </a:pPr>
            <a:r>
              <a:rPr lang="fa-IR" sz="2400" b="1" dirty="0">
                <a:solidFill>
                  <a:prstClr val="black"/>
                </a:solidFill>
                <a:latin typeface="Tahoma" panose="020B0604030504040204" pitchFamily="34" charset="0"/>
                <a:ea typeface="Calibri" panose="020F0502020204030204" pitchFamily="34" charset="0"/>
                <a:cs typeface="B Nazanin" panose="00000400000000000000" pitchFamily="2" charset="-78"/>
              </a:rPr>
              <a:t>2.داخل</a:t>
            </a: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b="1" dirty="0">
                <a:solidFill>
                  <a:prstClr val="black"/>
                </a:solidFill>
                <a:latin typeface="Tahoma" panose="020B0604030504040204" pitchFamily="34" charset="0"/>
                <a:ea typeface="Calibri" panose="020F0502020204030204" pitchFamily="34" charset="0"/>
                <a:cs typeface="B Nazanin" panose="00000400000000000000" pitchFamily="2" charset="-78"/>
              </a:rPr>
              <a:t>آمبولانس</a:t>
            </a: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b="1" dirty="0">
                <a:solidFill>
                  <a:prstClr val="black"/>
                </a:solidFill>
                <a:latin typeface="Tahoma" panose="020B0604030504040204" pitchFamily="34" charset="0"/>
                <a:ea typeface="Calibri" panose="020F0502020204030204" pitchFamily="34" charset="0"/>
                <a:cs typeface="B Nazanin" panose="00000400000000000000" pitchFamily="2" charset="-78"/>
              </a:rPr>
              <a:t>حین</a:t>
            </a: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b="1" dirty="0">
                <a:solidFill>
                  <a:prstClr val="black"/>
                </a:solidFill>
                <a:latin typeface="Tahoma" panose="020B0604030504040204" pitchFamily="34" charset="0"/>
                <a:ea typeface="Calibri" panose="020F0502020204030204" pitchFamily="34" charset="0"/>
                <a:cs typeface="B Nazanin" panose="00000400000000000000" pitchFamily="2" charset="-78"/>
              </a:rPr>
              <a:t>انتقال</a:t>
            </a: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b="1" dirty="0">
                <a:solidFill>
                  <a:prstClr val="black"/>
                </a:solidFill>
                <a:latin typeface="Tahoma" panose="020B0604030504040204" pitchFamily="34" charset="0"/>
                <a:ea typeface="Calibri" panose="020F0502020204030204" pitchFamily="34" charset="0"/>
                <a:cs typeface="B Nazanin" panose="00000400000000000000" pitchFamily="2" charset="-78"/>
              </a:rPr>
              <a:t>به</a:t>
            </a: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b="1" dirty="0">
                <a:solidFill>
                  <a:prstClr val="black"/>
                </a:solidFill>
                <a:latin typeface="Tahoma" panose="020B0604030504040204" pitchFamily="34" charset="0"/>
                <a:ea typeface="Calibri" panose="020F0502020204030204" pitchFamily="34" charset="0"/>
                <a:cs typeface="B Nazanin" panose="00000400000000000000" pitchFamily="2" charset="-78"/>
              </a:rPr>
              <a:t>مرکز</a:t>
            </a:r>
            <a:r>
              <a:rPr lang="fa-IR" sz="2400" b="1" dirty="0">
                <a:solidFill>
                  <a:prstClr val="black"/>
                </a:solidFill>
                <a:latin typeface="Calibri" panose="020F0502020204030204" pitchFamily="34" charset="0"/>
                <a:ea typeface="Calibri" panose="020F0502020204030204" pitchFamily="34" charset="0"/>
                <a:cs typeface="B Nazanin" panose="00000400000000000000" pitchFamily="2" charset="-78"/>
              </a:rPr>
              <a:t> درمانی: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R="0" lvl="0" algn="r" rtl="1">
              <a:lnSpc>
                <a:spcPct val="115000"/>
              </a:lnSpc>
              <a:spcBef>
                <a:spcPts val="0"/>
              </a:spcBef>
              <a:spcAft>
                <a:spcPts val="0"/>
              </a:spcAft>
              <a:buFont typeface="Wingdings" panose="05000000000000000000" pitchFamily="2" charset="2"/>
              <a:buChar char="Ø"/>
            </a:pPr>
            <a:r>
              <a:rPr lang="fa-IR" sz="2400" dirty="0">
                <a:effectLst/>
                <a:latin typeface="Calibri" panose="020F0502020204030204" pitchFamily="34" charset="0"/>
                <a:ea typeface="Calibri" panose="020F0502020204030204" pitchFamily="34" charset="0"/>
                <a:cs typeface="B Nazanin" panose="00000400000000000000" pitchFamily="2" charset="-78"/>
              </a:rPr>
              <a:t>در طی مسیر تا تحویل به بیمارستان 247 بر اساس پروتکل </a:t>
            </a:r>
            <a:r>
              <a:rPr lang="fa-IR" sz="2400" dirty="0" err="1">
                <a:effectLst/>
                <a:latin typeface="Calibri" panose="020F0502020204030204" pitchFamily="34" charset="0"/>
                <a:ea typeface="Calibri" panose="020F0502020204030204" pitchFamily="34" charset="0"/>
                <a:cs typeface="B Nazanin" panose="00000400000000000000" pitchFamily="2" charset="-78"/>
              </a:rPr>
              <a:t>آفلاین</a:t>
            </a:r>
            <a:r>
              <a:rPr lang="fa-IR" sz="2400" dirty="0">
                <a:effectLst/>
                <a:latin typeface="Calibri" panose="020F0502020204030204" pitchFamily="34" charset="0"/>
                <a:ea typeface="Calibri" panose="020F0502020204030204" pitchFamily="34" charset="0"/>
                <a:cs typeface="B Nazanin" panose="00000400000000000000" pitchFamily="2" charset="-78"/>
              </a:rPr>
              <a:t> سندرم حاد </a:t>
            </a:r>
            <a:r>
              <a:rPr lang="fa-IR" sz="2400" dirty="0" err="1">
                <a:effectLst/>
                <a:latin typeface="Calibri" panose="020F0502020204030204" pitchFamily="34" charset="0"/>
                <a:ea typeface="Calibri" panose="020F0502020204030204" pitchFamily="34" charset="0"/>
                <a:cs typeface="B Nazanin" panose="00000400000000000000" pitchFamily="2" charset="-78"/>
              </a:rPr>
              <a:t>کرونری</a:t>
            </a:r>
            <a:r>
              <a:rPr lang="fa-IR" sz="2400" dirty="0">
                <a:effectLst/>
                <a:latin typeface="Calibri" panose="020F0502020204030204" pitchFamily="34" charset="0"/>
                <a:ea typeface="Calibri" panose="020F0502020204030204" pitchFamily="34" charset="0"/>
                <a:cs typeface="B Nazanin" panose="00000400000000000000" pitchFamily="2" charset="-78"/>
              </a:rPr>
              <a:t>  درمان های مورد نیاز شامل مانیتورینگ بیمار، وضعیت صحیح بیمار، چک علائم حیاتی هر 5 دقیقه یکبار، ادامه تجویز </a:t>
            </a:r>
            <a:r>
              <a:rPr lang="en-GB" sz="2400" dirty="0">
                <a:effectLst/>
                <a:latin typeface="Calibri" panose="020F0502020204030204" pitchFamily="34" charset="0"/>
                <a:ea typeface="Calibri" panose="020F0502020204030204" pitchFamily="34" charset="0"/>
                <a:cs typeface="B Nazanin" panose="00000400000000000000" pitchFamily="2" charset="-78"/>
              </a:rPr>
              <a:t>NTG</a:t>
            </a:r>
            <a:r>
              <a:rPr lang="fa-IR" sz="2400" dirty="0">
                <a:effectLst/>
                <a:latin typeface="Calibri" panose="020F0502020204030204" pitchFamily="34" charset="0"/>
                <a:ea typeface="Calibri" panose="020F0502020204030204" pitchFamily="34" charset="0"/>
                <a:cs typeface="B Nazanin" panose="00000400000000000000" pitchFamily="2" charset="-78"/>
              </a:rPr>
              <a:t> پس از چک علائم حیاتی، تجویز قرص </a:t>
            </a:r>
            <a:r>
              <a:rPr lang="fa-IR" sz="2400" dirty="0" err="1">
                <a:effectLst/>
                <a:latin typeface="Calibri" panose="020F0502020204030204" pitchFamily="34" charset="0"/>
                <a:ea typeface="Calibri" panose="020F0502020204030204" pitchFamily="34" charset="0"/>
                <a:cs typeface="B Nazanin" panose="00000400000000000000" pitchFamily="2" charset="-78"/>
              </a:rPr>
              <a:t>پلاویکس</a:t>
            </a:r>
            <a:r>
              <a:rPr lang="fa-IR" sz="2400" dirty="0">
                <a:effectLst/>
                <a:latin typeface="Calibri" panose="020F0502020204030204" pitchFamily="34" charset="0"/>
                <a:ea typeface="Calibri" panose="020F0502020204030204" pitchFamily="34" charset="0"/>
                <a:cs typeface="B Nazanin" panose="00000400000000000000" pitchFamily="2" charset="-78"/>
              </a:rPr>
              <a:t> و سایر درمان ها ( شامل درمان عوارض ناشی از سکته قلبی) با صلاحدید پزشک متخصص مقیم صورت پذیرد.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در تمام طول مسیر تا تحویل به بیمارستان 247 می بایست وسایل احیا (</a:t>
            </a:r>
            <a:r>
              <a:rPr lang="fa-IR" sz="2400" dirty="0" err="1">
                <a:effectLst/>
                <a:latin typeface="Calibri" panose="020F0502020204030204" pitchFamily="34" charset="0"/>
                <a:ea typeface="Calibri" panose="020F0502020204030204" pitchFamily="34" charset="0"/>
                <a:cs typeface="B Nazanin" panose="00000400000000000000" pitchFamily="2" charset="-78"/>
              </a:rPr>
              <a:t>جامبگ</a:t>
            </a:r>
            <a:r>
              <a:rPr lang="fa-IR" sz="2400" dirty="0">
                <a:effectLst/>
                <a:latin typeface="Calibri" panose="020F0502020204030204" pitchFamily="34" charset="0"/>
                <a:ea typeface="Calibri" panose="020F0502020204030204" pitchFamily="34" charset="0"/>
                <a:cs typeface="B Nazanin" panose="00000400000000000000" pitchFamily="2" charset="-78"/>
              </a:rPr>
              <a:t> دارویی و </a:t>
            </a:r>
            <a:r>
              <a:rPr lang="en-US" sz="2400" dirty="0">
                <a:effectLst/>
                <a:latin typeface="Calibri" panose="020F0502020204030204" pitchFamily="34" charset="0"/>
                <a:ea typeface="Calibri" panose="020F0502020204030204" pitchFamily="34" charset="0"/>
                <a:cs typeface="B Nazanin" panose="00000400000000000000" pitchFamily="2" charset="-78"/>
              </a:rPr>
              <a:t>CPR</a:t>
            </a:r>
            <a:r>
              <a:rPr lang="fa-IR" sz="2400" dirty="0">
                <a:effectLst/>
                <a:latin typeface="Calibri" panose="020F0502020204030204" pitchFamily="34" charset="0"/>
                <a:ea typeface="Calibri" panose="020F0502020204030204" pitchFamily="34" charset="0"/>
                <a:cs typeface="B Nazanin" panose="00000400000000000000" pitchFamily="2" charset="-78"/>
              </a:rPr>
              <a:t>، دستگاه </a:t>
            </a:r>
            <a:r>
              <a:rPr lang="fa-IR" sz="2400" dirty="0" err="1">
                <a:effectLst/>
                <a:latin typeface="Calibri" panose="020F0502020204030204" pitchFamily="34" charset="0"/>
                <a:ea typeface="Calibri" panose="020F0502020204030204" pitchFamily="34" charset="0"/>
                <a:cs typeface="B Nazanin" panose="00000400000000000000" pitchFamily="2" charset="-78"/>
              </a:rPr>
              <a:t>الکتروشوک</a:t>
            </a:r>
            <a:r>
              <a:rPr lang="fa-IR" sz="2400" dirty="0">
                <a:effectLst/>
                <a:latin typeface="Calibri" panose="020F0502020204030204" pitchFamily="34" charset="0"/>
                <a:ea typeface="Calibri" panose="020F0502020204030204" pitchFamily="34" charset="0"/>
                <a:cs typeface="B Nazanin" panose="00000400000000000000" pitchFamily="2" charset="-78"/>
              </a:rPr>
              <a:t> یا </a:t>
            </a:r>
            <a:r>
              <a:rPr lang="en-US" sz="2400" dirty="0">
                <a:effectLst/>
                <a:latin typeface="Calibri" panose="020F0502020204030204" pitchFamily="34" charset="0"/>
                <a:ea typeface="Calibri" panose="020F0502020204030204" pitchFamily="34" charset="0"/>
                <a:cs typeface="B Nazanin" panose="00000400000000000000" pitchFamily="2" charset="-78"/>
              </a:rPr>
              <a:t>AED</a:t>
            </a:r>
            <a:r>
              <a:rPr lang="fa-IR" sz="2400" dirty="0">
                <a:effectLst/>
                <a:latin typeface="Calibri" panose="020F0502020204030204" pitchFamily="34" charset="0"/>
                <a:ea typeface="Calibri" panose="020F0502020204030204" pitchFamily="34" charset="0"/>
                <a:cs typeface="B Nazanin" panose="00000400000000000000" pitchFamily="2" charset="-78"/>
              </a:rPr>
              <a:t>)  در کنار  بیمار آماده باشد.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Wingdings" panose="05000000000000000000" pitchFamily="2"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در داخل آمبولانس تکنسین ضمن ارزیابی مکرر وضعیت هوشیاری اقدام به بررسی علائم حیاتی بیمار می نماید (هر 5 دقیقه).</a:t>
            </a:r>
            <a:endParaRPr lang="en-US" sz="2400" dirty="0">
              <a:cs typeface="B Nazanin" panose="00000400000000000000" pitchFamily="2" charset="-78"/>
            </a:endParaRPr>
          </a:p>
        </p:txBody>
      </p:sp>
    </p:spTree>
    <p:extLst>
      <p:ext uri="{BB962C8B-B14F-4D97-AF65-F5344CB8AC3E}">
        <p14:creationId xmlns:p14="http://schemas.microsoft.com/office/powerpoint/2010/main" val="192736029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342900" marR="0" lvl="0" indent="-342900" algn="justLow" rtl="1">
              <a:lnSpc>
                <a:spcPct val="115000"/>
              </a:lnSpc>
              <a:spcBef>
                <a:spcPts val="0"/>
              </a:spcBef>
              <a:spcAft>
                <a:spcPts val="1000"/>
              </a:spcAft>
              <a:buFont typeface="Symbol" panose="05050102010706020507" pitchFamily="18" charset="2"/>
              <a:buChar char=""/>
            </a:pPr>
            <a:r>
              <a:rPr lang="fa-IR" b="1" dirty="0">
                <a:effectLst/>
                <a:latin typeface="Calibri" panose="020F0502020204030204" pitchFamily="34" charset="0"/>
                <a:ea typeface="Calibri" panose="020F0502020204030204" pitchFamily="34" charset="0"/>
                <a:cs typeface="B Nazanin" panose="00000400000000000000" pitchFamily="2" charset="-78"/>
              </a:rPr>
              <a:t>واحد پذیرش:</a:t>
            </a:r>
            <a:endParaRPr lang="en-US" b="1"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در مراکزی که </a:t>
            </a:r>
            <a:r>
              <a:rPr lang="fa-IR" sz="2400" dirty="0" err="1">
                <a:effectLst/>
                <a:latin typeface="Calibri" panose="020F0502020204030204" pitchFamily="34" charset="0"/>
                <a:ea typeface="Calibri" panose="020F0502020204030204" pitchFamily="34" charset="0"/>
                <a:cs typeface="B Nazanin" panose="00000400000000000000" pitchFamily="2" charset="-78"/>
              </a:rPr>
              <a:t>دیسپچ</a:t>
            </a:r>
            <a:r>
              <a:rPr lang="fa-IR" sz="2400" dirty="0">
                <a:effectLst/>
                <a:latin typeface="Calibri" panose="020F0502020204030204" pitchFamily="34" charset="0"/>
                <a:ea typeface="Calibri" panose="020F0502020204030204" pitchFamily="34" charset="0"/>
                <a:cs typeface="B Nazanin" panose="00000400000000000000" pitchFamily="2" charset="-78"/>
              </a:rPr>
              <a:t> تخصصی وجود ندارد واحد پذیرش می بایست پس از مشخص نمودن بیمارستان 247، اقدام به تماس تلفنی با </a:t>
            </a:r>
            <a:r>
              <a:rPr lang="fa-IR" sz="2400" dirty="0" err="1">
                <a:effectLst/>
                <a:latin typeface="Calibri" panose="020F0502020204030204" pitchFamily="34" charset="0"/>
                <a:ea typeface="Calibri" panose="020F0502020204030204" pitchFamily="34" charset="0"/>
                <a:cs typeface="B Nazanin" panose="00000400000000000000" pitchFamily="2" charset="-78"/>
              </a:rPr>
              <a:t>سوپروایزر</a:t>
            </a:r>
            <a:r>
              <a:rPr lang="fa-IR" sz="2400" dirty="0">
                <a:effectLst/>
                <a:latin typeface="Calibri" panose="020F0502020204030204" pitchFamily="34" charset="0"/>
                <a:ea typeface="Calibri" panose="020F0502020204030204" pitchFamily="34" charset="0"/>
                <a:cs typeface="B Nazanin" panose="00000400000000000000" pitchFamily="2" charset="-78"/>
              </a:rPr>
              <a:t> بیمارستان 247 نموده و کد 247 را به ایشان اعلام نماید. همچنین فاصله و زمان تقریبی رسیدن آمبولانس به بیمارستان را نیز اعلام نماید.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justLow" rtl="1">
              <a:lnSpc>
                <a:spcPct val="115000"/>
              </a:lnSpc>
              <a:spcBef>
                <a:spcPts val="0"/>
              </a:spcBef>
              <a:spcAft>
                <a:spcPts val="0"/>
              </a:spcAft>
              <a:buNone/>
            </a:pP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1000"/>
              </a:spcAft>
              <a:buFont typeface="Wingdings" panose="05000000000000000000" pitchFamily="2" charset="2"/>
              <a:buChar char=""/>
            </a:pPr>
            <a:r>
              <a:rPr lang="fa-IR" sz="2400" dirty="0">
                <a:effectLst/>
                <a:latin typeface="Calibri" panose="020F0502020204030204" pitchFamily="34" charset="0"/>
                <a:ea typeface="Calibri" panose="020F0502020204030204" pitchFamily="34" charset="0"/>
                <a:cs typeface="B Nazanin" panose="00000400000000000000" pitchFamily="2" charset="-78"/>
              </a:rPr>
              <a:t>واحد پذیرش می بایست هر 6 ساعت یکبار وضعیت آمادگی بیمارستانهای 247 را پایش نماید. در صورت وجود </a:t>
            </a:r>
            <a:r>
              <a:rPr lang="fa-IR" sz="2400" dirty="0" err="1">
                <a:effectLst/>
                <a:latin typeface="Calibri" panose="020F0502020204030204" pitchFamily="34" charset="0"/>
                <a:ea typeface="Calibri" panose="020F0502020204030204" pitchFamily="34" charset="0"/>
                <a:cs typeface="B Nazanin" panose="00000400000000000000" pitchFamily="2" charset="-78"/>
              </a:rPr>
              <a:t>دیسپچ</a:t>
            </a:r>
            <a:r>
              <a:rPr lang="fa-IR" sz="2400" dirty="0">
                <a:effectLst/>
                <a:latin typeface="Calibri" panose="020F0502020204030204" pitchFamily="34" charset="0"/>
                <a:ea typeface="Calibri" panose="020F0502020204030204" pitchFamily="34" charset="0"/>
                <a:cs typeface="B Nazanin" panose="00000400000000000000" pitchFamily="2" charset="-78"/>
              </a:rPr>
              <a:t> تخصصی، واحد پذیرش حسب دستور این واحد، اقدام خواهد نمود.</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100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184716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342900" marR="0" lvl="0" indent="-342900" algn="r" rtl="1">
              <a:lnSpc>
                <a:spcPct val="115000"/>
              </a:lnSpc>
              <a:spcBef>
                <a:spcPts val="0"/>
              </a:spcBef>
              <a:spcAft>
                <a:spcPts val="0"/>
              </a:spcAft>
              <a:buFont typeface="Symbol" panose="05050102010706020507" pitchFamily="18" charset="2"/>
              <a:buChar char=""/>
            </a:pPr>
            <a:r>
              <a:rPr lang="fa-IR" b="1" dirty="0">
                <a:effectLst/>
                <a:latin typeface="Calibri" panose="020F0502020204030204" pitchFamily="34" charset="0"/>
                <a:ea typeface="Calibri" panose="020F0502020204030204" pitchFamily="34" charset="0"/>
                <a:cs typeface="B Nazanin" panose="00000400000000000000" pitchFamily="2" charset="-78"/>
              </a:rPr>
              <a:t>پزشک مشاور (50-10) اورژانس پیش بیمارستانی: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0"/>
              </a:spcAft>
              <a:buFont typeface="Wingdings" panose="05000000000000000000" pitchFamily="2" charset="2"/>
              <a:buChar char=""/>
            </a:pPr>
            <a:r>
              <a:rPr lang="fa-IR" dirty="0">
                <a:effectLst/>
                <a:latin typeface="Tahoma" panose="020B0604030504040204" pitchFamily="34" charset="0"/>
                <a:ea typeface="Calibri" panose="020F0502020204030204" pitchFamily="34" charset="0"/>
                <a:cs typeface="B Nazanin" panose="00000400000000000000" pitchFamily="2" charset="-78"/>
              </a:rPr>
              <a:t>در</a:t>
            </a:r>
            <a:r>
              <a:rPr lang="fa-IR" dirty="0">
                <a:effectLst/>
                <a:latin typeface="Calibri" panose="020F0502020204030204" pitchFamily="34" charset="0"/>
                <a:ea typeface="Calibri" panose="020F0502020204030204" pitchFamily="34" charset="0"/>
                <a:cs typeface="B Nazanin" panose="00000400000000000000" pitchFamily="2" charset="-78"/>
              </a:rPr>
              <a:t> صورت عدم وجود </a:t>
            </a:r>
            <a:r>
              <a:rPr lang="fa-IR" dirty="0" err="1">
                <a:effectLst/>
                <a:latin typeface="Calibri" panose="020F0502020204030204" pitchFamily="34" charset="0"/>
                <a:ea typeface="Calibri" panose="020F0502020204030204" pitchFamily="34" charset="0"/>
                <a:cs typeface="B Nazanin" panose="00000400000000000000" pitchFamily="2" charset="-78"/>
              </a:rPr>
              <a:t>دیسپچ</a:t>
            </a:r>
            <a:r>
              <a:rPr lang="fa-IR" dirty="0">
                <a:effectLst/>
                <a:latin typeface="Calibri" panose="020F0502020204030204" pitchFamily="34" charset="0"/>
                <a:ea typeface="Calibri" panose="020F0502020204030204" pitchFamily="34" charset="0"/>
                <a:cs typeface="B Nazanin" panose="00000400000000000000" pitchFamily="2" charset="-78"/>
              </a:rPr>
              <a:t> تخصصی، پایش عملکرد کد 247 به عهده این واحد می باشد.</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15000"/>
              </a:lnSpc>
              <a:spcBef>
                <a:spcPts val="0"/>
              </a:spcBef>
              <a:spcAft>
                <a:spcPts val="100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به محض اطلاع از وجود بیمار با علائم سکته حاد قلبی از طرف کارشناسان 115 می بایست کد اعزامی به محل را تحت نظر داشته و درصورت تماس پاسخگویی ایشان را در</a:t>
            </a:r>
            <a:r>
              <a:rPr lang="fa-IR" u="sng" dirty="0">
                <a:effectLst/>
                <a:latin typeface="Calibri" panose="020F0502020204030204" pitchFamily="34" charset="0"/>
                <a:ea typeface="Calibri" panose="020F0502020204030204" pitchFamily="34" charset="0"/>
                <a:cs typeface="B Nazanin" panose="00000400000000000000" pitchFamily="2" charset="-78"/>
              </a:rPr>
              <a:t> اولویت </a:t>
            </a:r>
            <a:r>
              <a:rPr lang="fa-IR" dirty="0">
                <a:effectLst/>
                <a:latin typeface="Calibri" panose="020F0502020204030204" pitchFamily="34" charset="0"/>
                <a:ea typeface="Calibri" panose="020F0502020204030204" pitchFamily="34" charset="0"/>
                <a:cs typeface="B Nazanin" panose="00000400000000000000" pitchFamily="2" charset="-78"/>
              </a:rPr>
              <a:t>قرار دهند و تا زمان رسیدن بیمار به بیمارستان 247 ، در صورت تماس تکنسین ها پاسخگویی به ایشان را در اولویت قرار دهد.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algn="r"/>
            <a:endParaRPr lang="en-US" dirty="0">
              <a:cs typeface="B Nazanin" panose="00000400000000000000" pitchFamily="2" charset="-78"/>
            </a:endParaRPr>
          </a:p>
        </p:txBody>
      </p:sp>
    </p:spTree>
    <p:extLst>
      <p:ext uri="{BB962C8B-B14F-4D97-AF65-F5344CB8AC3E}">
        <p14:creationId xmlns:p14="http://schemas.microsoft.com/office/powerpoint/2010/main" val="388184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0" marR="0" lvl="0" indent="0" algn="r" rtl="1">
              <a:lnSpc>
                <a:spcPct val="115000"/>
              </a:lnSpc>
              <a:spcBef>
                <a:spcPts val="0"/>
              </a:spcBef>
              <a:spcAft>
                <a:spcPts val="0"/>
              </a:spcAft>
              <a:buNone/>
            </a:pPr>
            <a:r>
              <a:rPr lang="fa-IR" b="1" dirty="0">
                <a:effectLst/>
                <a:latin typeface="Calibri" panose="020F0502020204030204" pitchFamily="34" charset="0"/>
                <a:ea typeface="Calibri" panose="020F0502020204030204" pitchFamily="34" charset="0"/>
                <a:cs typeface="B Yagut" panose="00000400000000000000" pitchFamily="2" charset="-78"/>
              </a:rPr>
              <a:t>وظایف </a:t>
            </a:r>
            <a:r>
              <a:rPr lang="fa-IR" b="1" dirty="0" err="1">
                <a:effectLst/>
                <a:latin typeface="Calibri" panose="020F0502020204030204" pitchFamily="34" charset="0"/>
                <a:ea typeface="Calibri" panose="020F0502020204030204" pitchFamily="34" charset="0"/>
                <a:cs typeface="B Yagut" panose="00000400000000000000" pitchFamily="2" charset="-78"/>
              </a:rPr>
              <a:t>سوپروایزر</a:t>
            </a:r>
            <a:r>
              <a:rPr lang="fa-IR" b="1" dirty="0">
                <a:effectLst/>
                <a:latin typeface="Calibri" panose="020F0502020204030204" pitchFamily="34" charset="0"/>
                <a:ea typeface="Calibri" panose="020F0502020204030204" pitchFamily="34" charset="0"/>
                <a:cs typeface="B Yagut" panose="00000400000000000000" pitchFamily="2" charset="-78"/>
              </a:rPr>
              <a:t> بیمارستان 247:</a:t>
            </a:r>
            <a:endParaRPr lang="en-US"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15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0"/>
              </a:spcBef>
              <a:spcAft>
                <a:spcPts val="100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Yagut" panose="00000400000000000000" pitchFamily="2" charset="-78"/>
              </a:rPr>
              <a:t>زمانی که کد 247 فعال شد </a:t>
            </a:r>
            <a:r>
              <a:rPr lang="fa-IR" dirty="0" err="1">
                <a:effectLst/>
                <a:latin typeface="Calibri" panose="020F0502020204030204" pitchFamily="34" charset="0"/>
                <a:ea typeface="Calibri" panose="020F0502020204030204" pitchFamily="34" charset="0"/>
                <a:cs typeface="B Yagut" panose="00000400000000000000" pitchFamily="2" charset="-78"/>
              </a:rPr>
              <a:t>سوپروایزر</a:t>
            </a:r>
            <a:r>
              <a:rPr lang="fa-IR" dirty="0">
                <a:effectLst/>
                <a:latin typeface="Calibri" panose="020F0502020204030204" pitchFamily="34" charset="0"/>
                <a:ea typeface="Calibri" panose="020F0502020204030204" pitchFamily="34" charset="0"/>
                <a:cs typeface="B Yagut" panose="00000400000000000000" pitchFamily="2" charset="-78"/>
              </a:rPr>
              <a:t> بیمارستان 247 موظف به هماهنگی با بخش کت لب بیمارستان جهت پذیرش بیمار می باشد.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Tree>
    <p:extLst>
      <p:ext uri="{BB962C8B-B14F-4D97-AF65-F5344CB8AC3E}">
        <p14:creationId xmlns:p14="http://schemas.microsoft.com/office/powerpoint/2010/main" val="44173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فرآیند فعال شدن کد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a:xfrm>
            <a:off x="373487" y="1107583"/>
            <a:ext cx="11436440" cy="5409127"/>
          </a:xfrm>
        </p:spPr>
        <p:txBody>
          <a:bodyPr>
            <a:normAutofit fontScale="85000" lnSpcReduction="20000"/>
          </a:bodyPr>
          <a:lstStyle/>
          <a:p>
            <a:pPr marL="342900" marR="0" lvl="0" indent="-342900" algn="justLow" rtl="1">
              <a:lnSpc>
                <a:spcPct val="115000"/>
              </a:lnSpc>
              <a:spcBef>
                <a:spcPts val="0"/>
              </a:spcBef>
              <a:spcAft>
                <a:spcPts val="0"/>
              </a:spcAft>
              <a:buFont typeface="Symbol" panose="05050102010706020507" pitchFamily="18" charset="2"/>
              <a:buChar char=""/>
            </a:pPr>
            <a:r>
              <a:rPr lang="fa-IR" b="1" dirty="0">
                <a:effectLst/>
                <a:latin typeface="Tahoma" panose="020B0604030504040204" pitchFamily="34" charset="0"/>
                <a:ea typeface="Calibri" panose="020F0502020204030204" pitchFamily="34" charset="0"/>
                <a:cs typeface="B Nazanin" panose="00000400000000000000" pitchFamily="2" charset="-78"/>
              </a:rPr>
              <a:t>تحویل بیمار به بیمارستان 247:</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effectLst/>
                <a:latin typeface="Calibri" panose="020F0502020204030204" pitchFamily="34" charset="0"/>
                <a:ea typeface="Calibri" panose="020F0502020204030204" pitchFamily="34" charset="0"/>
                <a:cs typeface="B Nazanin" panose="00000400000000000000" pitchFamily="2" charset="-78"/>
              </a:rPr>
              <a:t>تکنسین فوریت های پزشکی می بایست به همراه </a:t>
            </a:r>
            <a:r>
              <a:rPr lang="fa-IR" dirty="0" err="1">
                <a:effectLst/>
                <a:latin typeface="Calibri" panose="020F0502020204030204" pitchFamily="34" charset="0"/>
                <a:ea typeface="Calibri" panose="020F0502020204030204" pitchFamily="34" charset="0"/>
                <a:cs typeface="B Nazanin" panose="00000400000000000000" pitchFamily="2" charset="-78"/>
              </a:rPr>
              <a:t>جامبگ</a:t>
            </a:r>
            <a:r>
              <a:rPr lang="fa-IR" dirty="0">
                <a:effectLst/>
                <a:latin typeface="Calibri" panose="020F0502020204030204" pitchFamily="34" charset="0"/>
                <a:ea typeface="Calibri" panose="020F0502020204030204" pitchFamily="34" charset="0"/>
                <a:cs typeface="B Nazanin" panose="00000400000000000000" pitchFamily="2" charset="-78"/>
              </a:rPr>
              <a:t> دارویی و</a:t>
            </a:r>
            <a:r>
              <a:rPr lang="en-US" dirty="0">
                <a:effectLst/>
                <a:latin typeface="Calibri" panose="020F0502020204030204" pitchFamily="34" charset="0"/>
                <a:ea typeface="Calibri" panose="020F0502020204030204" pitchFamily="34" charset="0"/>
                <a:cs typeface="B Nazanin" panose="00000400000000000000" pitchFamily="2" charset="-78"/>
              </a:rPr>
              <a:t>CPR</a:t>
            </a:r>
            <a:r>
              <a:rPr lang="en-US" dirty="0">
                <a:effectLst/>
                <a:latin typeface="B Yagut" panose="00000400000000000000" pitchFamily="2" charset="-78"/>
                <a:ea typeface="Calibri" panose="020F0502020204030204" pitchFamily="34" charset="0"/>
                <a:cs typeface="B Nazanin" panose="00000400000000000000" pitchFamily="2" charset="-78"/>
              </a:rPr>
              <a:t> </a:t>
            </a:r>
            <a:r>
              <a:rPr lang="fa-IR" dirty="0">
                <a:latin typeface="B Yagut" panose="00000400000000000000" pitchFamily="2" charset="-78"/>
                <a:ea typeface="Calibri" panose="020F0502020204030204" pitchFamily="34" charset="0"/>
                <a:cs typeface="B Nazanin" panose="00000400000000000000" pitchFamily="2" charset="-78"/>
              </a:rPr>
              <a:t>، دستگاه </a:t>
            </a:r>
            <a:r>
              <a:rPr lang="fa-IR" dirty="0" err="1">
                <a:latin typeface="B Yagut" panose="00000400000000000000" pitchFamily="2" charset="-78"/>
                <a:ea typeface="Calibri" panose="020F0502020204030204" pitchFamily="34" charset="0"/>
                <a:cs typeface="B Nazanin" panose="00000400000000000000" pitchFamily="2" charset="-78"/>
              </a:rPr>
              <a:t>الکتروشوک</a:t>
            </a:r>
            <a:r>
              <a:rPr lang="fa-IR" dirty="0">
                <a:latin typeface="B Yagut" panose="00000400000000000000" pitchFamily="2" charset="-78"/>
                <a:ea typeface="Calibri" panose="020F0502020204030204" pitchFamily="34" charset="0"/>
                <a:cs typeface="B Nazanin" panose="00000400000000000000" pitchFamily="2" charset="-78"/>
              </a:rPr>
              <a:t> یا </a:t>
            </a:r>
            <a:r>
              <a:rPr lang="en-US" dirty="0">
                <a:effectLst/>
                <a:latin typeface="Calibri" panose="020F0502020204030204" pitchFamily="34" charset="0"/>
                <a:ea typeface="Calibri" panose="020F0502020204030204" pitchFamily="34" charset="0"/>
                <a:cs typeface="B Nazanin" panose="00000400000000000000" pitchFamily="2" charset="-78"/>
              </a:rPr>
              <a:t>AED</a:t>
            </a:r>
            <a:r>
              <a:rPr lang="fa-IR" dirty="0">
                <a:effectLst/>
                <a:latin typeface="Calibri" panose="020F0502020204030204" pitchFamily="34" charset="0"/>
                <a:ea typeface="Calibri" panose="020F0502020204030204" pitchFamily="34" charset="0"/>
                <a:cs typeface="B Nazanin" panose="00000400000000000000" pitchFamily="2" charset="-78"/>
              </a:rPr>
              <a:t> تا زمان تحویل  بیمار به مسئول بخش کت لب بر بالین بیمار حضور داشته باشد.</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زمان</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رسیدن</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به</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بیمارستان</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247</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اگر بیمار بد حال است می بایست بیمار به بخش اورژانس تحویل گردد و در صورت </a:t>
            </a:r>
            <a:r>
              <a:rPr lang="en-US" sz="3200" dirty="0">
                <a:effectLst/>
                <a:latin typeface="Calibri" panose="020F0502020204030204" pitchFamily="34" charset="0"/>
                <a:ea typeface="Calibri" panose="020F0502020204030204" pitchFamily="34" charset="0"/>
                <a:cs typeface="B Nazanin" panose="00000400000000000000" pitchFamily="2" charset="-78"/>
              </a:rPr>
              <a:t>STEMI</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بلافاصله بدون فرآیند تشکیل پرونده، بیمار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مستقیماٌ</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به بخش</a:t>
            </a:r>
            <a:b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b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کت لب منتقل می شود و همزمان یک نفر از پرسنل از پیش تعیین شده بیمارستان نسبت به تشکیل پرونده بیمار اقدام نماید. بیمار از روی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برانکارد</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اورژانس پیش بیمارستانی به روی تخت کت لب تحویل داده شود.</a:t>
            </a:r>
            <a:endPar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marR="0" lvl="0" indent="0" algn="justLow" rtl="1">
              <a:lnSpc>
                <a:spcPct val="115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1000"/>
              </a:spcAft>
              <a:buFont typeface="Wingdings" panose="05000000000000000000" pitchFamily="2" charset="2"/>
              <a:buChar char=""/>
            </a:pP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بیماران</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با</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تشخیص</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اولیه</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NSTEMI</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جهت بررسی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بیومارکرهای</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نکروز میوکارد و تشخیص نهایی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ایسکمی</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حاد میوکارد به پزشک متخصص اورژانس بیمارستان 247 تحویل داده می شوند.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a:spcBef>
                <a:spcPts val="0"/>
              </a:spcBef>
            </a:pPr>
            <a:r>
              <a:rPr lang="en-US" sz="1800" dirty="0">
                <a:effectLst/>
                <a:latin typeface="Calibri" panose="020F0502020204030204" pitchFamily="34" charset="0"/>
                <a:ea typeface="Calibri" panose="020F0502020204030204" pitchFamily="34" charset="0"/>
                <a:cs typeface="B Nazanin" panose="00000400000000000000" pitchFamily="2" charset="-78"/>
              </a:rPr>
              <a:t>Cardio Pulmonary resuscitation</a:t>
            </a:r>
          </a:p>
          <a:p>
            <a:pPr marL="0">
              <a:spcBef>
                <a:spcPts val="0"/>
              </a:spcBef>
            </a:pPr>
            <a:r>
              <a:rPr lang="en-US" sz="1800" dirty="0">
                <a:effectLst/>
                <a:latin typeface="Calibri" panose="020F0502020204030204" pitchFamily="34" charset="0"/>
                <a:ea typeface="Calibri" panose="020F0502020204030204" pitchFamily="34" charset="0"/>
                <a:cs typeface="B Nazanin" panose="00000400000000000000" pitchFamily="2" charset="-78"/>
              </a:rPr>
              <a:t>Automated External Defibrillator</a:t>
            </a:r>
          </a:p>
          <a:p>
            <a:endParaRPr lang="en-US" dirty="0">
              <a:cs typeface="B Nazanin" panose="00000400000000000000" pitchFamily="2" charset="-78"/>
            </a:endParaRPr>
          </a:p>
        </p:txBody>
      </p:sp>
    </p:spTree>
    <p:extLst>
      <p:ext uri="{BB962C8B-B14F-4D97-AF65-F5344CB8AC3E}">
        <p14:creationId xmlns:p14="http://schemas.microsoft.com/office/powerpoint/2010/main" val="274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marR="0" lvl="0" indent="-342900" algn="ctr" rtl="1">
              <a:lnSpc>
                <a:spcPct val="115000"/>
              </a:lnSpc>
              <a:spcBef>
                <a:spcPts val="0"/>
              </a:spcBef>
              <a:spcAft>
                <a:spcPts val="1000"/>
              </a:spcAft>
            </a:pPr>
            <a:r>
              <a:rPr lang="ar-SA" dirty="0">
                <a:solidFill>
                  <a:srgbClr val="000000"/>
                </a:solidFill>
                <a:effectLst/>
                <a:latin typeface="Calibri" panose="020F0502020204030204" pitchFamily="34" charset="0"/>
                <a:ea typeface="Calibri" panose="020F0502020204030204" pitchFamily="34" charset="0"/>
                <a:cs typeface="B Titr" panose="00000700000000000000" pitchFamily="2" charset="-78"/>
              </a:rPr>
              <a:t>شرح وظایف دیسپچ تخصصی 247:</a:t>
            </a:r>
            <a:r>
              <a:rPr lang="en-US" sz="3200" dirty="0">
                <a:effectLst/>
                <a:latin typeface="Calibri" panose="020F0502020204030204" pitchFamily="34" charset="0"/>
                <a:ea typeface="Calibri" panose="020F0502020204030204" pitchFamily="34" charset="0"/>
                <a:cs typeface="Arial" panose="020B0604020202020204" pitchFamily="34" charset="0"/>
              </a:rP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fontScale="92500"/>
          </a:bodyPr>
          <a:lstStyle/>
          <a:p>
            <a:pPr marL="342900" marR="0" lvl="0" indent="-342900" algn="justLow" rtl="1">
              <a:lnSpc>
                <a:spcPct val="115000"/>
              </a:lnSpc>
              <a:spcBef>
                <a:spcPts val="0"/>
              </a:spcBef>
              <a:spcAft>
                <a:spcPts val="0"/>
              </a:spcAft>
              <a:buFont typeface="Wingdings" panose="05000000000000000000" pitchFamily="2" charset="2"/>
              <a:buChar char=""/>
            </a:pPr>
            <a:r>
              <a:rPr lang="fa-IR" dirty="0" err="1">
                <a:effectLst/>
                <a:latin typeface="Calibri" panose="020F0502020204030204" pitchFamily="34" charset="0"/>
                <a:ea typeface="Calibri" panose="020F0502020204030204" pitchFamily="34" charset="0"/>
                <a:cs typeface="B Nazanin" panose="00000400000000000000" pitchFamily="2" charset="-78"/>
              </a:rPr>
              <a:t>دیسپچ</a:t>
            </a:r>
            <a:r>
              <a:rPr lang="fa-IR" dirty="0">
                <a:effectLst/>
                <a:latin typeface="Calibri" panose="020F0502020204030204" pitchFamily="34" charset="0"/>
                <a:ea typeface="Calibri" panose="020F0502020204030204" pitchFamily="34" charset="0"/>
                <a:cs typeface="B Nazanin" panose="00000400000000000000" pitchFamily="2" charset="-78"/>
              </a:rPr>
              <a:t> تخصصی 247 شامل پزشک متخصص قلب/ طب اورژانس یا دستیار قلب/طب</a:t>
            </a:r>
            <a:r>
              <a:rPr lang="en-US"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Calibri" panose="020F0502020204030204" pitchFamily="34" charset="0"/>
                <a:ea typeface="Calibri" panose="020F0502020204030204" pitchFamily="34" charset="0"/>
                <a:cs typeface="B Nazanin" panose="00000400000000000000" pitchFamily="2" charset="-78"/>
              </a:rPr>
              <a:t>اورژانس</a:t>
            </a:r>
            <a:r>
              <a:rPr lang="en-US" dirty="0">
                <a:effectLst/>
                <a:latin typeface="Calibri" panose="020F0502020204030204" pitchFamily="34" charset="0"/>
                <a:ea typeface="Calibri" panose="020F0502020204030204" pitchFamily="34" charset="0"/>
                <a:cs typeface="B Nazanin" panose="00000400000000000000" pitchFamily="2" charset="-78"/>
              </a:rPr>
              <a:t> </a:t>
            </a:r>
            <a:r>
              <a:rPr lang="fa-IR" dirty="0">
                <a:effectLst/>
                <a:latin typeface="Calibri" panose="020F0502020204030204" pitchFamily="34" charset="0"/>
                <a:ea typeface="Calibri" panose="020F0502020204030204" pitchFamily="34" charset="0"/>
                <a:cs typeface="B Nazanin" panose="00000400000000000000" pitchFamily="2" charset="-78"/>
              </a:rPr>
              <a:t>می باشد که با دستورالعمل کد 247 آشنایی  داشته باشد و گواهینامه مشترک کد 247 را از انجمن قلب ایران/انجمن علمی طب اورژانس ایران دریافت  نموده باشد.</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Wingdings" panose="05000000000000000000" pitchFamily="2" charset="2"/>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Times New Roman" panose="02020603050405020304" pitchFamily="18" charset="0"/>
              <a:buChar char="-"/>
            </a:pPr>
            <a:r>
              <a:rPr lang="fa-IR" dirty="0">
                <a:effectLst/>
                <a:latin typeface="Calibri" panose="020F0502020204030204" pitchFamily="34" charset="0"/>
                <a:ea typeface="Calibri" panose="020F0502020204030204" pitchFamily="34" charset="0"/>
                <a:cs typeface="B Nazanin" panose="00000400000000000000" pitchFamily="2" charset="-78"/>
              </a:rPr>
              <a:t>تبصره: برگزاری کارگاههای آموزشی مشترک انجمن علمی قلب و طب اورژانس با اجرای برنامه دبیرخانه سکته حاد قلبی ، </a:t>
            </a:r>
            <a:r>
              <a:rPr lang="fa-IR" dirty="0" err="1">
                <a:effectLst/>
                <a:latin typeface="Calibri" panose="020F0502020204030204" pitchFamily="34" charset="0"/>
                <a:ea typeface="Calibri" panose="020F0502020204030204" pitchFamily="34" charset="0"/>
                <a:cs typeface="B Nazanin" panose="00000400000000000000" pitchFamily="2" charset="-78"/>
              </a:rPr>
              <a:t>بصورت</a:t>
            </a:r>
            <a:r>
              <a:rPr lang="fa-IR" dirty="0">
                <a:effectLst/>
                <a:latin typeface="Calibri" panose="020F0502020204030204" pitchFamily="34" charset="0"/>
                <a:ea typeface="Calibri" panose="020F0502020204030204" pitchFamily="34" charset="0"/>
                <a:cs typeface="B Nazanin" panose="00000400000000000000" pitchFamily="2" charset="-78"/>
              </a:rPr>
              <a:t> کشوری می باشد و </a:t>
            </a:r>
            <a:r>
              <a:rPr lang="fa-IR" dirty="0" err="1">
                <a:effectLst/>
                <a:latin typeface="Calibri" panose="020F0502020204030204" pitchFamily="34" charset="0"/>
                <a:ea typeface="Calibri" panose="020F0502020204030204" pitchFamily="34" charset="0"/>
                <a:cs typeface="B Nazanin" panose="00000400000000000000" pitchFamily="2" charset="-78"/>
              </a:rPr>
              <a:t>اراِیه</a:t>
            </a:r>
            <a:r>
              <a:rPr lang="fa-IR" dirty="0">
                <a:effectLst/>
                <a:latin typeface="Calibri" panose="020F0502020204030204" pitchFamily="34" charset="0"/>
                <a:ea typeface="Calibri" panose="020F0502020204030204" pitchFamily="34" charset="0"/>
                <a:cs typeface="B Nazanin" panose="00000400000000000000" pitchFamily="2" charset="-78"/>
              </a:rPr>
              <a:t> گواهینامه مشترک مربوطه با اولویت پزشکان قلب و طب اورژانس شاغل در مراکز جامع 247 کشور در برنامه های وزارت بهداشت قرار دارد.</a:t>
            </a:r>
            <a:endParaRPr lang="en-US"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Times New Roman" panose="02020603050405020304" pitchFamily="18" charset="0"/>
              <a:buChar char="-"/>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240665" marR="0" indent="0" algn="justLow" rtl="1">
              <a:lnSpc>
                <a:spcPct val="115000"/>
              </a:lnSpc>
              <a:spcBef>
                <a:spcPts val="0"/>
              </a:spcBef>
              <a:spcAft>
                <a:spcPts val="1000"/>
              </a:spcAft>
              <a:buNone/>
            </a:pP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288782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sz="4000" dirty="0">
                <a:solidFill>
                  <a:srgbClr val="000000"/>
                </a:solidFill>
                <a:latin typeface="Calibri" panose="020F0502020204030204" pitchFamily="34" charset="0"/>
                <a:ea typeface="Calibri" panose="020F0502020204030204" pitchFamily="34" charset="0"/>
                <a:cs typeface="B Titr" panose="00000700000000000000" pitchFamily="2" charset="-78"/>
              </a:rPr>
              <a:t>شرح وظایف دیسپچ تخصصی 247:</a:t>
            </a:r>
            <a: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t/>
            </a:r>
            <a:br>
              <a:rPr lang="en-US" sz="290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lstStyle/>
          <a:p>
            <a:pPr marL="342900" lvl="0" indent="-342900" algn="r" rtl="1">
              <a:lnSpc>
                <a:spcPct val="115000"/>
              </a:lnSpc>
              <a:spcBef>
                <a:spcPts val="0"/>
              </a:spcBef>
              <a:buFont typeface="Wingdings" panose="05000000000000000000" pitchFamily="2" charset="2"/>
              <a:buChar char=""/>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تشخیص سکته حاد قلبی</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r" rtl="1">
              <a:lnSpc>
                <a:spcPct val="115000"/>
              </a:lnSpc>
              <a:spcBef>
                <a:spcPts val="0"/>
              </a:spcBef>
              <a:buFont typeface="Wingdings" panose="05000000000000000000" pitchFamily="2" charset="2"/>
              <a:buChar char=""/>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مدیریت درمان سکته حاد قلبی از بالین بیمار تا تحویل به مرکز درمانی</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r" rtl="1">
              <a:lnSpc>
                <a:spcPct val="115000"/>
              </a:lnSpc>
              <a:spcBef>
                <a:spcPts val="0"/>
              </a:spcBef>
              <a:buFont typeface="Wingdings" panose="05000000000000000000" pitchFamily="2" charset="2"/>
              <a:buChar char=""/>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نظارت کامل به عملکرد کد عملیاتی شامل (کوتاه نمودن صحنه حادثه، انتخاب مرکز درمانی و تحویل بیمار به کت لب بیمارستان 247)</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342900" lvl="0" indent="-342900" algn="r" rtl="1">
              <a:lnSpc>
                <a:spcPct val="115000"/>
              </a:lnSpc>
              <a:spcBef>
                <a:spcPts val="0"/>
              </a:spcBef>
              <a:buFont typeface="Wingdings" panose="05000000000000000000" pitchFamily="2" charset="2"/>
              <a:buChar char=""/>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پیگیری بیماران ارجاع داده شده به بیمارستان 247 و هماهنگی کامل با تیم تخصصی مقیم بخش کت لب بیمارستان مقصد و گزارش نتیجه به </a:t>
            </a:r>
            <a:r>
              <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rPr>
              <a:t>EMS</a:t>
            </a:r>
          </a:p>
          <a:p>
            <a:pPr algn="r"/>
            <a:endParaRPr lang="en-US" sz="2400" dirty="0">
              <a:cs typeface="B Nazanin" panose="00000400000000000000" pitchFamily="2" charset="-78"/>
            </a:endParaRPr>
          </a:p>
        </p:txBody>
      </p:sp>
    </p:spTree>
    <p:extLst>
      <p:ext uri="{BB962C8B-B14F-4D97-AF65-F5344CB8AC3E}">
        <p14:creationId xmlns:p14="http://schemas.microsoft.com/office/powerpoint/2010/main" val="2081768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p>
        </p:txBody>
      </p:sp>
      <p:sp>
        <p:nvSpPr>
          <p:cNvPr id="3" name="Content Placeholder 2"/>
          <p:cNvSpPr>
            <a:spLocks noGrp="1"/>
          </p:cNvSpPr>
          <p:nvPr>
            <p:ph idx="1"/>
          </p:nvPr>
        </p:nvSpPr>
        <p:spPr/>
        <p:txBody>
          <a:bodyPr/>
          <a:lstStyle/>
          <a:p>
            <a:pPr lvl="0" algn="r" rtl="1">
              <a:buNone/>
              <a:defRPr sz="1800"/>
            </a:pPr>
            <a:r>
              <a:rPr lang="fa-IR" sz="1800" b="1" dirty="0">
                <a:cs typeface="B Compset" pitchFamily="2" charset="-78"/>
              </a:rPr>
              <a:t>قدم اول : بررسی امواج  </a:t>
            </a:r>
          </a:p>
          <a:p>
            <a:pPr lvl="0" algn="r" rtl="1">
              <a:buNone/>
              <a:defRPr sz="1800"/>
            </a:pPr>
            <a:r>
              <a:rPr lang="fa-IR" sz="1800" b="1" dirty="0">
                <a:cs typeface="B Compset" pitchFamily="2" charset="-78"/>
              </a:rPr>
              <a:t>در این مرحله 4 سوال زیر را از خود بپرسید:</a:t>
            </a:r>
          </a:p>
          <a:p>
            <a:pPr lvl="0" algn="r" rtl="1">
              <a:buNone/>
              <a:defRPr sz="1800"/>
            </a:pPr>
            <a:endParaRPr lang="fa-IR" sz="1800" b="1" dirty="0">
              <a:cs typeface="B Compset" pitchFamily="2" charset="-78"/>
            </a:endParaRPr>
          </a:p>
          <a:p>
            <a:pPr lvl="0" algn="r" rtl="1">
              <a:buFont typeface="+mj-lt"/>
              <a:buAutoNum type="arabicParenR"/>
              <a:defRPr sz="1800"/>
            </a:pPr>
            <a:r>
              <a:rPr lang="fa-IR" sz="1800" b="1" dirty="0">
                <a:cs typeface="B Compset" pitchFamily="2" charset="-78"/>
              </a:rPr>
              <a:t> آیا امواج</a:t>
            </a:r>
            <a:r>
              <a:rPr lang="en-US" sz="1800" b="1" dirty="0">
                <a:cs typeface="B Compset" pitchFamily="2" charset="-78"/>
              </a:rPr>
              <a:t>P </a:t>
            </a:r>
            <a:r>
              <a:rPr lang="fa-IR" sz="1800" b="1" dirty="0">
                <a:cs typeface="B Compset" pitchFamily="2" charset="-78"/>
              </a:rPr>
              <a:t> دیده می‌شوند؟</a:t>
            </a:r>
          </a:p>
          <a:p>
            <a:pPr algn="r" rtl="1">
              <a:buFont typeface="+mj-lt"/>
              <a:buAutoNum type="arabicParenR"/>
              <a:defRPr sz="1800"/>
            </a:pPr>
            <a:r>
              <a:rPr lang="fa-IR" sz="1800" b="1" dirty="0">
                <a:cs typeface="B Compset" pitchFamily="2" charset="-78"/>
              </a:rPr>
              <a:t> آیا شکل تمام امواج </a:t>
            </a:r>
            <a:r>
              <a:rPr lang="en-US" sz="1800" b="1" dirty="0">
                <a:cs typeface="B Compset" pitchFamily="2" charset="-78"/>
              </a:rPr>
              <a:t>P </a:t>
            </a:r>
            <a:r>
              <a:rPr lang="fa-IR" sz="1800" b="1" dirty="0">
                <a:cs typeface="B Compset" pitchFamily="2" charset="-78"/>
              </a:rPr>
              <a:t> به هم شبیه هستند؟</a:t>
            </a:r>
          </a:p>
          <a:p>
            <a:pPr lvl="0" algn="r" rtl="1">
              <a:buFont typeface="+mj-lt"/>
              <a:buAutoNum type="arabicParenR"/>
              <a:defRPr sz="1800"/>
            </a:pPr>
            <a:r>
              <a:rPr lang="fa-IR" sz="1800" b="1" dirty="0">
                <a:cs typeface="B Compset" pitchFamily="2" charset="-78"/>
              </a:rPr>
              <a:t> آیا فواصل </a:t>
            </a:r>
            <a:r>
              <a:rPr lang="en-US" sz="1800" b="1" dirty="0">
                <a:cs typeface="B Compset" pitchFamily="2" charset="-78"/>
              </a:rPr>
              <a:t>P-P</a:t>
            </a:r>
            <a:r>
              <a:rPr lang="fa-IR" sz="1800" b="1" dirty="0">
                <a:cs typeface="B Compset" pitchFamily="2" charset="-78"/>
              </a:rPr>
              <a:t> منظم هستند؟</a:t>
            </a:r>
          </a:p>
          <a:p>
            <a:pPr lvl="0" algn="r" rtl="1">
              <a:buFont typeface="+mj-lt"/>
              <a:buAutoNum type="arabicParenR"/>
              <a:defRPr sz="1800"/>
            </a:pPr>
            <a:r>
              <a:rPr lang="fa-IR" sz="1800" b="1" dirty="0">
                <a:cs typeface="B Compset" pitchFamily="2" charset="-78"/>
              </a:rPr>
              <a:t> آیا قبل از هر کمپلکس</a:t>
            </a:r>
            <a:r>
              <a:rPr lang="en-US" sz="1800" b="1" dirty="0">
                <a:cs typeface="B Compset" pitchFamily="2" charset="-78"/>
              </a:rPr>
              <a:t>QRS </a:t>
            </a:r>
            <a:r>
              <a:rPr lang="fa-IR" sz="1800" b="1" dirty="0">
                <a:cs typeface="B Compset" pitchFamily="2" charset="-78"/>
              </a:rPr>
              <a:t> یک موج </a:t>
            </a:r>
            <a:r>
              <a:rPr lang="en-US" sz="1800" b="1" dirty="0">
                <a:cs typeface="B Compset" pitchFamily="2" charset="-78"/>
              </a:rPr>
              <a:t>P </a:t>
            </a:r>
            <a:r>
              <a:rPr lang="fa-IR" sz="1800" b="1" dirty="0">
                <a:cs typeface="B Compset" pitchFamily="2" charset="-78"/>
              </a:rPr>
              <a:t> دیده می‌شود؟</a:t>
            </a:r>
          </a:p>
          <a:p>
            <a:pPr marL="0" lvl="0" indent="0" algn="r" rtl="1">
              <a:buNone/>
              <a:defRPr sz="1800"/>
            </a:pPr>
            <a:r>
              <a:rPr lang="fa-IR" sz="1800" b="1" dirty="0">
                <a:cs typeface="B Compset" pitchFamily="2" charset="-78"/>
              </a:rPr>
              <a:t>  </a:t>
            </a:r>
          </a:p>
          <a:p>
            <a:pPr marL="0" indent="0" algn="r" rtl="1">
              <a:buNone/>
            </a:pPr>
            <a:endParaRPr lang="fa-IR" sz="1800" b="1" dirty="0">
              <a:cs typeface="B Compset" pitchFamily="2" charset="-78"/>
            </a:endParaRPr>
          </a:p>
        </p:txBody>
      </p:sp>
    </p:spTree>
    <p:extLst>
      <p:ext uri="{BB962C8B-B14F-4D97-AF65-F5344CB8AC3E}">
        <p14:creationId xmlns:p14="http://schemas.microsoft.com/office/powerpoint/2010/main" val="203854836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algn="ctr" rtl="1">
              <a:lnSpc>
                <a:spcPct val="115000"/>
              </a:lnSpc>
              <a:spcBef>
                <a:spcPts val="0"/>
              </a:spcBef>
              <a:spcAft>
                <a:spcPts val="1000"/>
              </a:spcAft>
            </a:pPr>
            <a:r>
              <a:rPr lang="ar-SA" dirty="0">
                <a:solidFill>
                  <a:srgbClr val="000000"/>
                </a:solidFill>
                <a:effectLst/>
                <a:latin typeface="Calibri" panose="020F0502020204030204" pitchFamily="34" charset="0"/>
                <a:ea typeface="Calibri" panose="020F0502020204030204" pitchFamily="34" charset="0"/>
                <a:cs typeface="B Titr" panose="00000700000000000000" pitchFamily="2" charset="-78"/>
              </a:rPr>
              <a:t>فرایند </a:t>
            </a:r>
            <a:r>
              <a:rPr lang="fa-IR" dirty="0">
                <a:solidFill>
                  <a:srgbClr val="000000"/>
                </a:solidFill>
                <a:effectLst/>
                <a:latin typeface="Calibri" panose="020F0502020204030204" pitchFamily="34" charset="0"/>
                <a:ea typeface="Calibri" panose="020F0502020204030204" pitchFamily="34" charset="0"/>
                <a:cs typeface="B Titr" panose="00000700000000000000" pitchFamily="2" charset="-78"/>
              </a:rPr>
              <a:t>مدیریت درمان</a:t>
            </a:r>
            <a:r>
              <a:rPr lang="ar-SA"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بیمار </a:t>
            </a:r>
            <a:r>
              <a:rPr lang="fa-IR" dirty="0">
                <a:solidFill>
                  <a:srgbClr val="000000"/>
                </a:solidFill>
                <a:effectLst/>
                <a:latin typeface="Calibri" panose="020F0502020204030204" pitchFamily="34" charset="0"/>
                <a:ea typeface="Calibri" panose="020F0502020204030204" pitchFamily="34" charset="0"/>
                <a:cs typeface="B Titr" panose="00000700000000000000" pitchFamily="2" charset="-78"/>
              </a:rPr>
              <a:t>با کد 247</a:t>
            </a:r>
            <a:r>
              <a:rPr lang="ar-SA"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در یک نگاه</a:t>
            </a:r>
            <a:r>
              <a:rPr lang="en-US" sz="3200" dirty="0">
                <a:effectLst/>
                <a:latin typeface="Calibri" panose="020F0502020204030204" pitchFamily="34" charset="0"/>
                <a:ea typeface="Calibri" panose="020F0502020204030204" pitchFamily="34" charset="0"/>
                <a:cs typeface="Arial" panose="020B0604020202020204" pitchFamily="34" charset="0"/>
              </a:rP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1702819"/>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177666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lgn="ctr" rtl="1">
              <a:lnSpc>
                <a:spcPct val="115000"/>
              </a:lnSpc>
              <a:spcBef>
                <a:spcPts val="0"/>
              </a:spcBef>
              <a:spcAft>
                <a:spcPts val="1000"/>
              </a:spcAft>
            </a:pP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زمانهای</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مهم</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که</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در</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فرایند</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بیمار</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سکته</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حاد </a:t>
            </a:r>
            <a:r>
              <a:rPr lang="ar-SA" sz="2800" dirty="0">
                <a:solidFill>
                  <a:srgbClr val="000000"/>
                </a:solidFill>
                <a:effectLst/>
                <a:latin typeface="Tahoma" panose="020B0604030504040204" pitchFamily="34" charset="0"/>
                <a:ea typeface="Calibri" panose="020F0502020204030204" pitchFamily="34" charset="0"/>
                <a:cs typeface="B Titr" panose="00000700000000000000" pitchFamily="2" charset="-78"/>
              </a:rPr>
              <a:t>قلبی</a:t>
            </a:r>
            <a:r>
              <a:rPr lang="ar-SA" sz="2800" dirty="0">
                <a:solidFill>
                  <a:srgbClr val="000000"/>
                </a:solidFill>
                <a:effectLst/>
                <a:latin typeface="Calibri" panose="020F0502020204030204" pitchFamily="34" charset="0"/>
                <a:ea typeface="Calibri" panose="020F0502020204030204" pitchFamily="34" charset="0"/>
                <a:cs typeface="B Titr" panose="00000700000000000000" pitchFamily="2" charset="-78"/>
              </a:rPr>
              <a:t>  باید ثبت شود:</a:t>
            </a:r>
            <a:r>
              <a:rPr lang="en-US" sz="2800" dirty="0">
                <a:effectLst/>
                <a:latin typeface="Calibri" panose="020F0502020204030204" pitchFamily="34" charset="0"/>
                <a:ea typeface="Calibri" panose="020F0502020204030204" pitchFamily="34" charset="0"/>
                <a:cs typeface="Arial" panose="020B0604020202020204" pitchFamily="34" charset="0"/>
              </a:rPr>
              <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sz="2800" dirty="0"/>
          </a:p>
        </p:txBody>
      </p:sp>
      <p:sp>
        <p:nvSpPr>
          <p:cNvPr id="3" name="Content Placeholder 2"/>
          <p:cNvSpPr>
            <a:spLocks noGrp="1"/>
          </p:cNvSpPr>
          <p:nvPr>
            <p:ph idx="1"/>
          </p:nvPr>
        </p:nvSpPr>
        <p:spPr/>
        <p:txBody>
          <a:bodyPr>
            <a:normAutofit fontScale="85000" lnSpcReduction="20000"/>
          </a:bodyPr>
          <a:lstStyle/>
          <a:p>
            <a:pPr marL="457200" marR="0" indent="0" algn="r" rtl="1">
              <a:lnSpc>
                <a:spcPct val="115000"/>
              </a:lnSpc>
              <a:spcBef>
                <a:spcPts val="0"/>
              </a:spcBef>
              <a:spcAft>
                <a:spcPts val="0"/>
              </a:spcAft>
              <a:buNone/>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GB"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GB"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-1</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زمان شروع علائم</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GB"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GB"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0</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لحظه برقراری تماس مددجو با 115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1</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لحظه پاسخگویی پرستار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تریاژ</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تلفنی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3</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لحظه ارسال فایل به واحد اعزام و راهبری آمبولانس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6</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r>
              <a:rPr lang="fa-IR"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لحظه 97-10 محل فوریت</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7</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r>
              <a:rPr lang="fa-IR"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لحظه 96-10 به سمت بیمارستان</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8</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لحظه رسیدن به مر کز درمانی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8a</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r>
              <a:rPr lang="fa-IR"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لحظه تحویل بیمار به کت لب یا اورژانس بیمارستان 247</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0"/>
              </a:spcAft>
              <a:buNone/>
            </a:pP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T</a:t>
            </a:r>
            <a:r>
              <a:rPr lang="en-US" baseline="-25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9</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لحظه 96-10 از بیمارستان به سمت پایگاه یا ماموریت بعدی یا استقرار</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marR="0" lvl="0" indent="0" algn="r" rtl="1">
              <a:lnSpc>
                <a:spcPct val="115000"/>
              </a:lnSpc>
              <a:spcBef>
                <a:spcPts val="0"/>
              </a:spcBef>
              <a:spcAft>
                <a:spcPts val="1000"/>
              </a:spcAft>
              <a:buNone/>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آخرین زمانی که بیمار بدون علائم دیده شده است</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0" indent="0">
              <a:buNone/>
            </a:pPr>
            <a:endParaRPr lang="en-US" dirty="0">
              <a:cs typeface="B Nazanin" panose="00000400000000000000" pitchFamily="2" charset="-78"/>
            </a:endParaRPr>
          </a:p>
        </p:txBody>
      </p:sp>
    </p:spTree>
    <p:extLst>
      <p:ext uri="{BB962C8B-B14F-4D97-AF65-F5344CB8AC3E}">
        <p14:creationId xmlns:p14="http://schemas.microsoft.com/office/powerpoint/2010/main" val="4049260171"/>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76048526"/>
              </p:ext>
            </p:extLst>
          </p:nvPr>
        </p:nvGraphicFramePr>
        <p:xfrm>
          <a:off x="443248" y="190005"/>
          <a:ext cx="10972801" cy="6326704"/>
        </p:xfrm>
        <a:graphic>
          <a:graphicData uri="http://schemas.openxmlformats.org/drawingml/2006/table">
            <a:tbl>
              <a:tblPr firstRow="1" firstCol="1" bandRow="1">
                <a:tableStyleId>{5C22544A-7EE6-4342-B048-85BDC9FD1C3A}</a:tableStyleId>
              </a:tblPr>
              <a:tblGrid>
                <a:gridCol w="1855509">
                  <a:extLst>
                    <a:ext uri="{9D8B030D-6E8A-4147-A177-3AD203B41FA5}">
                      <a16:colId xmlns:a16="http://schemas.microsoft.com/office/drawing/2014/main" val="20000"/>
                    </a:ext>
                  </a:extLst>
                </a:gridCol>
                <a:gridCol w="3708840">
                  <a:extLst>
                    <a:ext uri="{9D8B030D-6E8A-4147-A177-3AD203B41FA5}">
                      <a16:colId xmlns:a16="http://schemas.microsoft.com/office/drawing/2014/main" val="20001"/>
                    </a:ext>
                  </a:extLst>
                </a:gridCol>
                <a:gridCol w="2317753">
                  <a:extLst>
                    <a:ext uri="{9D8B030D-6E8A-4147-A177-3AD203B41FA5}">
                      <a16:colId xmlns:a16="http://schemas.microsoft.com/office/drawing/2014/main" val="20002"/>
                    </a:ext>
                  </a:extLst>
                </a:gridCol>
                <a:gridCol w="2022309">
                  <a:extLst>
                    <a:ext uri="{9D8B030D-6E8A-4147-A177-3AD203B41FA5}">
                      <a16:colId xmlns:a16="http://schemas.microsoft.com/office/drawing/2014/main" val="20003"/>
                    </a:ext>
                  </a:extLst>
                </a:gridCol>
                <a:gridCol w="1068390">
                  <a:extLst>
                    <a:ext uri="{9D8B030D-6E8A-4147-A177-3AD203B41FA5}">
                      <a16:colId xmlns:a16="http://schemas.microsoft.com/office/drawing/2014/main" val="20004"/>
                    </a:ext>
                  </a:extLst>
                </a:gridCol>
              </a:tblGrid>
              <a:tr h="302276">
                <a:tc gridSpan="5">
                  <a:txBody>
                    <a:bodyPr/>
                    <a:lstStyle/>
                    <a:p>
                      <a:pPr marL="0" marR="0" algn="ctr" rtl="1">
                        <a:lnSpc>
                          <a:spcPct val="115000"/>
                        </a:lnSpc>
                        <a:spcBef>
                          <a:spcPts val="0"/>
                        </a:spcBef>
                        <a:spcAft>
                          <a:spcPts val="0"/>
                        </a:spcAft>
                      </a:pPr>
                      <a:r>
                        <a:rPr lang="fa-IR" sz="1600" b="1" dirty="0">
                          <a:solidFill>
                            <a:schemeClr val="tx1"/>
                          </a:solidFill>
                          <a:effectLst/>
                          <a:cs typeface="B Nazanin" panose="00000400000000000000" pitchFamily="2" charset="-78"/>
                        </a:rPr>
                        <a:t>جدول بازه های زمانی اصلی در کد 247   </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4552">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استاندارد زمان</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تعریف</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ar-SA" sz="1600" b="1">
                          <a:solidFill>
                            <a:schemeClr val="tx1"/>
                          </a:solidFill>
                          <a:effectLst/>
                          <a:cs typeface="B Nazanin" panose="00000400000000000000" pitchFamily="2" charset="-78"/>
                        </a:rPr>
                        <a:t>نام انگلیسی</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نام فارسی</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حروف اختصاری</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1"/>
                  </a:ext>
                </a:extLst>
              </a:tr>
              <a:tr h="604552">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8s</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dirty="0">
                          <a:solidFill>
                            <a:schemeClr val="tx1"/>
                          </a:solidFill>
                          <a:effectLst/>
                          <a:cs typeface="B Nazanin" panose="00000400000000000000" pitchFamily="2" charset="-78"/>
                        </a:rPr>
                        <a:t>مدت زمان صرف شده از لحظه برقراری تماس مددجو تا لحظه پاسخگویی پرستار </a:t>
                      </a:r>
                      <a:r>
                        <a:rPr lang="fa-IR" sz="1600" b="1" dirty="0" err="1">
                          <a:solidFill>
                            <a:schemeClr val="tx1"/>
                          </a:solidFill>
                          <a:effectLst/>
                          <a:cs typeface="B Nazanin" panose="00000400000000000000" pitchFamily="2" charset="-78"/>
                        </a:rPr>
                        <a:t>تریاژ</a:t>
                      </a:r>
                      <a:r>
                        <a:rPr lang="fa-IR" sz="1600" b="1" dirty="0">
                          <a:solidFill>
                            <a:schemeClr val="tx1"/>
                          </a:solidFill>
                          <a:effectLst/>
                          <a:cs typeface="B Nazanin" panose="00000400000000000000" pitchFamily="2" charset="-78"/>
                        </a:rPr>
                        <a:t> تلفنی</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Announce Time</a:t>
                      </a:r>
                    </a:p>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(T</a:t>
                      </a:r>
                      <a:r>
                        <a:rPr lang="en-US" sz="1600" b="1" baseline="-25000">
                          <a:solidFill>
                            <a:schemeClr val="tx1"/>
                          </a:solidFill>
                          <a:effectLst/>
                          <a:cs typeface="B Nazanin" panose="00000400000000000000" pitchFamily="2" charset="-78"/>
                        </a:rPr>
                        <a:t>0</a:t>
                      </a:r>
                      <a:r>
                        <a:rPr lang="en-US" sz="1600" b="1">
                          <a:solidFill>
                            <a:schemeClr val="tx1"/>
                          </a:solidFill>
                          <a:effectLst/>
                          <a:cs typeface="B Nazanin" panose="00000400000000000000" pitchFamily="2" charset="-78"/>
                        </a:rPr>
                        <a:t>-T</a:t>
                      </a:r>
                      <a:r>
                        <a:rPr lang="en-US" sz="1600" b="1" baseline="-25000">
                          <a:solidFill>
                            <a:schemeClr val="tx1"/>
                          </a:solidFill>
                          <a:effectLst/>
                          <a:cs typeface="B Nazanin" panose="00000400000000000000" pitchFamily="2" charset="-78"/>
                        </a:rPr>
                        <a:t>1</a:t>
                      </a:r>
                      <a:r>
                        <a:rPr lang="en-US"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زمان پیش درآمد</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D</a:t>
                      </a:r>
                      <a:r>
                        <a:rPr lang="en-US" sz="1600" b="1" baseline="-25000">
                          <a:solidFill>
                            <a:schemeClr val="tx1"/>
                          </a:solidFill>
                          <a:effectLst/>
                          <a:cs typeface="B Nazanin" panose="00000400000000000000" pitchFamily="2" charset="-78"/>
                        </a:rPr>
                        <a:t>a</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2"/>
                  </a:ext>
                </a:extLst>
              </a:tr>
              <a:tr h="1200668">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60s</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dirty="0">
                          <a:solidFill>
                            <a:schemeClr val="tx1"/>
                          </a:solidFill>
                          <a:effectLst/>
                          <a:cs typeface="B Nazanin" panose="00000400000000000000" pitchFamily="2" charset="-78"/>
                        </a:rPr>
                        <a:t>مدت زمان صرف شده از لحظه پاسخگویی پرستار </a:t>
                      </a:r>
                      <a:r>
                        <a:rPr lang="fa-IR" sz="1600" b="1" dirty="0" err="1">
                          <a:solidFill>
                            <a:schemeClr val="tx1"/>
                          </a:solidFill>
                          <a:effectLst/>
                          <a:cs typeface="B Nazanin" panose="00000400000000000000" pitchFamily="2" charset="-78"/>
                        </a:rPr>
                        <a:t>تریاژ</a:t>
                      </a:r>
                      <a:r>
                        <a:rPr lang="fa-IR" sz="1600" b="1" dirty="0">
                          <a:solidFill>
                            <a:schemeClr val="tx1"/>
                          </a:solidFill>
                          <a:effectLst/>
                          <a:cs typeface="B Nazanin" panose="00000400000000000000" pitchFamily="2" charset="-78"/>
                        </a:rPr>
                        <a:t> تا لحظه ارسال فایل به واحد اعزام و راهبری آمبولانس یا تصمیم به عدم اعزام آمبولانس</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 </a:t>
                      </a:r>
                    </a:p>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Decision Making Time (T</a:t>
                      </a:r>
                      <a:r>
                        <a:rPr lang="en-US" sz="1600" b="1" baseline="-25000">
                          <a:solidFill>
                            <a:schemeClr val="tx1"/>
                          </a:solidFill>
                          <a:effectLst/>
                          <a:cs typeface="B Nazanin" panose="00000400000000000000" pitchFamily="2" charset="-78"/>
                        </a:rPr>
                        <a:t>1</a:t>
                      </a:r>
                      <a:r>
                        <a:rPr lang="en-US" sz="1600" b="1">
                          <a:solidFill>
                            <a:schemeClr val="tx1"/>
                          </a:solidFill>
                          <a:effectLst/>
                          <a:cs typeface="B Nazanin" panose="00000400000000000000" pitchFamily="2" charset="-78"/>
                        </a:rPr>
                        <a:t>-T</a:t>
                      </a:r>
                      <a:r>
                        <a:rPr lang="en-US" sz="1600" b="1" baseline="-25000">
                          <a:solidFill>
                            <a:schemeClr val="tx1"/>
                          </a:solidFill>
                          <a:effectLst/>
                          <a:cs typeface="B Nazanin" panose="00000400000000000000" pitchFamily="2" charset="-78"/>
                        </a:rPr>
                        <a:t>3</a:t>
                      </a:r>
                      <a:r>
                        <a:rPr lang="en-US"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 </a:t>
                      </a:r>
                      <a:endParaRPr lang="en-US" sz="1600" b="1">
                        <a:solidFill>
                          <a:schemeClr val="tx1"/>
                        </a:solidFill>
                        <a:effectLst/>
                        <a:cs typeface="B Nazanin" panose="00000400000000000000" pitchFamily="2" charset="-78"/>
                      </a:endParaRPr>
                    </a:p>
                    <a:p>
                      <a:pPr marL="0" marR="0" algn="ctr" rtl="1">
                        <a:lnSpc>
                          <a:spcPct val="115000"/>
                        </a:lnSpc>
                        <a:spcBef>
                          <a:spcPts val="0"/>
                        </a:spcBef>
                        <a:spcAft>
                          <a:spcPts val="0"/>
                        </a:spcAft>
                      </a:pPr>
                      <a:r>
                        <a:rPr lang="ar-SA" sz="1600" b="1">
                          <a:solidFill>
                            <a:schemeClr val="tx1"/>
                          </a:solidFill>
                          <a:effectLst/>
                          <a:cs typeface="B Nazanin" panose="00000400000000000000" pitchFamily="2" charset="-78"/>
                        </a:rPr>
                        <a:t>زمان</a:t>
                      </a:r>
                      <a:r>
                        <a:rPr lang="fa-IR" sz="1600" b="1">
                          <a:solidFill>
                            <a:schemeClr val="tx1"/>
                          </a:solidFill>
                          <a:effectLst/>
                          <a:cs typeface="B Nazanin" panose="00000400000000000000" pitchFamily="2" charset="-78"/>
                        </a:rPr>
                        <a:t> تعیین تکلیف</a:t>
                      </a:r>
                      <a:r>
                        <a:rPr lang="ar-SA" sz="1600" b="1">
                          <a:solidFill>
                            <a:schemeClr val="tx1"/>
                          </a:solidFill>
                          <a:effectLst/>
                          <a:cs typeface="B Nazanin" panose="00000400000000000000" pitchFamily="2" charset="-78"/>
                        </a:rPr>
                        <a:t> تریاژ تلفنی</a:t>
                      </a:r>
                      <a:endParaRPr lang="en-US" sz="1600" b="1">
                        <a:solidFill>
                          <a:schemeClr val="tx1"/>
                        </a:solidFill>
                        <a:effectLst/>
                        <a:cs typeface="B Nazanin" panose="00000400000000000000" pitchFamily="2" charset="-78"/>
                      </a:endParaRPr>
                    </a:p>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 </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D</a:t>
                      </a:r>
                      <a:r>
                        <a:rPr lang="en-US" sz="1600" b="1" baseline="-25000">
                          <a:solidFill>
                            <a:schemeClr val="tx1"/>
                          </a:solidFill>
                          <a:effectLst/>
                          <a:cs typeface="B Nazanin" panose="00000400000000000000" pitchFamily="2" charset="-78"/>
                        </a:rPr>
                        <a:t>dm</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3"/>
                  </a:ext>
                </a:extLst>
              </a:tr>
              <a:tr h="1209104">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برون شهری: 14 دقیقه</a:t>
                      </a:r>
                      <a:endParaRPr lang="en-US" sz="1600" b="1">
                        <a:solidFill>
                          <a:schemeClr val="tx1"/>
                        </a:solidFill>
                        <a:effectLst/>
                        <a:cs typeface="B Nazanin" panose="00000400000000000000" pitchFamily="2" charset="-78"/>
                      </a:endParaRPr>
                    </a:p>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درون شهری:</a:t>
                      </a:r>
                      <a:endParaRPr lang="en-US" sz="1600" b="1">
                        <a:solidFill>
                          <a:schemeClr val="tx1"/>
                        </a:solidFill>
                        <a:effectLst/>
                        <a:cs typeface="B Nazanin" panose="00000400000000000000" pitchFamily="2" charset="-78"/>
                      </a:endParaRPr>
                    </a:p>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کلان شهرها: 12  شهرها: 8 دقیقه</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dirty="0">
                          <a:solidFill>
                            <a:schemeClr val="tx1"/>
                          </a:solidFill>
                          <a:effectLst/>
                          <a:cs typeface="B Nazanin" panose="00000400000000000000" pitchFamily="2" charset="-78"/>
                        </a:rPr>
                        <a:t>مدت زمان صرف شده از لحظه برقراری تماس مددجو تا لحظه رسیدن تکنسین به محل فوریت</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dirty="0">
                          <a:solidFill>
                            <a:schemeClr val="tx1"/>
                          </a:solidFill>
                          <a:effectLst/>
                          <a:cs typeface="B Nazanin" panose="00000400000000000000" pitchFamily="2" charset="-78"/>
                        </a:rPr>
                        <a:t>Response Time</a:t>
                      </a:r>
                    </a:p>
                    <a:p>
                      <a:pPr marL="0" marR="0" algn="ctr" rtl="0">
                        <a:lnSpc>
                          <a:spcPct val="115000"/>
                        </a:lnSpc>
                        <a:spcBef>
                          <a:spcPts val="0"/>
                        </a:spcBef>
                        <a:spcAft>
                          <a:spcPts val="0"/>
                        </a:spcAft>
                      </a:pPr>
                      <a:r>
                        <a:rPr lang="en-US" sz="1600" b="1" dirty="0">
                          <a:solidFill>
                            <a:schemeClr val="tx1"/>
                          </a:solidFill>
                          <a:effectLst/>
                          <a:cs typeface="B Nazanin" panose="00000400000000000000" pitchFamily="2" charset="-78"/>
                        </a:rPr>
                        <a:t>(T</a:t>
                      </a:r>
                      <a:r>
                        <a:rPr lang="ar-SA" sz="1600" b="1" baseline="-25000" dirty="0">
                          <a:solidFill>
                            <a:schemeClr val="tx1"/>
                          </a:solidFill>
                          <a:effectLst/>
                          <a:cs typeface="B Nazanin" panose="00000400000000000000" pitchFamily="2" charset="-78"/>
                        </a:rPr>
                        <a:t>0</a:t>
                      </a:r>
                      <a:r>
                        <a:rPr lang="en-US" sz="1600" b="1" dirty="0">
                          <a:solidFill>
                            <a:schemeClr val="tx1"/>
                          </a:solidFill>
                          <a:effectLst/>
                          <a:cs typeface="B Nazanin" panose="00000400000000000000" pitchFamily="2" charset="-78"/>
                        </a:rPr>
                        <a:t>-T</a:t>
                      </a:r>
                      <a:r>
                        <a:rPr lang="en-US" sz="1600" b="1" baseline="-25000" dirty="0">
                          <a:solidFill>
                            <a:schemeClr val="tx1"/>
                          </a:solidFill>
                          <a:effectLst/>
                          <a:cs typeface="B Nazanin" panose="00000400000000000000" pitchFamily="2" charset="-78"/>
                        </a:rPr>
                        <a:t>6</a:t>
                      </a:r>
                      <a:r>
                        <a:rPr lang="en-US" sz="1600" b="1" dirty="0">
                          <a:solidFill>
                            <a:schemeClr val="tx1"/>
                          </a:solidFill>
                          <a:effectLst/>
                          <a:cs typeface="B Nazanin" panose="00000400000000000000" pitchFamily="2" charset="-78"/>
                        </a:rPr>
                        <a:t>)</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ar-SA" sz="1600" b="1">
                          <a:solidFill>
                            <a:schemeClr val="tx1"/>
                          </a:solidFill>
                          <a:effectLst/>
                          <a:cs typeface="B Nazanin" panose="00000400000000000000" pitchFamily="2" charset="-78"/>
                        </a:rPr>
                        <a:t>زمان پاسخگویی</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D</a:t>
                      </a:r>
                      <a:r>
                        <a:rPr lang="en-US" sz="1600" b="1" baseline="-25000">
                          <a:solidFill>
                            <a:schemeClr val="tx1"/>
                          </a:solidFill>
                          <a:effectLst/>
                          <a:cs typeface="B Nazanin" panose="00000400000000000000" pitchFamily="2" charset="-78"/>
                        </a:rPr>
                        <a:t>r</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4"/>
                  </a:ext>
                </a:extLst>
              </a:tr>
              <a:tr h="604552">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کمتر از 10 دقیقه</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dirty="0">
                          <a:solidFill>
                            <a:schemeClr val="tx1"/>
                          </a:solidFill>
                          <a:effectLst/>
                          <a:cs typeface="B Nazanin" panose="00000400000000000000" pitchFamily="2" charset="-78"/>
                        </a:rPr>
                        <a:t>مدت زمان صرف شده از لحظه رسیدن به محل فوریت تا لحظه حرکت به سمت بیمارستان</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Scene Time</a:t>
                      </a:r>
                    </a:p>
                    <a:p>
                      <a:pPr marL="0" marR="0" algn="ctr" rtl="0">
                        <a:lnSpc>
                          <a:spcPct val="115000"/>
                        </a:lnSpc>
                        <a:spcBef>
                          <a:spcPts val="0"/>
                        </a:spcBef>
                        <a:spcAft>
                          <a:spcPts val="0"/>
                        </a:spcAft>
                      </a:pPr>
                      <a:r>
                        <a:rPr lang="en-US" sz="1600" b="1">
                          <a:solidFill>
                            <a:schemeClr val="tx1"/>
                          </a:solidFill>
                          <a:effectLst/>
                          <a:cs typeface="B Nazanin" panose="00000400000000000000" pitchFamily="2" charset="-78"/>
                        </a:rPr>
                        <a:t>(T</a:t>
                      </a:r>
                      <a:r>
                        <a:rPr lang="ar-SA" sz="1600" b="1" baseline="-25000">
                          <a:solidFill>
                            <a:schemeClr val="tx1"/>
                          </a:solidFill>
                          <a:effectLst/>
                          <a:cs typeface="B Nazanin" panose="00000400000000000000" pitchFamily="2" charset="-78"/>
                        </a:rPr>
                        <a:t>6</a:t>
                      </a:r>
                      <a:r>
                        <a:rPr lang="en-US" sz="1600" b="1">
                          <a:solidFill>
                            <a:schemeClr val="tx1"/>
                          </a:solidFill>
                          <a:effectLst/>
                          <a:cs typeface="B Nazanin" panose="00000400000000000000" pitchFamily="2" charset="-78"/>
                        </a:rPr>
                        <a:t>-T</a:t>
                      </a:r>
                      <a:r>
                        <a:rPr lang="ar-SA" sz="1600" b="1" baseline="-25000">
                          <a:solidFill>
                            <a:schemeClr val="tx1"/>
                          </a:solidFill>
                          <a:effectLst/>
                          <a:cs typeface="B Nazanin" panose="00000400000000000000" pitchFamily="2" charset="-78"/>
                        </a:rPr>
                        <a:t>7</a:t>
                      </a:r>
                      <a:r>
                        <a:rPr lang="en-US"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ar-SA" sz="1600" b="1">
                          <a:solidFill>
                            <a:schemeClr val="tx1"/>
                          </a:solidFill>
                          <a:effectLst/>
                          <a:cs typeface="B Nazanin" panose="00000400000000000000" pitchFamily="2" charset="-78"/>
                        </a:rPr>
                        <a:t>زمان صحنه</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D</a:t>
                      </a:r>
                      <a:r>
                        <a:rPr lang="en-US" sz="1600" b="1" baseline="-25000">
                          <a:solidFill>
                            <a:schemeClr val="tx1"/>
                          </a:solidFill>
                          <a:effectLst/>
                          <a:cs typeface="B Nazanin" panose="00000400000000000000" pitchFamily="2" charset="-78"/>
                        </a:rPr>
                        <a:t>s</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5"/>
                  </a:ext>
                </a:extLst>
              </a:tr>
              <a:tr h="900500">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مدت زمان صرف شده از لحظه حرکت کد به سمت بیمارستان تا لحظه </a:t>
                      </a:r>
                      <a:r>
                        <a:rPr lang="ar-SA" sz="1600" b="1">
                          <a:solidFill>
                            <a:schemeClr val="tx1"/>
                          </a:solidFill>
                          <a:effectLst/>
                          <a:cs typeface="B Nazanin" panose="00000400000000000000" pitchFamily="2" charset="-78"/>
                        </a:rPr>
                        <a:t>رسیدن به </a:t>
                      </a:r>
                      <a:r>
                        <a:rPr lang="fa-IR" sz="1600" b="1">
                          <a:solidFill>
                            <a:schemeClr val="tx1"/>
                          </a:solidFill>
                          <a:effectLst/>
                          <a:cs typeface="B Nazanin" panose="00000400000000000000" pitchFamily="2" charset="-78"/>
                        </a:rPr>
                        <a:t>کت لب </a:t>
                      </a:r>
                      <a:r>
                        <a:rPr lang="ar-SA" sz="1600" b="1">
                          <a:solidFill>
                            <a:schemeClr val="tx1"/>
                          </a:solidFill>
                          <a:effectLst/>
                          <a:cs typeface="B Nazanin" panose="00000400000000000000" pitchFamily="2" charset="-78"/>
                        </a:rPr>
                        <a:t>بیمارستان</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Transportation Time</a:t>
                      </a:r>
                    </a:p>
                    <a:p>
                      <a:pPr marL="0" marR="0" algn="ctr" rtl="0">
                        <a:lnSpc>
                          <a:spcPct val="115000"/>
                        </a:lnSpc>
                        <a:spcBef>
                          <a:spcPts val="0"/>
                        </a:spcBef>
                        <a:spcAft>
                          <a:spcPts val="0"/>
                        </a:spcAft>
                      </a:pPr>
                      <a:r>
                        <a:rPr lang="en-US" sz="1600" b="1">
                          <a:solidFill>
                            <a:schemeClr val="tx1"/>
                          </a:solidFill>
                          <a:effectLst/>
                          <a:cs typeface="B Nazanin" panose="00000400000000000000" pitchFamily="2" charset="-78"/>
                        </a:rPr>
                        <a:t>(T</a:t>
                      </a:r>
                      <a:r>
                        <a:rPr lang="ar-SA" sz="1600" b="1" baseline="-25000">
                          <a:solidFill>
                            <a:schemeClr val="tx1"/>
                          </a:solidFill>
                          <a:effectLst/>
                          <a:cs typeface="B Nazanin" panose="00000400000000000000" pitchFamily="2" charset="-78"/>
                        </a:rPr>
                        <a:t>7</a:t>
                      </a:r>
                      <a:r>
                        <a:rPr lang="en-US" sz="1600" b="1">
                          <a:solidFill>
                            <a:schemeClr val="tx1"/>
                          </a:solidFill>
                          <a:effectLst/>
                          <a:cs typeface="B Nazanin" panose="00000400000000000000" pitchFamily="2" charset="-78"/>
                        </a:rPr>
                        <a:t>-T</a:t>
                      </a:r>
                      <a:r>
                        <a:rPr lang="ar-SA" sz="1600" b="1" baseline="-25000">
                          <a:solidFill>
                            <a:schemeClr val="tx1"/>
                          </a:solidFill>
                          <a:effectLst/>
                          <a:cs typeface="B Nazanin" panose="00000400000000000000" pitchFamily="2" charset="-78"/>
                        </a:rPr>
                        <a:t>8</a:t>
                      </a:r>
                      <a:r>
                        <a:rPr lang="en-US"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ar-SA" sz="1600" b="1">
                          <a:solidFill>
                            <a:schemeClr val="tx1"/>
                          </a:solidFill>
                          <a:effectLst/>
                          <a:cs typeface="B Nazanin" panose="00000400000000000000" pitchFamily="2" charset="-78"/>
                        </a:rPr>
                        <a:t>زمان انتقال</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D</a:t>
                      </a:r>
                      <a:r>
                        <a:rPr lang="en-US" sz="1600" b="1" baseline="-25000">
                          <a:solidFill>
                            <a:schemeClr val="tx1"/>
                          </a:solidFill>
                          <a:effectLst/>
                          <a:cs typeface="B Nazanin" panose="00000400000000000000" pitchFamily="2" charset="-78"/>
                        </a:rPr>
                        <a:t>tr</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6"/>
                  </a:ext>
                </a:extLst>
              </a:tr>
              <a:tr h="900500">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ar-SA" sz="1600" b="1">
                          <a:solidFill>
                            <a:schemeClr val="tx1"/>
                          </a:solidFill>
                          <a:effectLst/>
                          <a:cs typeface="B Nazanin" panose="00000400000000000000" pitchFamily="2" charset="-78"/>
                        </a:rPr>
                        <a:t>مدت زمان صرف شده از لحظه رسیدن به بیمارستان تا لحظه حرکت کد از بیمارستان به سمت پایگاه</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a:solidFill>
                            <a:schemeClr val="tx1"/>
                          </a:solidFill>
                          <a:effectLst/>
                          <a:cs typeface="B Nazanin" panose="00000400000000000000" pitchFamily="2" charset="-78"/>
                        </a:rPr>
                        <a:t>Inhospital Time</a:t>
                      </a:r>
                    </a:p>
                    <a:p>
                      <a:pPr marL="0" marR="0" algn="ctr" rtl="0">
                        <a:lnSpc>
                          <a:spcPct val="115000"/>
                        </a:lnSpc>
                        <a:spcBef>
                          <a:spcPts val="0"/>
                        </a:spcBef>
                        <a:spcAft>
                          <a:spcPts val="0"/>
                        </a:spcAft>
                      </a:pPr>
                      <a:r>
                        <a:rPr lang="en-US" sz="1600" b="1">
                          <a:solidFill>
                            <a:schemeClr val="tx1"/>
                          </a:solidFill>
                          <a:effectLst/>
                          <a:cs typeface="B Nazanin" panose="00000400000000000000" pitchFamily="2" charset="-78"/>
                        </a:rPr>
                        <a:t>(T</a:t>
                      </a:r>
                      <a:r>
                        <a:rPr lang="ar-SA" sz="1600" b="1" baseline="-25000">
                          <a:solidFill>
                            <a:schemeClr val="tx1"/>
                          </a:solidFill>
                          <a:effectLst/>
                          <a:cs typeface="B Nazanin" panose="00000400000000000000" pitchFamily="2" charset="-78"/>
                        </a:rPr>
                        <a:t>8</a:t>
                      </a:r>
                      <a:r>
                        <a:rPr lang="en-US" sz="1600" b="1">
                          <a:solidFill>
                            <a:schemeClr val="tx1"/>
                          </a:solidFill>
                          <a:effectLst/>
                          <a:cs typeface="B Nazanin" panose="00000400000000000000" pitchFamily="2" charset="-78"/>
                        </a:rPr>
                        <a:t>-T</a:t>
                      </a:r>
                      <a:r>
                        <a:rPr lang="ar-SA" sz="1600" b="1" baseline="-25000">
                          <a:solidFill>
                            <a:schemeClr val="tx1"/>
                          </a:solidFill>
                          <a:effectLst/>
                          <a:cs typeface="B Nazanin" panose="00000400000000000000" pitchFamily="2" charset="-78"/>
                        </a:rPr>
                        <a:t>9</a:t>
                      </a:r>
                      <a:r>
                        <a:rPr lang="en-US" sz="1600" b="1">
                          <a:solidFill>
                            <a:schemeClr val="tx1"/>
                          </a:solidFill>
                          <a:effectLst/>
                          <a:cs typeface="B Nazanin" panose="00000400000000000000" pitchFamily="2" charset="-78"/>
                        </a:rPr>
                        <a:t>)</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fa-IR" sz="1600" b="1">
                          <a:solidFill>
                            <a:schemeClr val="tx1"/>
                          </a:solidFill>
                          <a:effectLst/>
                          <a:cs typeface="B Nazanin" panose="00000400000000000000" pitchFamily="2" charset="-78"/>
                        </a:rPr>
                        <a:t>زمان ماندگاری در بیمارستان</a:t>
                      </a:r>
                      <a:endParaRPr lang="en-US" sz="16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tc>
                  <a:txBody>
                    <a:bodyPr/>
                    <a:lstStyle/>
                    <a:p>
                      <a:pPr marL="0" marR="0" algn="ctr" rtl="1">
                        <a:lnSpc>
                          <a:spcPct val="115000"/>
                        </a:lnSpc>
                        <a:spcBef>
                          <a:spcPts val="0"/>
                        </a:spcBef>
                        <a:spcAft>
                          <a:spcPts val="0"/>
                        </a:spcAft>
                      </a:pPr>
                      <a:r>
                        <a:rPr lang="en-US" sz="1600" b="1" dirty="0">
                          <a:solidFill>
                            <a:schemeClr val="tx1"/>
                          </a:solidFill>
                          <a:effectLst/>
                          <a:cs typeface="B Nazanin" panose="00000400000000000000" pitchFamily="2" charset="-78"/>
                        </a:rPr>
                        <a:t>D</a:t>
                      </a:r>
                      <a:r>
                        <a:rPr lang="en-US" sz="1600" b="1" baseline="-25000" dirty="0">
                          <a:solidFill>
                            <a:schemeClr val="tx1"/>
                          </a:solidFill>
                          <a:effectLst/>
                          <a:cs typeface="B Nazanin" panose="00000400000000000000" pitchFamily="2" charset="-78"/>
                        </a:rPr>
                        <a:t>h</a:t>
                      </a:r>
                      <a:endParaRPr lang="en-US" sz="16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4303" marR="64303"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6724056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85800" marR="0" indent="-457200" algn="r" rtl="1">
              <a:lnSpc>
                <a:spcPct val="115000"/>
              </a:lnSpc>
              <a:spcBef>
                <a:spcPts val="0"/>
              </a:spcBef>
              <a:spcAft>
                <a:spcPts val="1000"/>
              </a:spcAft>
              <a:buFont typeface="Wingdings" panose="05000000000000000000" pitchFamily="2" charset="2"/>
              <a:buChar char="v"/>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توجه: در بیماران کد 247 زمان رسیدن بر بالین بیمار تا زمان حرکت آمبولانس به سمت مرکز درمانی (زمان صحنه) باید </a:t>
            </a:r>
            <a:r>
              <a:rPr lang="fa-IR" u="sng" dirty="0">
                <a:effectLst/>
                <a:latin typeface="Calibri" panose="020F0502020204030204" pitchFamily="34" charset="0"/>
                <a:ea typeface="Calibri" panose="020F0502020204030204" pitchFamily="34" charset="0"/>
                <a:cs typeface="B Nazanin" panose="00000400000000000000" pitchFamily="2" charset="-78"/>
              </a:rPr>
              <a:t>کمتر از 10 </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دقیقه به طول انجامد.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313132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marR="0" lvl="0" indent="-342900" algn="ctr" rtl="1">
              <a:lnSpc>
                <a:spcPct val="115000"/>
              </a:lnSpc>
              <a:spcBef>
                <a:spcPts val="0"/>
              </a:spcBef>
              <a:spcAft>
                <a:spcPts val="1000"/>
              </a:spcAft>
            </a:pPr>
            <a:r>
              <a:rPr lang="ar-SA" dirty="0">
                <a:effectLst/>
                <a:latin typeface="Calibri" panose="020F0502020204030204" pitchFamily="34" charset="0"/>
                <a:ea typeface="Calibri" panose="020F0502020204030204" pitchFamily="34" charset="0"/>
                <a:cs typeface="B Titr" panose="00000700000000000000" pitchFamily="2" charset="-78"/>
              </a:rPr>
              <a:t>فرآیند عملیاتی کد 247 در بیمارستان:</a:t>
            </a:r>
            <a:r>
              <a:rPr lang="ar-SA" sz="4000" dirty="0">
                <a:effectLst/>
                <a:latin typeface="Calibri" panose="020F0502020204030204" pitchFamily="34" charset="0"/>
                <a:ea typeface="Calibri" panose="020F0502020204030204" pitchFamily="34" charset="0"/>
                <a:cs typeface="B Nazanin" panose="00000400000000000000" pitchFamily="2" charset="-78"/>
              </a:rPr>
              <a:t> </a:t>
            </a:r>
            <a:r>
              <a:rPr lang="en-US" sz="3200" dirty="0">
                <a:effectLst/>
                <a:latin typeface="Calibri" panose="020F0502020204030204" pitchFamily="34" charset="0"/>
                <a:ea typeface="Calibri" panose="020F0502020204030204" pitchFamily="34" charset="0"/>
                <a:cs typeface="Arial" panose="020B0604020202020204" pitchFamily="34" charset="0"/>
              </a:rP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fontScale="85000" lnSpcReduction="10000"/>
          </a:bodyPr>
          <a:lstStyle/>
          <a:p>
            <a:pPr marL="342900" marR="0" lvl="0" indent="-342900" algn="justLow" rtl="1">
              <a:lnSpc>
                <a:spcPct val="115000"/>
              </a:lnSpc>
              <a:spcBef>
                <a:spcPts val="0"/>
              </a:spcBef>
              <a:spcAft>
                <a:spcPts val="0"/>
              </a:spcAft>
              <a:buFont typeface="Times New Roman" panose="02020603050405020304" pitchFamily="18" charset="0"/>
              <a:buChar char="-"/>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با فعال شدن کد 247 در مرکز درمانی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سوپروایزر</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بیمارستان 247  باید نگهبان را مطلع سازد.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Times New Roman" panose="02020603050405020304" pitchFamily="18" charset="0"/>
              <a:buChar char="-"/>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با فعال شدن کد 247 در مرکز درمانی واحد نگهبانی جهت ورود و محل مناسب برای توقف آمبولانس اقدام نماید.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0"/>
              </a:spcAft>
              <a:buFont typeface="Times New Roman" panose="02020603050405020304" pitchFamily="18" charset="0"/>
              <a:buChar char="-"/>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زمان رسیدن به بیمارستان 247،  اگر بیمار بد حال است بیمار به بخش اورژانس تحویل گردد و در صورت </a:t>
            </a:r>
            <a:r>
              <a:rPr lang="en-US" sz="3200" dirty="0">
                <a:effectLst/>
                <a:latin typeface="Calibri" panose="020F0502020204030204" pitchFamily="34" charset="0"/>
                <a:ea typeface="Calibri" panose="020F0502020204030204" pitchFamily="34" charset="0"/>
                <a:cs typeface="B Nazanin" panose="00000400000000000000" pitchFamily="2" charset="-78"/>
              </a:rPr>
              <a:t>STEMI</a:t>
            </a:r>
            <a:r>
              <a:rPr lang="en-US" dirty="0">
                <a:solidFill>
                  <a:srgbClr val="000000"/>
                </a:solidFill>
                <a:effectLst/>
                <a:latin typeface="B Yagut" panose="00000400000000000000" pitchFamily="2" charset="-78"/>
                <a:ea typeface="Calibri" panose="020F0502020204030204" pitchFamily="34" charset="0"/>
                <a:cs typeface="B Nazanin" panose="00000400000000000000" pitchFamily="2" charset="-78"/>
              </a:rPr>
              <a:t> </a:t>
            </a:r>
            <a:r>
              <a:rPr lang="fa-IR" dirty="0">
                <a:solidFill>
                  <a:srgbClr val="000000"/>
                </a:solidFill>
                <a:effectLst/>
                <a:latin typeface="B Yagut" panose="00000400000000000000" pitchFamily="2" charset="-78"/>
                <a:ea typeface="Calibri" panose="020F0502020204030204" pitchFamily="34" charset="0"/>
                <a:cs typeface="B Nazanin" panose="00000400000000000000" pitchFamily="2" charset="-78"/>
              </a:rPr>
              <a:t>بلافاصله بدون فرآیند تشکیل پرونده بیمار مستقیما به بخش کت لب منتقل می شود و همزمان یک نفر از پرسنل از پیش تعیین شده بیمارستان نسبت به تشکیل پرونده بیمار اقدام نماید و بیمار از روی </a:t>
            </a:r>
            <a:r>
              <a:rPr lang="fa-IR" dirty="0" err="1">
                <a:solidFill>
                  <a:srgbClr val="000000"/>
                </a:solidFill>
                <a:effectLst/>
                <a:latin typeface="B Yagut" panose="00000400000000000000" pitchFamily="2" charset="-78"/>
                <a:ea typeface="Calibri" panose="020F0502020204030204" pitchFamily="34" charset="0"/>
                <a:cs typeface="B Nazanin" panose="00000400000000000000" pitchFamily="2" charset="-78"/>
              </a:rPr>
              <a:t>برانکارد</a:t>
            </a:r>
            <a:r>
              <a:rPr lang="fa-IR" dirty="0">
                <a:solidFill>
                  <a:srgbClr val="000000"/>
                </a:solidFill>
                <a:effectLst/>
                <a:latin typeface="B Yagut" panose="00000400000000000000" pitchFamily="2" charset="-78"/>
                <a:ea typeface="Calibri" panose="020F0502020204030204" pitchFamily="34" charset="0"/>
                <a:cs typeface="B Nazanin" panose="00000400000000000000" pitchFamily="2" charset="-78"/>
              </a:rPr>
              <a:t> اورژانس پیش بیمارستانی به روی تخت کت لب تحویل داده شود. </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Low" rtl="1">
              <a:lnSpc>
                <a:spcPct val="115000"/>
              </a:lnSpc>
              <a:spcBef>
                <a:spcPts val="0"/>
              </a:spcBef>
              <a:spcAft>
                <a:spcPts val="1000"/>
              </a:spcAft>
              <a:buFont typeface="Times New Roman" panose="02020603050405020304" pitchFamily="18" charset="0"/>
              <a:buChar char="-"/>
            </a:pP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بیماران با تشخیص اولیه </a:t>
            </a:r>
            <a:r>
              <a:rPr lang="en-US"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NSTEMI</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جهت بررسی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بیومارکرهای</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نکروز میوکارد و تشخیص نهایی </a:t>
            </a:r>
            <a:r>
              <a:rPr lang="fa-IR" dirty="0" err="1">
                <a:solidFill>
                  <a:srgbClr val="000000"/>
                </a:solidFill>
                <a:effectLst/>
                <a:latin typeface="Calibri" panose="020F0502020204030204" pitchFamily="34" charset="0"/>
                <a:ea typeface="Calibri" panose="020F0502020204030204" pitchFamily="34" charset="0"/>
                <a:cs typeface="B Nazanin" panose="00000400000000000000" pitchFamily="2" charset="-78"/>
              </a:rPr>
              <a:t>ایسکمی</a:t>
            </a:r>
            <a:r>
              <a:rPr lang="fa-IR"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حاد میوکارد به پزشک متخصص اورژانس بیمارستان 247 تحویل داده می شوند.</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p>
            <a:endParaRPr lang="en-US" dirty="0">
              <a:cs typeface="B Nazanin" panose="00000400000000000000" pitchFamily="2" charset="-78"/>
            </a:endParaRPr>
          </a:p>
        </p:txBody>
      </p:sp>
    </p:spTree>
    <p:extLst>
      <p:ext uri="{BB962C8B-B14F-4D97-AF65-F5344CB8AC3E}">
        <p14:creationId xmlns:p14="http://schemas.microsoft.com/office/powerpoint/2010/main" val="328494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9AA464-C9FA-684E-99F3-F9D78B304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3DA25A0-BAB2-E14E-BCB9-AE8AEBC0EAD7}"/>
              </a:ext>
            </a:extLst>
          </p:cNvPr>
          <p:cNvSpPr txBox="1"/>
          <p:nvPr/>
        </p:nvSpPr>
        <p:spPr>
          <a:xfrm>
            <a:off x="5866878" y="252920"/>
            <a:ext cx="6098144" cy="1015663"/>
          </a:xfrm>
          <a:prstGeom prst="rect">
            <a:avLst/>
          </a:prstGeom>
          <a:noFill/>
        </p:spPr>
        <p:txBody>
          <a:bodyPr wrap="none" rtlCol="0">
            <a:spAutoFit/>
          </a:bodyPr>
          <a:lstStyle/>
          <a:p>
            <a:pPr marL="0" algn="r" defTabSz="914400" rtl="1" eaLnBrk="1" latinLnBrk="0" hangingPunct="1"/>
            <a:r>
              <a:rPr lang="fa-IR" sz="6000" b="1" dirty="0">
                <a:latin typeface="B Nazanin" pitchFamily="2" charset="-78"/>
                <a:cs typeface="B Nazanin" pitchFamily="2" charset="-78"/>
              </a:rPr>
              <a:t>شاد و خوشبخت باشید</a:t>
            </a:r>
            <a:endParaRPr lang="en-US" sz="6000" b="1" dirty="0">
              <a:latin typeface="B Nazanin" pitchFamily="2" charset="-78"/>
              <a:cs typeface="B Nazanin" pitchFamily="2" charset="-78"/>
            </a:endParaRPr>
          </a:p>
        </p:txBody>
      </p:sp>
    </p:spTree>
    <p:extLst>
      <p:ext uri="{BB962C8B-B14F-4D97-AF65-F5344CB8AC3E}">
        <p14:creationId xmlns:p14="http://schemas.microsoft.com/office/powerpoint/2010/main" val="278721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dirty="0">
                <a:cs typeface="B Titr" pitchFamily="2" charset="-78"/>
              </a:rPr>
              <a:t>اپيدميولوژي و عوامل خطر</a:t>
            </a:r>
            <a:endParaRPr lang="en-US" sz="2400" dirty="0">
              <a:cs typeface="B Titr" pitchFamily="2" charset="-78"/>
            </a:endParaRPr>
          </a:p>
        </p:txBody>
      </p:sp>
      <p:sp>
        <p:nvSpPr>
          <p:cNvPr id="4" name="Content Placeholder 3"/>
          <p:cNvSpPr>
            <a:spLocks noGrp="1"/>
          </p:cNvSpPr>
          <p:nvPr>
            <p:ph idx="1"/>
          </p:nvPr>
        </p:nvSpPr>
        <p:spPr>
          <a:xfrm>
            <a:off x="1905000" y="1524001"/>
            <a:ext cx="8407893" cy="4800601"/>
          </a:xfrm>
        </p:spPr>
        <p:txBody>
          <a:bodyPr>
            <a:normAutofit/>
          </a:bodyPr>
          <a:lstStyle/>
          <a:p>
            <a:pPr marL="45720" indent="0" algn="just" rtl="1">
              <a:buNone/>
            </a:pPr>
            <a:endParaRPr lang="fa-IR" sz="1800" b="1" dirty="0">
              <a:cs typeface="B Compset" pitchFamily="2" charset="-78"/>
            </a:endParaRPr>
          </a:p>
          <a:p>
            <a:pPr algn="just" rtl="1">
              <a:buFont typeface="Arial" pitchFamily="34" charset="0"/>
              <a:buChar char="•"/>
            </a:pPr>
            <a:r>
              <a:rPr lang="fa-IR" sz="1800" b="1" dirty="0">
                <a:cs typeface="B Compset" pitchFamily="2" charset="-78"/>
              </a:rPr>
              <a:t>امروزه بيماري هاي قلب و عروق به صورت يك اپيدمي خودنمايي كرده است. </a:t>
            </a:r>
          </a:p>
          <a:p>
            <a:pPr marL="45720" indent="0" algn="just" rtl="1">
              <a:buFont typeface="Arial" pitchFamily="34" charset="0"/>
              <a:buChar char="•"/>
            </a:pPr>
            <a:endParaRPr lang="fa-IR" sz="1800" b="1" dirty="0">
              <a:cs typeface="B Compset" pitchFamily="2" charset="-78"/>
            </a:endParaRPr>
          </a:p>
          <a:p>
            <a:pPr algn="just" rtl="1">
              <a:buFont typeface="Arial" pitchFamily="34" charset="0"/>
              <a:buChar char="•"/>
            </a:pPr>
            <a:r>
              <a:rPr lang="fa-IR" sz="1800" b="1" dirty="0">
                <a:cs typeface="B Compset" pitchFamily="2" charset="-78"/>
              </a:rPr>
              <a:t>آمارها نشان مي دهند كه تقريبًا در هر ۳۳ ثانيه يك نفر به علت بيماري هاي قلب و عروقی فوت مي كند. </a:t>
            </a:r>
          </a:p>
          <a:p>
            <a:pPr marL="45720" indent="0" algn="just" rtl="1">
              <a:buFont typeface="Arial" pitchFamily="34" charset="0"/>
              <a:buChar char="•"/>
            </a:pPr>
            <a:endParaRPr lang="fa-IR" sz="1800" b="1" dirty="0">
              <a:cs typeface="B Compset" pitchFamily="2" charset="-78"/>
            </a:endParaRPr>
          </a:p>
          <a:p>
            <a:pPr algn="just" rtl="1">
              <a:buFont typeface="Arial" pitchFamily="34" charset="0"/>
              <a:buChar char="•"/>
            </a:pPr>
            <a:r>
              <a:rPr lang="fa-IR" sz="1800" b="1" dirty="0">
                <a:cs typeface="B Compset" pitchFamily="2" charset="-78"/>
              </a:rPr>
              <a:t>پيش بيني مي شود ۳۳</a:t>
            </a:r>
            <a:r>
              <a:rPr lang="en-US" sz="1800" b="1" dirty="0">
                <a:cs typeface="B Compset" pitchFamily="2" charset="-78"/>
              </a:rPr>
              <a:t> % </a:t>
            </a:r>
            <a:r>
              <a:rPr lang="fa-IR" sz="1800" b="1" dirty="0">
                <a:cs typeface="B Compset" pitchFamily="2" charset="-78"/>
              </a:rPr>
              <a:t>از مردان و ۱۰</a:t>
            </a:r>
            <a:r>
              <a:rPr lang="en-US" sz="1800" b="1" dirty="0">
                <a:cs typeface="B Compset" pitchFamily="2" charset="-78"/>
              </a:rPr>
              <a:t> % </a:t>
            </a:r>
            <a:r>
              <a:rPr lang="fa-IR" sz="1800" b="1" dirty="0">
                <a:cs typeface="B Compset" pitchFamily="2" charset="-78"/>
              </a:rPr>
              <a:t>از زنان قبل از سن ۶۰ سالگي دچار يك حمله قلبي عروقي شده باشند. </a:t>
            </a:r>
            <a:endParaRPr lang="en-US" sz="1800" b="1" dirty="0">
              <a:cs typeface="B Compset" pitchFamily="2" charset="-78"/>
            </a:endParaRPr>
          </a:p>
          <a:p>
            <a:pPr algn="just" rtl="1">
              <a:buFont typeface="Arial" pitchFamily="34" charset="0"/>
              <a:buChar char="•"/>
            </a:pPr>
            <a:endParaRPr lang="en-US" sz="1800" b="1" dirty="0">
              <a:cs typeface="B Compset" pitchFamily="2" charset="-78"/>
            </a:endParaRPr>
          </a:p>
          <a:p>
            <a:pPr algn="just" rtl="1">
              <a:buFont typeface="Arial" pitchFamily="34" charset="0"/>
              <a:buChar char="•"/>
            </a:pPr>
            <a:r>
              <a:rPr lang="fa-IR" sz="1800" b="1" dirty="0">
                <a:cs typeface="B Compset" pitchFamily="2" charset="-78"/>
              </a:rPr>
              <a:t>در ایران نیز اولین و شایعترین علت مرگ و میر در تمام سنین و در هر دو جنس، بیماری های قلبی عروقی بخصوص بیماریهای عروق کرونر است.</a:t>
            </a:r>
          </a:p>
          <a:p>
            <a:pPr algn="just" rtl="1">
              <a:buFont typeface="Arial" pitchFamily="34" charset="0"/>
              <a:buChar char="•"/>
            </a:pPr>
            <a:endParaRPr lang="fa-IR" sz="1800" b="1" dirty="0">
              <a:cs typeface="B Compset" pitchFamily="2" charset="-78"/>
            </a:endParaRPr>
          </a:p>
          <a:p>
            <a:pPr marL="45720" indent="0" algn="just" rtl="1"/>
            <a:endParaRPr lang="fa-IR" sz="1800" b="1" dirty="0">
              <a:cs typeface="B Compset" pitchFamily="2" charset="-78"/>
            </a:endParaRPr>
          </a:p>
          <a:p>
            <a:pPr marL="45720" indent="0" algn="just" rtl="1"/>
            <a:endParaRPr lang="en-US" sz="1800" b="1" dirty="0">
              <a:cs typeface="B Compset" pitchFamily="2" charset="-78"/>
            </a:endParaRPr>
          </a:p>
        </p:txBody>
      </p:sp>
    </p:spTree>
    <p:extLst>
      <p:ext uri="{BB962C8B-B14F-4D97-AF65-F5344CB8AC3E}">
        <p14:creationId xmlns:p14="http://schemas.microsoft.com/office/powerpoint/2010/main" val="4273724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تفسیر الکتروکاردیوگرام</a:t>
            </a:r>
            <a:br>
              <a:rPr lang="fa-IR" sz="2400" dirty="0">
                <a:cs typeface="B Titr" pitchFamily="2" charset="-78"/>
              </a:rPr>
            </a:br>
            <a:r>
              <a:rPr lang="fa-IR" sz="2400" dirty="0">
                <a:cs typeface="B Titr" pitchFamily="2" charset="-78"/>
              </a:rPr>
              <a:t>ریتم</a:t>
            </a:r>
          </a:p>
        </p:txBody>
      </p:sp>
      <p:sp>
        <p:nvSpPr>
          <p:cNvPr id="3" name="Content Placeholder 2"/>
          <p:cNvSpPr>
            <a:spLocks noGrp="1"/>
          </p:cNvSpPr>
          <p:nvPr>
            <p:ph idx="1"/>
          </p:nvPr>
        </p:nvSpPr>
        <p:spPr/>
        <p:txBody>
          <a:bodyPr/>
          <a:lstStyle/>
          <a:p>
            <a:pPr lvl="0" algn="r" rtl="1">
              <a:buNone/>
            </a:pPr>
            <a:r>
              <a:rPr lang="fa-IR" sz="1800" b="1" dirty="0">
                <a:cs typeface="B Compset" pitchFamily="2" charset="-78"/>
              </a:rPr>
              <a:t>قدم دوم: تعیین نظم </a:t>
            </a:r>
          </a:p>
          <a:p>
            <a:pPr lvl="0" algn="r" rtl="1"/>
            <a:r>
              <a:rPr lang="fa-IR" sz="1800" b="1" dirty="0">
                <a:cs typeface="B Compset" pitchFamily="2" charset="-78"/>
              </a:rPr>
              <a:t>در این مرحله به فواصل </a:t>
            </a:r>
            <a:r>
              <a:rPr lang="en-US" sz="1800" b="1" dirty="0">
                <a:cs typeface="B Compset" pitchFamily="2" charset="-78"/>
              </a:rPr>
              <a:t>R-R </a:t>
            </a:r>
            <a:r>
              <a:rPr lang="fa-IR" sz="1800" b="1" dirty="0">
                <a:cs typeface="B Compset" pitchFamily="2" charset="-78"/>
              </a:rPr>
              <a:t> نگاه کنید. 3 وضعیت زیر ممکن است وجود داشته باشد.</a:t>
            </a:r>
          </a:p>
          <a:p>
            <a:pPr lvl="0" algn="r" rtl="1"/>
            <a:r>
              <a:rPr lang="fa-IR" sz="1800" b="1" dirty="0">
                <a:cs typeface="B Compset" pitchFamily="2" charset="-78"/>
              </a:rPr>
              <a:t>کاملاً منظم:</a:t>
            </a:r>
          </a:p>
          <a:p>
            <a:pPr algn="r" rtl="1"/>
            <a:endParaRPr lang="fa-IR" sz="1800" b="1" dirty="0">
              <a:cs typeface="B Compset" pitchFamily="2" charset="-78"/>
            </a:endParaRPr>
          </a:p>
        </p:txBody>
      </p:sp>
      <p:pic>
        <p:nvPicPr>
          <p:cNvPr id="4" name="pasted-image.png"/>
          <p:cNvPicPr/>
          <p:nvPr/>
        </p:nvPicPr>
        <p:blipFill>
          <a:blip r:embed="rId2">
            <a:extLst/>
          </a:blip>
          <a:stretch>
            <a:fillRect/>
          </a:stretch>
        </p:blipFill>
        <p:spPr>
          <a:xfrm>
            <a:off x="3200400" y="3048000"/>
            <a:ext cx="6286500" cy="1498600"/>
          </a:xfrm>
          <a:prstGeom prst="rect">
            <a:avLst/>
          </a:prstGeom>
          <a:ln w="12700">
            <a:miter lim="400000"/>
          </a:ln>
        </p:spPr>
      </p:pic>
    </p:spTree>
    <p:extLst>
      <p:ext uri="{BB962C8B-B14F-4D97-AF65-F5344CB8AC3E}">
        <p14:creationId xmlns:p14="http://schemas.microsoft.com/office/powerpoint/2010/main" val="756616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br>
              <a:rPr lang="fa-IR" sz="2400" dirty="0">
                <a:cs typeface="B Titr" pitchFamily="2" charset="-78"/>
              </a:rPr>
            </a:br>
            <a:r>
              <a:rPr lang="fa-IR" sz="2400" dirty="0">
                <a:cs typeface="B Titr" pitchFamily="2" charset="-78"/>
              </a:rPr>
              <a:t>ریتم</a:t>
            </a:r>
          </a:p>
        </p:txBody>
      </p:sp>
      <p:sp>
        <p:nvSpPr>
          <p:cNvPr id="3" name="Content Placeholder 2"/>
          <p:cNvSpPr>
            <a:spLocks noGrp="1"/>
          </p:cNvSpPr>
          <p:nvPr>
            <p:ph idx="1"/>
          </p:nvPr>
        </p:nvSpPr>
        <p:spPr/>
        <p:txBody>
          <a:bodyPr/>
          <a:lstStyle/>
          <a:p>
            <a:pPr algn="r" rtl="1">
              <a:buFont typeface="Arial" pitchFamily="34" charset="0"/>
              <a:buChar char="•"/>
            </a:pPr>
            <a:r>
              <a:rPr lang="fa-IR" sz="1800" b="1" dirty="0">
                <a:cs typeface="B Compset" pitchFamily="2" charset="-78"/>
              </a:rPr>
              <a:t>گاهی نامنظم:</a:t>
            </a:r>
          </a:p>
          <a:p>
            <a:pPr algn="r" rtl="1">
              <a:buNone/>
            </a:pPr>
            <a:endParaRPr lang="fa-IR" sz="1800" b="1" dirty="0">
              <a:cs typeface="B Compset" pitchFamily="2" charset="-78"/>
            </a:endParaRPr>
          </a:p>
        </p:txBody>
      </p:sp>
      <p:pic>
        <p:nvPicPr>
          <p:cNvPr id="4" name="pasted-image.png"/>
          <p:cNvPicPr/>
          <p:nvPr/>
        </p:nvPicPr>
        <p:blipFill>
          <a:blip r:embed="rId2">
            <a:extLst/>
          </a:blip>
          <a:stretch>
            <a:fillRect/>
          </a:stretch>
        </p:blipFill>
        <p:spPr>
          <a:xfrm>
            <a:off x="3048000" y="2743200"/>
            <a:ext cx="6324600" cy="1295400"/>
          </a:xfrm>
          <a:prstGeom prst="rect">
            <a:avLst/>
          </a:prstGeom>
          <a:ln w="12700">
            <a:miter lim="400000"/>
          </a:ln>
        </p:spPr>
      </p:pic>
    </p:spTree>
    <p:extLst>
      <p:ext uri="{BB962C8B-B14F-4D97-AF65-F5344CB8AC3E}">
        <p14:creationId xmlns:p14="http://schemas.microsoft.com/office/powerpoint/2010/main" val="3274849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br>
              <a:rPr lang="fa-IR" sz="2400" dirty="0">
                <a:cs typeface="B Titr" pitchFamily="2" charset="-78"/>
              </a:rPr>
            </a:br>
            <a:r>
              <a:rPr lang="fa-IR" sz="2400" dirty="0">
                <a:cs typeface="B Titr" pitchFamily="2" charset="-78"/>
              </a:rPr>
              <a:t>ریتم</a:t>
            </a:r>
          </a:p>
        </p:txBody>
      </p:sp>
      <p:sp>
        <p:nvSpPr>
          <p:cNvPr id="3" name="Content Placeholder 2"/>
          <p:cNvSpPr>
            <a:spLocks noGrp="1"/>
          </p:cNvSpPr>
          <p:nvPr>
            <p:ph idx="1"/>
          </p:nvPr>
        </p:nvSpPr>
        <p:spPr/>
        <p:txBody>
          <a:bodyPr/>
          <a:lstStyle/>
          <a:p>
            <a:pPr algn="r" rtl="1"/>
            <a:r>
              <a:rPr lang="fa-IR" sz="1800" b="1" dirty="0">
                <a:cs typeface="B Compset" pitchFamily="2" charset="-78"/>
              </a:rPr>
              <a:t>کاملاً نامنظم:</a:t>
            </a:r>
          </a:p>
        </p:txBody>
      </p:sp>
      <p:pic>
        <p:nvPicPr>
          <p:cNvPr id="4" name="pasted-image.png"/>
          <p:cNvPicPr/>
          <p:nvPr/>
        </p:nvPicPr>
        <p:blipFill>
          <a:blip r:embed="rId2">
            <a:extLst/>
          </a:blip>
          <a:stretch>
            <a:fillRect/>
          </a:stretch>
        </p:blipFill>
        <p:spPr>
          <a:xfrm>
            <a:off x="3048000" y="2743200"/>
            <a:ext cx="6350000" cy="1689100"/>
          </a:xfrm>
          <a:prstGeom prst="rect">
            <a:avLst/>
          </a:prstGeom>
          <a:ln w="12700">
            <a:miter lim="400000"/>
          </a:ln>
        </p:spPr>
      </p:pic>
    </p:spTree>
    <p:extLst>
      <p:ext uri="{BB962C8B-B14F-4D97-AF65-F5344CB8AC3E}">
        <p14:creationId xmlns:p14="http://schemas.microsoft.com/office/powerpoint/2010/main" val="2377483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تفسیر الکتروکاردیوگرام</a:t>
            </a:r>
            <a:br>
              <a:rPr lang="fa-IR" sz="2400" dirty="0">
                <a:cs typeface="B Titr" pitchFamily="2" charset="-78"/>
              </a:rPr>
            </a:br>
            <a:r>
              <a:rPr lang="fa-IR" sz="2400" dirty="0">
                <a:cs typeface="B Titr" pitchFamily="2" charset="-78"/>
              </a:rPr>
              <a:t>سرعت (</a:t>
            </a:r>
            <a:r>
              <a:rPr lang="en-US" sz="2400" b="1" dirty="0">
                <a:cs typeface="B Titr" pitchFamily="2" charset="-78"/>
              </a:rPr>
              <a:t>Rate</a:t>
            </a:r>
            <a:r>
              <a:rPr lang="fa-IR" sz="2400" dirty="0">
                <a:cs typeface="B Titr" pitchFamily="2" charset="-78"/>
              </a:rPr>
              <a:t>)</a:t>
            </a:r>
            <a:endParaRPr lang="en-US" sz="2400" dirty="0"/>
          </a:p>
        </p:txBody>
      </p:sp>
      <p:sp>
        <p:nvSpPr>
          <p:cNvPr id="3" name="Content Placeholder 2"/>
          <p:cNvSpPr>
            <a:spLocks noGrp="1"/>
          </p:cNvSpPr>
          <p:nvPr>
            <p:ph idx="1"/>
          </p:nvPr>
        </p:nvSpPr>
        <p:spPr/>
        <p:txBody>
          <a:bodyPr/>
          <a:lstStyle/>
          <a:p>
            <a:pPr algn="r" defTabSz="479044" rtl="1">
              <a:buNone/>
              <a:defRPr sz="1800"/>
            </a:pPr>
            <a:r>
              <a:rPr lang="fa-IR" sz="1800" b="1" dirty="0">
                <a:cs typeface="B Compset" pitchFamily="2" charset="-78"/>
              </a:rPr>
              <a:t>قدم سوم: محاسبه‌ی سرعت ضربان قلب</a:t>
            </a:r>
          </a:p>
          <a:p>
            <a:pPr algn="r" defTabSz="479044" rtl="1">
              <a:buNone/>
              <a:defRPr sz="1800"/>
            </a:pPr>
            <a:r>
              <a:rPr lang="fa-IR" sz="1800" b="1" dirty="0">
                <a:cs typeface="B Compset" pitchFamily="2" charset="-78"/>
              </a:rPr>
              <a:t>برای تعیین سرعت ضربان قلب از روی الکتروکاردیوگرام، روش‌های متعددی وجود دارند. 4 روش شایع، در زیر معرفی می‌شوند.</a:t>
            </a:r>
          </a:p>
          <a:p>
            <a:pPr algn="r" defTabSz="479044" rtl="1">
              <a:buNone/>
              <a:defRPr sz="1800"/>
            </a:pPr>
            <a:endParaRPr lang="fa-IR" sz="1800" b="1" dirty="0">
              <a:cs typeface="B Compset" pitchFamily="2" charset="-78"/>
            </a:endParaRPr>
          </a:p>
          <a:p>
            <a:pPr algn="r" defTabSz="479044" rtl="1">
              <a:defRPr sz="1800"/>
            </a:pPr>
            <a:r>
              <a:rPr lang="fa-IR" sz="1800" b="1" dirty="0">
                <a:cs typeface="B Compset" pitchFamily="2" charset="-78"/>
              </a:rPr>
              <a:t>روش اول: روش 6 ثانیه‌ای</a:t>
            </a:r>
          </a:p>
          <a:p>
            <a:pPr algn="r" defTabSz="479044" rtl="1">
              <a:defRPr sz="1800"/>
            </a:pPr>
            <a:r>
              <a:rPr lang="fa-IR" sz="1800" b="1" dirty="0">
                <a:cs typeface="B Compset" pitchFamily="2" charset="-78"/>
              </a:rPr>
              <a:t>روش دوم: روش مربع‌های بزرگ</a:t>
            </a:r>
          </a:p>
          <a:p>
            <a:pPr algn="r" defTabSz="479044" rtl="1">
              <a:defRPr sz="1800"/>
            </a:pPr>
            <a:r>
              <a:rPr lang="fa-IR" sz="1800" b="1" dirty="0">
                <a:cs typeface="B Compset" pitchFamily="2" charset="-78"/>
              </a:rPr>
              <a:t>روش سوم: روش مربع‌های کوچک</a:t>
            </a:r>
          </a:p>
          <a:p>
            <a:pPr algn="r" defTabSz="479044" rtl="1">
              <a:defRPr sz="1800"/>
            </a:pPr>
            <a:r>
              <a:rPr lang="fa-IR" sz="1800" b="1" dirty="0">
                <a:cs typeface="B Compset" pitchFamily="2" charset="-78"/>
              </a:rPr>
              <a:t>روش چهارم: روش ترتیبی</a:t>
            </a:r>
          </a:p>
          <a:p>
            <a:endParaRPr lang="en-US" dirty="0"/>
          </a:p>
        </p:txBody>
      </p:sp>
    </p:spTree>
    <p:extLst>
      <p:ext uri="{BB962C8B-B14F-4D97-AF65-F5344CB8AC3E}">
        <p14:creationId xmlns:p14="http://schemas.microsoft.com/office/powerpoint/2010/main" val="1203143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lvl="0" algn="r" rtl="1">
              <a:buNone/>
              <a:defRPr sz="1800"/>
            </a:pPr>
            <a:r>
              <a:rPr lang="fa-IR" b="1" dirty="0">
                <a:cs typeface="B Compset" pitchFamily="2" charset="-78"/>
              </a:rPr>
              <a:t>روش 6 ثانیه‌ای</a:t>
            </a:r>
          </a:p>
          <a:p>
            <a:pPr lvl="0" algn="r" rtl="1">
              <a:defRPr sz="1800"/>
            </a:pPr>
            <a:r>
              <a:rPr lang="fa-IR" b="1" dirty="0">
                <a:cs typeface="B Compset" pitchFamily="2" charset="-78"/>
              </a:rPr>
              <a:t>این روش ساده‌ترین، سریع‌ترین و فراوان‌ترین روش اندازه‌گیری سرعت ضربان قلب از روی الکتروکاردیوگرام می‌باشد؛ که نسبت به سه روش دیگر اولویت دارد.</a:t>
            </a:r>
          </a:p>
          <a:p>
            <a:pPr lvl="0" algn="r" rtl="1">
              <a:defRPr sz="1800"/>
            </a:pPr>
            <a:endParaRPr lang="fa-IR" b="1" dirty="0">
              <a:cs typeface="B Compset" pitchFamily="2" charset="-78"/>
            </a:endParaRPr>
          </a:p>
          <a:p>
            <a:pPr algn="r" rtl="1">
              <a:defRPr sz="1800"/>
            </a:pPr>
            <a:r>
              <a:rPr lang="fa-IR" b="1" dirty="0">
                <a:cs typeface="B Compset" pitchFamily="2" charset="-78"/>
              </a:rPr>
              <a:t> در این روش، 6 ثانیه از یک نوار ریتم انتخاب می‌شود (30 مربع بزرگ)، و سپس تعداد کمپلکس‌های </a:t>
            </a:r>
            <a:r>
              <a:rPr lang="en-US" b="1" dirty="0">
                <a:cs typeface="B Compset" pitchFamily="2" charset="-78"/>
              </a:rPr>
              <a:t>QRS </a:t>
            </a:r>
            <a:r>
              <a:rPr lang="fa-IR" b="1" dirty="0">
                <a:cs typeface="B Compset" pitchFamily="2" charset="-78"/>
              </a:rPr>
              <a:t>در این فاصله‌ی 6 ثانیه‌ای شمرده و در عدد 10 ضرب می‌شود تا تعداد ضربان قلب در یک دقیقه به دست آید.</a:t>
            </a:r>
          </a:p>
          <a:p>
            <a:pPr algn="r" rtl="1"/>
            <a:endParaRPr lang="en-US" dirty="0"/>
          </a:p>
        </p:txBody>
      </p:sp>
      <p:pic>
        <p:nvPicPr>
          <p:cNvPr id="4" name="pasted-image.png"/>
          <p:cNvPicPr/>
          <p:nvPr/>
        </p:nvPicPr>
        <p:blipFill>
          <a:blip r:embed="rId2">
            <a:extLst/>
          </a:blip>
          <a:stretch>
            <a:fillRect/>
          </a:stretch>
        </p:blipFill>
        <p:spPr>
          <a:xfrm>
            <a:off x="2514600" y="3810000"/>
            <a:ext cx="7086600" cy="1752600"/>
          </a:xfrm>
          <a:prstGeom prst="rect">
            <a:avLst/>
          </a:prstGeom>
          <a:ln w="12700">
            <a:miter lim="400000"/>
          </a:ln>
        </p:spPr>
      </p:pic>
    </p:spTree>
    <p:extLst>
      <p:ext uri="{BB962C8B-B14F-4D97-AF65-F5344CB8AC3E}">
        <p14:creationId xmlns:p14="http://schemas.microsoft.com/office/powerpoint/2010/main" val="3655619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lvl="0" algn="r" rtl="1">
              <a:buNone/>
              <a:defRPr sz="1800"/>
            </a:pPr>
            <a:r>
              <a:rPr lang="fa-IR" b="1" dirty="0">
                <a:cs typeface="B Compset" pitchFamily="2" charset="-78"/>
              </a:rPr>
              <a:t>روش مربع‌های بزرگ </a:t>
            </a:r>
          </a:p>
          <a:p>
            <a:pPr lvl="0" algn="r" rtl="1">
              <a:defRPr sz="1800"/>
            </a:pPr>
            <a:r>
              <a:rPr lang="fa-IR" b="1" dirty="0">
                <a:cs typeface="B Compset" pitchFamily="2" charset="-78"/>
              </a:rPr>
              <a:t>چنانچه گفته شد، هر مربع بزرگ بر روی محور افقی معادل 0/2 ثانیه است. با این پیش زمینه، در این روش تعداد مربع‌های بزرگ بین دو کمپلکس</a:t>
            </a:r>
            <a:r>
              <a:rPr lang="en-US" b="1" dirty="0">
                <a:cs typeface="B Compset" pitchFamily="2" charset="-78"/>
              </a:rPr>
              <a:t>QRS </a:t>
            </a:r>
            <a:r>
              <a:rPr lang="fa-IR" b="1" dirty="0">
                <a:cs typeface="B Compset" pitchFamily="2" charset="-78"/>
              </a:rPr>
              <a:t> متوالی شمرده شده و بر عدد 300 تقسیم می‌شود.</a:t>
            </a:r>
          </a:p>
          <a:p>
            <a:pPr algn="r" rtl="1"/>
            <a:endParaRPr lang="en-US" dirty="0"/>
          </a:p>
        </p:txBody>
      </p:sp>
      <p:pic>
        <p:nvPicPr>
          <p:cNvPr id="4" name="pasted-image.png"/>
          <p:cNvPicPr/>
          <p:nvPr/>
        </p:nvPicPr>
        <p:blipFill>
          <a:blip r:embed="rId2">
            <a:extLst/>
          </a:blip>
          <a:stretch>
            <a:fillRect/>
          </a:stretch>
        </p:blipFill>
        <p:spPr>
          <a:xfrm>
            <a:off x="3581400" y="2971801"/>
            <a:ext cx="5105400" cy="2837449"/>
          </a:xfrm>
          <a:prstGeom prst="rect">
            <a:avLst/>
          </a:prstGeom>
          <a:ln w="12700">
            <a:miter lim="400000"/>
          </a:ln>
        </p:spPr>
      </p:pic>
    </p:spTree>
    <p:extLst>
      <p:ext uri="{BB962C8B-B14F-4D97-AF65-F5344CB8AC3E}">
        <p14:creationId xmlns:p14="http://schemas.microsoft.com/office/powerpoint/2010/main" val="2915529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p>
        </p:txBody>
      </p:sp>
      <p:sp>
        <p:nvSpPr>
          <p:cNvPr id="3" name="Content Placeholder 2"/>
          <p:cNvSpPr>
            <a:spLocks noGrp="1"/>
          </p:cNvSpPr>
          <p:nvPr>
            <p:ph idx="1"/>
          </p:nvPr>
        </p:nvSpPr>
        <p:spPr/>
        <p:txBody>
          <a:bodyPr/>
          <a:lstStyle/>
          <a:p>
            <a:pPr lvl="0" algn="r" rtl="1">
              <a:buNone/>
              <a:defRPr sz="1800"/>
            </a:pPr>
            <a:r>
              <a:rPr lang="fa-IR" b="1" dirty="0">
                <a:cs typeface="B Compset" pitchFamily="2" charset="-78"/>
              </a:rPr>
              <a:t>روش‌ مربع‌های کوچک </a:t>
            </a:r>
          </a:p>
          <a:p>
            <a:pPr lvl="0" algn="r" rtl="1">
              <a:buNone/>
              <a:defRPr sz="1800"/>
            </a:pPr>
            <a:endParaRPr lang="fa-IR" b="1" dirty="0">
              <a:cs typeface="B Compset" pitchFamily="2" charset="-78"/>
            </a:endParaRPr>
          </a:p>
          <a:p>
            <a:pPr lvl="0" algn="r" rtl="1">
              <a:defRPr sz="1800"/>
            </a:pPr>
            <a:r>
              <a:rPr lang="fa-IR" b="1" dirty="0">
                <a:cs typeface="B Compset" pitchFamily="2" charset="-78"/>
              </a:rPr>
              <a:t>چنانچه گفته شد، هر مربع کوچک بر روی محور افقی معادل 0/04 ثانیه است. با این پیش زمینه، در این روش تعداد مربع‌های کوچک بین دو کمپلکس </a:t>
            </a:r>
            <a:r>
              <a:rPr lang="en-US" b="1" dirty="0">
                <a:cs typeface="B Compset" pitchFamily="2" charset="-78"/>
              </a:rPr>
              <a:t>QRS </a:t>
            </a:r>
            <a:r>
              <a:rPr lang="fa-IR" b="1" dirty="0">
                <a:cs typeface="B Compset" pitchFamily="2" charset="-78"/>
              </a:rPr>
              <a:t> متوالی شمرده و بر عدد 1500 تقسیم می‌شود.</a:t>
            </a:r>
          </a:p>
          <a:p>
            <a:pPr algn="r" rtl="1"/>
            <a:endParaRPr lang="en-US" dirty="0"/>
          </a:p>
        </p:txBody>
      </p:sp>
    </p:spTree>
    <p:extLst>
      <p:ext uri="{BB962C8B-B14F-4D97-AF65-F5344CB8AC3E}">
        <p14:creationId xmlns:p14="http://schemas.microsoft.com/office/powerpoint/2010/main" val="3778175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p>
        </p:txBody>
      </p:sp>
      <p:sp>
        <p:nvSpPr>
          <p:cNvPr id="3" name="Content Placeholder 2"/>
          <p:cNvSpPr>
            <a:spLocks noGrp="1"/>
          </p:cNvSpPr>
          <p:nvPr>
            <p:ph idx="1"/>
          </p:nvPr>
        </p:nvSpPr>
        <p:spPr/>
        <p:txBody>
          <a:bodyPr/>
          <a:lstStyle/>
          <a:p>
            <a:pPr lvl="0" algn="r" rtl="1">
              <a:buNone/>
              <a:defRPr sz="1800"/>
            </a:pPr>
            <a:r>
              <a:rPr lang="fa-IR" b="1" dirty="0">
                <a:cs typeface="B Compset" pitchFamily="2" charset="-78"/>
              </a:rPr>
              <a:t>روش ترتیبی </a:t>
            </a:r>
            <a:r>
              <a:rPr lang="en-US" b="1" dirty="0">
                <a:cs typeface="B Compset" pitchFamily="2" charset="-78"/>
              </a:rPr>
              <a:t>(sequential)</a:t>
            </a:r>
          </a:p>
          <a:p>
            <a:pPr lvl="0" algn="just" rtl="1">
              <a:defRPr sz="1800"/>
            </a:pPr>
            <a:r>
              <a:rPr lang="fa-IR" b="1" dirty="0">
                <a:cs typeface="B Compset" pitchFamily="2" charset="-78"/>
              </a:rPr>
              <a:t>در این روش یک موج  را که دقیقاً بر روی یک خط تیره‌ی بزرگ قرار گرفته است پیدا کنید. </a:t>
            </a:r>
          </a:p>
          <a:p>
            <a:pPr lvl="0" algn="just" rtl="1">
              <a:defRPr sz="1800"/>
            </a:pPr>
            <a:endParaRPr lang="fa-IR" b="1" dirty="0">
              <a:cs typeface="B Compset" pitchFamily="2" charset="-78"/>
            </a:endParaRPr>
          </a:p>
          <a:p>
            <a:pPr lvl="0" algn="just" rtl="1">
              <a:defRPr sz="1800"/>
            </a:pPr>
            <a:r>
              <a:rPr lang="fa-IR" b="1" dirty="0">
                <a:cs typeface="B Compset" pitchFamily="2" charset="-78"/>
              </a:rPr>
              <a:t>خطوط تیره‌ی بعدی به ترتیب معرّف 300، 150، 100، 75، 60 و 50 هستند. </a:t>
            </a:r>
          </a:p>
          <a:p>
            <a:pPr lvl="0" algn="just" rtl="1">
              <a:defRPr sz="1800"/>
            </a:pPr>
            <a:endParaRPr lang="fa-IR" b="1" dirty="0">
              <a:cs typeface="B Compset" pitchFamily="2" charset="-78"/>
            </a:endParaRPr>
          </a:p>
          <a:p>
            <a:pPr lvl="0" algn="just" rtl="1">
              <a:defRPr sz="1800"/>
            </a:pPr>
            <a:r>
              <a:rPr lang="fa-IR" b="1" dirty="0">
                <a:cs typeface="B Compset" pitchFamily="2" charset="-78"/>
              </a:rPr>
              <a:t>یعنی اگر موج </a:t>
            </a:r>
            <a:r>
              <a:rPr lang="en-US" b="1" dirty="0">
                <a:cs typeface="B Compset" pitchFamily="2" charset="-78"/>
              </a:rPr>
              <a:t>R </a:t>
            </a:r>
            <a:r>
              <a:rPr lang="fa-IR" b="1" dirty="0">
                <a:cs typeface="B Compset" pitchFamily="2" charset="-78"/>
              </a:rPr>
              <a:t> بعدی روی خط تیره‌ی بعد افتاده باشد، تعداد ضربان قلب 300 و اگر روی خط تیره‌ی دوم افتاده باشد، تعداد ضربان قلب 150 است، الی آخر. </a:t>
            </a:r>
          </a:p>
          <a:p>
            <a:pPr lvl="0" algn="just" rtl="1">
              <a:defRPr sz="1800"/>
            </a:pPr>
            <a:endParaRPr lang="fa-IR" b="1" dirty="0">
              <a:cs typeface="B Compset" pitchFamily="2" charset="-78"/>
            </a:endParaRPr>
          </a:p>
          <a:p>
            <a:pPr lvl="0" algn="just" rtl="1">
              <a:defRPr sz="1800"/>
            </a:pPr>
            <a:r>
              <a:rPr lang="fa-IR" b="1" dirty="0">
                <a:cs typeface="B Compset" pitchFamily="2" charset="-78"/>
              </a:rPr>
              <a:t>در بسیاری از موارد چون موج </a:t>
            </a:r>
            <a:r>
              <a:rPr lang="en-US" b="1" dirty="0">
                <a:cs typeface="B Compset" pitchFamily="2" charset="-78"/>
              </a:rPr>
              <a:t>R </a:t>
            </a:r>
            <a:r>
              <a:rPr lang="fa-IR" b="1" dirty="0">
                <a:cs typeface="B Compset" pitchFamily="2" charset="-78"/>
              </a:rPr>
              <a:t> بعدی دقیقاً روی خط تیره واقع نمی‌شود، این روش یک محاسبه‌ی تخمینی است؛ اما چون به محاسبه‌ی خاصی احتیاج ندارد، روشی بسیار پرطرفدار می‌باشد.</a:t>
            </a:r>
          </a:p>
          <a:p>
            <a:pPr algn="just" rtl="1"/>
            <a:endParaRPr lang="en-US" dirty="0"/>
          </a:p>
        </p:txBody>
      </p:sp>
    </p:spTree>
    <p:extLst>
      <p:ext uri="{BB962C8B-B14F-4D97-AF65-F5344CB8AC3E}">
        <p14:creationId xmlns:p14="http://schemas.microsoft.com/office/powerpoint/2010/main" val="2365785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p>
        </p:txBody>
      </p:sp>
      <p:pic>
        <p:nvPicPr>
          <p:cNvPr id="4" name="pasted-image.png"/>
          <p:cNvPicPr>
            <a:picLocks noGrp="1"/>
          </p:cNvPicPr>
          <p:nvPr>
            <p:ph idx="1"/>
          </p:nvPr>
        </p:nvPicPr>
        <p:blipFill>
          <a:blip r:embed="rId2">
            <a:extLst/>
          </a:blip>
          <a:stretch>
            <a:fillRect/>
          </a:stretch>
        </p:blipFill>
        <p:spPr>
          <a:xfrm>
            <a:off x="2895601" y="1676401"/>
            <a:ext cx="6476999" cy="3367881"/>
          </a:xfrm>
          <a:prstGeom prst="rect">
            <a:avLst/>
          </a:prstGeom>
          <a:ln w="12700">
            <a:miter lim="400000"/>
          </a:ln>
        </p:spPr>
      </p:pic>
    </p:spTree>
    <p:extLst>
      <p:ext uri="{BB962C8B-B14F-4D97-AF65-F5344CB8AC3E}">
        <p14:creationId xmlns:p14="http://schemas.microsoft.com/office/powerpoint/2010/main" val="928029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p>
        </p:txBody>
      </p:sp>
      <p:sp>
        <p:nvSpPr>
          <p:cNvPr id="3" name="Content Placeholder 2"/>
          <p:cNvSpPr>
            <a:spLocks noGrp="1"/>
          </p:cNvSpPr>
          <p:nvPr>
            <p:ph idx="1"/>
          </p:nvPr>
        </p:nvSpPr>
        <p:spPr/>
        <p:txBody>
          <a:bodyPr/>
          <a:lstStyle/>
          <a:p>
            <a:pPr marL="342900" lvl="2" indent="-342900" algn="r" rtl="1"/>
            <a:r>
              <a:rPr lang="fa-IR" sz="1800" b="1" dirty="0">
                <a:cs typeface="B Compset" pitchFamily="2" charset="-78"/>
              </a:rPr>
              <a:t>تعداد ضربان طبیعی قلب بین 60 تا 100 ضربه در دقیقه می‌باشد.</a:t>
            </a:r>
          </a:p>
          <a:p>
            <a:pPr marL="342900" lvl="2" indent="-342900" algn="r" rtl="1"/>
            <a:endParaRPr lang="fa-IR" sz="1800" b="1" dirty="0">
              <a:cs typeface="B Compset" pitchFamily="2" charset="-78"/>
            </a:endParaRPr>
          </a:p>
          <a:p>
            <a:pPr marL="342900" lvl="2" indent="-342900" algn="r" rtl="1"/>
            <a:r>
              <a:rPr lang="fa-IR" sz="1800" b="1" dirty="0">
                <a:cs typeface="B Compset" pitchFamily="2" charset="-78"/>
              </a:rPr>
              <a:t> اگر تعداد ضربان قلب از 60 ضربه در دقیقه کم‌تر باشد، ریتم مورد نظر برادیکاردی </a:t>
            </a:r>
            <a:r>
              <a:rPr lang="en-US" sz="1800" b="1" dirty="0">
                <a:cs typeface="B Compset" pitchFamily="2" charset="-78"/>
              </a:rPr>
              <a:t>(</a:t>
            </a:r>
            <a:r>
              <a:rPr lang="en-US" sz="1800" b="1" dirty="0" err="1">
                <a:cs typeface="B Compset" pitchFamily="2" charset="-78"/>
              </a:rPr>
              <a:t>Bradycardia</a:t>
            </a:r>
            <a:r>
              <a:rPr lang="en-US" sz="1800" b="1" dirty="0">
                <a:cs typeface="B Compset" pitchFamily="2" charset="-78"/>
              </a:rPr>
              <a:t>)</a:t>
            </a:r>
            <a:r>
              <a:rPr lang="fa-IR" sz="1800" b="1" dirty="0">
                <a:cs typeface="B Compset" pitchFamily="2" charset="-78"/>
              </a:rPr>
              <a:t> نام دارد.</a:t>
            </a:r>
          </a:p>
          <a:p>
            <a:pPr marL="342900" lvl="2" indent="-342900" algn="r" rtl="1"/>
            <a:endParaRPr lang="fa-IR" sz="1800" b="1" dirty="0">
              <a:cs typeface="B Compset" pitchFamily="2" charset="-78"/>
            </a:endParaRPr>
          </a:p>
          <a:p>
            <a:pPr marL="342900" lvl="2" indent="-342900" algn="r" rtl="1"/>
            <a:r>
              <a:rPr lang="fa-IR" sz="1800" b="1" dirty="0">
                <a:cs typeface="B Compset" pitchFamily="2" charset="-78"/>
              </a:rPr>
              <a:t>اگر از 100 ضربه در دقیقه بیش‌تر باشد، تاکیکاردی</a:t>
            </a:r>
            <a:r>
              <a:rPr lang="en-US" sz="1800" b="1" dirty="0">
                <a:cs typeface="B Compset" pitchFamily="2" charset="-78"/>
              </a:rPr>
              <a:t>(Tachycardia) </a:t>
            </a:r>
            <a:r>
              <a:rPr lang="fa-IR" sz="1800" b="1" dirty="0">
                <a:cs typeface="B Compset" pitchFamily="2" charset="-78"/>
              </a:rPr>
              <a:t> نام دارد.</a:t>
            </a:r>
          </a:p>
          <a:p>
            <a:pPr algn="r" rtl="1">
              <a:buNone/>
            </a:pPr>
            <a:endParaRPr lang="en-US" dirty="0"/>
          </a:p>
        </p:txBody>
      </p:sp>
    </p:spTree>
    <p:extLst>
      <p:ext uri="{BB962C8B-B14F-4D97-AF65-F5344CB8AC3E}">
        <p14:creationId xmlns:p14="http://schemas.microsoft.com/office/powerpoint/2010/main" val="1290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ape 92"/>
          <p:cNvSpPr>
            <a:spLocks noGrp="1"/>
          </p:cNvSpPr>
          <p:nvPr>
            <p:ph type="body" idx="4294967295"/>
          </p:nvPr>
        </p:nvSpPr>
        <p:spPr>
          <a:xfrm>
            <a:off x="2279577" y="1285861"/>
            <a:ext cx="8064574" cy="4015347"/>
          </a:xfrm>
        </p:spPr>
        <p:txBody>
          <a:bodyPr vert="horz" wrap="square" lIns="0" tIns="0" rIns="0" bIns="0" numCol="1" anchor="t" anchorCtr="0" compatLnSpc="1">
            <a:prstTxWarp prst="textNoShape">
              <a:avLst/>
            </a:prstTxWarp>
          </a:bodyPr>
          <a:lstStyle/>
          <a:p>
            <a:pPr algn="justLow" defTabSz="676275" rtl="1">
              <a:spcBef>
                <a:spcPts val="400"/>
              </a:spcBef>
              <a:buNone/>
            </a:pPr>
            <a:endParaRPr lang="en-US" altLang="en-US" sz="1800" b="1" dirty="0">
              <a:solidFill>
                <a:srgbClr val="000000"/>
              </a:solidFill>
              <a:latin typeface="B Nazanin" pitchFamily="2" charset="-78"/>
              <a:ea typeface="B Nazanin" pitchFamily="2" charset="-78"/>
              <a:cs typeface="B Compset" pitchFamily="2" charset="-78"/>
            </a:endParaRPr>
          </a:p>
          <a:p>
            <a:pPr algn="justLow" rtl="1" eaLnBrk="1" hangingPunct="1"/>
            <a:r>
              <a:rPr lang="fa-IR" sz="1800" b="1" dirty="0">
                <a:cs typeface="B Compset" pitchFamily="2" charset="-78"/>
              </a:rPr>
              <a:t>قلب یک عضو عضلانی توخالی است که در قفسه سینه بالای دیافراگم در فضای بین دو ریه قرار دارد و وزن آن در حدود 300 گرم است.</a:t>
            </a:r>
          </a:p>
          <a:p>
            <a:pPr algn="justLow" rtl="1" eaLnBrk="1" hangingPunct="1"/>
            <a:endParaRPr lang="fa-IR" sz="1800" b="1" dirty="0">
              <a:cs typeface="B Compset" pitchFamily="2" charset="-78"/>
            </a:endParaRPr>
          </a:p>
          <a:p>
            <a:pPr algn="justLow" rtl="1" eaLnBrk="1" hangingPunct="1"/>
            <a:r>
              <a:rPr lang="fa-IR" sz="1800" b="1" dirty="0">
                <a:cs typeface="B Compset" pitchFamily="2" charset="-78"/>
              </a:rPr>
              <a:t>قلب از دو بطن چپ و راست و دو دهلیز چپ و راست تشکیل شده است. به دیواره بین دو بطن سپتوم گفته می شود.</a:t>
            </a:r>
          </a:p>
          <a:p>
            <a:pPr marL="0" indent="0" algn="justLow" rtl="1">
              <a:buNone/>
            </a:pPr>
            <a:endParaRPr lang="en-US" sz="1800" b="1" dirty="0">
              <a:cs typeface="B Compset" pitchFamily="2" charset="-78"/>
            </a:endParaRPr>
          </a:p>
          <a:p>
            <a:pPr algn="justLow" rtl="1" eaLnBrk="1" hangingPunct="1"/>
            <a:r>
              <a:rPr lang="fa-IR" sz="1800" b="1" dirty="0">
                <a:cs typeface="B Compset" pitchFamily="2" charset="-78"/>
              </a:rPr>
              <a:t>اندازه قلب تحت تاثیر عواملی مانند سن، جنس، وزن بدن، فعالیت جسمی و بیماری های قلبی قرار دارد.</a:t>
            </a:r>
          </a:p>
          <a:p>
            <a:pPr algn="justLow" rtl="1" eaLnBrk="1" hangingPunct="1"/>
            <a:endParaRPr lang="en-US" sz="1800" b="1" dirty="0">
              <a:cs typeface="B Compset" pitchFamily="2" charset="-78"/>
            </a:endParaRPr>
          </a:p>
          <a:p>
            <a:pPr algn="justLow" rtl="1" eaLnBrk="1" hangingPunct="1"/>
            <a:r>
              <a:rPr lang="fa-IR" sz="1800" b="1" dirty="0">
                <a:cs typeface="B Compset" pitchFamily="2" charset="-78"/>
              </a:rPr>
              <a:t>قلب از سه لایه تشکیل شده است : لایه داخلی اندوکارد، لایه میانی میوکارد، لایه خارجی اپیکارد.</a:t>
            </a:r>
            <a:endParaRPr lang="en-US" sz="1800" b="1" dirty="0">
              <a:cs typeface="B Compset" pitchFamily="2" charset="-78"/>
            </a:endParaRPr>
          </a:p>
          <a:p>
            <a:pPr algn="justLow" rtl="1" eaLnBrk="1" hangingPunct="1"/>
            <a:endParaRPr lang="en-US" sz="1800" b="1" dirty="0">
              <a:cs typeface="B Compset" pitchFamily="2" charset="-78"/>
            </a:endParaRPr>
          </a:p>
          <a:p>
            <a:pPr algn="justLow" rtl="1" eaLnBrk="1" hangingPunct="1"/>
            <a:r>
              <a:rPr lang="fa-IR" sz="1800" b="1" dirty="0">
                <a:cs typeface="B Compset" pitchFamily="2" charset="-78"/>
              </a:rPr>
              <a:t>قلب در یک پوشش فیبروزی به نام پریکارد قرار دارد که خود دو لایه دارد: لایه خارجی پریکارد یا لایه جداری،  و لایه داخلی یا لایه احشایی.</a:t>
            </a:r>
          </a:p>
          <a:p>
            <a:pPr algn="justLow" rtl="1" eaLnBrk="1" hangingPunct="1"/>
            <a:endParaRPr lang="en-US" sz="1800" b="1" dirty="0">
              <a:cs typeface="B Compset" pitchFamily="2" charset="-78"/>
            </a:endParaRPr>
          </a:p>
          <a:p>
            <a:pPr algn="justLow" rtl="1" eaLnBrk="1" hangingPunct="1"/>
            <a:r>
              <a:rPr lang="fa-IR" sz="1800" b="1" dirty="0">
                <a:cs typeface="B Compset" pitchFamily="2" charset="-78"/>
              </a:rPr>
              <a:t>بین این دو لایه حدود 30 میلی لیتر مایع وجود دارد.</a:t>
            </a:r>
          </a:p>
          <a:p>
            <a:pPr algn="justLow" rtl="1" eaLnBrk="1" hangingPunct="1"/>
            <a:endParaRPr lang="fa-IR" sz="1800" b="1" dirty="0">
              <a:cs typeface="B Compset" pitchFamily="2" charset="-78"/>
            </a:endParaRPr>
          </a:p>
        </p:txBody>
      </p:sp>
      <p:sp>
        <p:nvSpPr>
          <p:cNvPr id="4099" name="TextBox 1"/>
          <p:cNvSpPr txBox="1">
            <a:spLocks noChangeArrowheads="1"/>
          </p:cNvSpPr>
          <p:nvPr/>
        </p:nvSpPr>
        <p:spPr bwMode="auto">
          <a:xfrm>
            <a:off x="1952596" y="428605"/>
            <a:ext cx="8358246"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قلب</a:t>
            </a:r>
            <a:endParaRPr lang="en-US" altLang="en-US" sz="2400" dirty="0">
              <a:solidFill>
                <a:srgbClr val="000000"/>
              </a:solidFill>
              <a:cs typeface="B Titr" pitchFamily="2" charset="-78"/>
            </a:endParaRPr>
          </a:p>
        </p:txBody>
      </p:sp>
    </p:spTree>
    <p:extLst>
      <p:ext uri="{BB962C8B-B14F-4D97-AF65-F5344CB8AC3E}">
        <p14:creationId xmlns:p14="http://schemas.microsoft.com/office/powerpoint/2010/main" val="363755932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p>
        </p:txBody>
      </p:sp>
      <p:sp>
        <p:nvSpPr>
          <p:cNvPr id="3" name="Content Placeholder 2"/>
          <p:cNvSpPr>
            <a:spLocks noGrp="1"/>
          </p:cNvSpPr>
          <p:nvPr>
            <p:ph idx="1"/>
          </p:nvPr>
        </p:nvSpPr>
        <p:spPr/>
        <p:txBody>
          <a:bodyPr/>
          <a:lstStyle/>
          <a:p>
            <a:pPr lvl="0" algn="r" rtl="1">
              <a:buNone/>
            </a:pPr>
            <a:r>
              <a:rPr lang="fa-IR" sz="1800" b="1" dirty="0">
                <a:cs typeface="B Compset" pitchFamily="2" charset="-78"/>
              </a:rPr>
              <a:t>قدم چهارم:</a:t>
            </a:r>
          </a:p>
          <a:p>
            <a:pPr lvl="0" algn="r" rtl="1">
              <a:buNone/>
            </a:pPr>
            <a:r>
              <a:rPr lang="fa-IR" sz="1800" b="1" dirty="0">
                <a:cs typeface="B Compset" pitchFamily="2" charset="-78"/>
              </a:rPr>
              <a:t> تعیین فاصله‌ی</a:t>
            </a:r>
            <a:r>
              <a:rPr lang="en-US" sz="1800" b="1" dirty="0">
                <a:cs typeface="B Compset" pitchFamily="2" charset="-78"/>
              </a:rPr>
              <a:t>PR  </a:t>
            </a:r>
            <a:r>
              <a:rPr lang="fa-IR" sz="1800" b="1" dirty="0">
                <a:cs typeface="B Compset" pitchFamily="2" charset="-78"/>
              </a:rPr>
              <a:t> در این مرحله دو مورد زیر را بررسی کنید:</a:t>
            </a:r>
          </a:p>
          <a:p>
            <a:pPr lvl="0" algn="r" rtl="1">
              <a:buNone/>
            </a:pPr>
            <a:endParaRPr lang="fa-IR" sz="1800" b="1" dirty="0">
              <a:cs typeface="B Compset" pitchFamily="2" charset="-78"/>
            </a:endParaRPr>
          </a:p>
          <a:p>
            <a:pPr algn="r" rtl="1"/>
            <a:r>
              <a:rPr lang="fa-IR" sz="1800" b="1" dirty="0">
                <a:cs typeface="B Compset" pitchFamily="2" charset="-78"/>
              </a:rPr>
              <a:t>فاصله‌ی </a:t>
            </a:r>
            <a:r>
              <a:rPr lang="en-US" sz="1800" b="1" dirty="0">
                <a:cs typeface="B Compset" pitchFamily="2" charset="-78"/>
              </a:rPr>
              <a:t>PR </a:t>
            </a:r>
            <a:r>
              <a:rPr lang="fa-IR" sz="1800" b="1" dirty="0">
                <a:cs typeface="B Compset" pitchFamily="2" charset="-78"/>
              </a:rPr>
              <a:t> چقدر است؟ (به یاد داشته باشید نرمال این فاصله 0/2- 0/012 ثانیه است)</a:t>
            </a:r>
          </a:p>
          <a:p>
            <a:pPr algn="r" rtl="1"/>
            <a:r>
              <a:rPr lang="fa-IR" sz="1800" b="1" dirty="0">
                <a:cs typeface="B Compset" pitchFamily="2" charset="-78"/>
              </a:rPr>
              <a:t> آیا فواصل </a:t>
            </a:r>
            <a:r>
              <a:rPr lang="en-US" sz="1800" b="1" dirty="0">
                <a:cs typeface="B Compset" pitchFamily="2" charset="-78"/>
              </a:rPr>
              <a:t>PR </a:t>
            </a:r>
            <a:r>
              <a:rPr lang="fa-IR" sz="1800" b="1" dirty="0">
                <a:cs typeface="B Compset" pitchFamily="2" charset="-78"/>
              </a:rPr>
              <a:t> در تمام نوار ریتم ثابت هستند؟</a:t>
            </a:r>
          </a:p>
          <a:p>
            <a:pPr algn="r" rtl="1"/>
            <a:r>
              <a:rPr lang="fa-IR" sz="1800" b="1" dirty="0">
                <a:cs typeface="B Compset" pitchFamily="2" charset="-78"/>
              </a:rPr>
              <a:t>محاسبه </a:t>
            </a:r>
            <a:r>
              <a:rPr lang="en-US" sz="1800" b="1" dirty="0">
                <a:cs typeface="B Compset" pitchFamily="2" charset="-78"/>
              </a:rPr>
              <a:t>QT interval</a:t>
            </a:r>
            <a:r>
              <a:rPr lang="fa-IR" sz="1800" b="1" dirty="0">
                <a:cs typeface="B Compset" pitchFamily="2" charset="-78"/>
              </a:rPr>
              <a:t> ؟</a:t>
            </a:r>
          </a:p>
          <a:p>
            <a:pPr algn="r" rtl="1"/>
            <a:endParaRPr lang="fa-IR" sz="1800" b="1" dirty="0">
              <a:cs typeface="B Compset" pitchFamily="2" charset="-78"/>
            </a:endParaRPr>
          </a:p>
        </p:txBody>
      </p:sp>
    </p:spTree>
    <p:extLst>
      <p:ext uri="{BB962C8B-B14F-4D97-AF65-F5344CB8AC3E}">
        <p14:creationId xmlns:p14="http://schemas.microsoft.com/office/powerpoint/2010/main" val="2547751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تفسیر الکتروکاردیوگرام</a:t>
            </a:r>
          </a:p>
        </p:txBody>
      </p:sp>
      <p:sp>
        <p:nvSpPr>
          <p:cNvPr id="3" name="Content Placeholder 2"/>
          <p:cNvSpPr>
            <a:spLocks noGrp="1"/>
          </p:cNvSpPr>
          <p:nvPr>
            <p:ph idx="1"/>
          </p:nvPr>
        </p:nvSpPr>
        <p:spPr/>
        <p:txBody>
          <a:bodyPr/>
          <a:lstStyle/>
          <a:p>
            <a:pPr lvl="0" algn="r" rtl="1">
              <a:buNone/>
            </a:pPr>
            <a:r>
              <a:rPr lang="fa-IR" sz="1800" b="1" dirty="0">
                <a:cs typeface="B Compset" pitchFamily="2" charset="-78"/>
              </a:rPr>
              <a:t>قدم پنجم: </a:t>
            </a:r>
          </a:p>
          <a:p>
            <a:pPr lvl="0" algn="r" rtl="1"/>
            <a:r>
              <a:rPr lang="fa-IR" sz="1800" b="1" dirty="0">
                <a:cs typeface="B Compset" pitchFamily="2" charset="-78"/>
              </a:rPr>
              <a:t>در این مرحله عرض کمپلکس </a:t>
            </a:r>
            <a:r>
              <a:rPr lang="en-US" sz="1800" b="1" dirty="0">
                <a:cs typeface="B Compset" pitchFamily="2" charset="-78"/>
              </a:rPr>
              <a:t>QRS </a:t>
            </a:r>
            <a:r>
              <a:rPr lang="fa-IR" sz="1800" b="1" dirty="0">
                <a:cs typeface="B Compset" pitchFamily="2" charset="-78"/>
              </a:rPr>
              <a:t> اندازه‌گیری می‌شود. علاوه بر این ببینید آیا این اندازه در تمام کمپلکس‌های </a:t>
            </a:r>
            <a:r>
              <a:rPr lang="en-US" sz="1800" b="1" dirty="0">
                <a:cs typeface="B Compset" pitchFamily="2" charset="-78"/>
              </a:rPr>
              <a:t>QRS </a:t>
            </a:r>
            <a:r>
              <a:rPr lang="fa-IR" sz="1800" b="1" dirty="0">
                <a:cs typeface="B Compset" pitchFamily="2" charset="-78"/>
              </a:rPr>
              <a:t> هم‌اندازه‌اند؟</a:t>
            </a:r>
          </a:p>
          <a:p>
            <a:pPr lvl="0" algn="r" rtl="1"/>
            <a:r>
              <a:rPr lang="fa-IR" sz="1800" b="1" dirty="0">
                <a:cs typeface="B Compset" pitchFamily="2" charset="-78"/>
              </a:rPr>
              <a:t>زمان طبیعی برای کمپلکس </a:t>
            </a:r>
            <a:r>
              <a:rPr lang="en-US" sz="1800" b="1" dirty="0">
                <a:cs typeface="B Compset" pitchFamily="2" charset="-78"/>
              </a:rPr>
              <a:t>QRS</a:t>
            </a:r>
            <a:r>
              <a:rPr lang="fa-IR" sz="1800" b="1" dirty="0">
                <a:cs typeface="B Compset" pitchFamily="2" charset="-78"/>
              </a:rPr>
              <a:t> 0/1- 0/06</a:t>
            </a:r>
            <a:r>
              <a:rPr lang="en-US" sz="1800" b="1" dirty="0">
                <a:cs typeface="B Compset" pitchFamily="2" charset="-78"/>
              </a:rPr>
              <a:t> </a:t>
            </a:r>
            <a:r>
              <a:rPr lang="fa-IR" sz="1800" b="1" dirty="0">
                <a:cs typeface="B Compset" pitchFamily="2" charset="-78"/>
              </a:rPr>
              <a:t>ثانیه است. که کمپلکس </a:t>
            </a:r>
            <a:r>
              <a:rPr lang="en-US" sz="1800" b="1" dirty="0">
                <a:cs typeface="B Compset" pitchFamily="2" charset="-78"/>
              </a:rPr>
              <a:t>QRS</a:t>
            </a:r>
            <a:r>
              <a:rPr lang="fa-IR" sz="1800" b="1" dirty="0">
                <a:cs typeface="B Compset" pitchFamily="2" charset="-78"/>
              </a:rPr>
              <a:t> به شکل باریک می باشد که </a:t>
            </a:r>
            <a:r>
              <a:rPr lang="en-US" sz="1800" b="1" dirty="0">
                <a:cs typeface="B Compset" pitchFamily="2" charset="-78"/>
              </a:rPr>
              <a:t>Narrow QRS</a:t>
            </a:r>
            <a:r>
              <a:rPr lang="fa-IR" sz="1800" b="1" dirty="0">
                <a:cs typeface="B Compset" pitchFamily="2" charset="-78"/>
              </a:rPr>
              <a:t> نام دارد.</a:t>
            </a:r>
          </a:p>
          <a:p>
            <a:pPr lvl="0" algn="r" rtl="1"/>
            <a:r>
              <a:rPr lang="fa-IR" sz="1800" b="1" dirty="0">
                <a:cs typeface="B Compset" pitchFamily="2" charset="-78"/>
              </a:rPr>
              <a:t> اگر زمان </a:t>
            </a:r>
            <a:r>
              <a:rPr lang="en-US" sz="1800" b="1" dirty="0">
                <a:cs typeface="B Compset" pitchFamily="2" charset="-78"/>
              </a:rPr>
              <a:t>QRS </a:t>
            </a:r>
            <a:r>
              <a:rPr lang="fa-IR" sz="1800" b="1" dirty="0">
                <a:cs typeface="B Compset" pitchFamily="2" charset="-78"/>
              </a:rPr>
              <a:t> بیش از 0/1 ثانیه طول بکشد  </a:t>
            </a:r>
            <a:r>
              <a:rPr lang="en-US" sz="1800" b="1" dirty="0">
                <a:cs typeface="B Compset" pitchFamily="2" charset="-78"/>
              </a:rPr>
              <a:t>Wide QRS</a:t>
            </a:r>
            <a:r>
              <a:rPr lang="fa-IR" sz="1800" b="1" dirty="0">
                <a:cs typeface="B Compset" pitchFamily="2" charset="-78"/>
              </a:rPr>
              <a:t> یا </a:t>
            </a:r>
            <a:r>
              <a:rPr lang="en-US" sz="1800" b="1" dirty="0">
                <a:cs typeface="B Compset" pitchFamily="2" charset="-78"/>
              </a:rPr>
              <a:t>QRS</a:t>
            </a:r>
            <a:r>
              <a:rPr lang="fa-IR" sz="1800" b="1" dirty="0">
                <a:cs typeface="B Compset" pitchFamily="2" charset="-78"/>
              </a:rPr>
              <a:t> پهن داریم که در موارد اختلال هدایت در امواج داخل بطنی ایجاد می شود.</a:t>
            </a:r>
          </a:p>
          <a:p>
            <a:pPr lvl="0" algn="r" rtl="1"/>
            <a:endParaRPr lang="fa-IR" sz="1800" b="1" dirty="0">
              <a:cs typeface="B Compset" pitchFamily="2" charset="-78"/>
            </a:endParaRPr>
          </a:p>
          <a:p>
            <a:pPr algn="r" rtl="1"/>
            <a:endParaRPr lang="fa-IR" sz="1800" b="1" dirty="0">
              <a:cs typeface="B Compset" pitchFamily="2" charset="-78"/>
            </a:endParaRPr>
          </a:p>
        </p:txBody>
      </p:sp>
      <p:pic>
        <p:nvPicPr>
          <p:cNvPr id="4" name="Picture 3" descr="http://clinicaljunior.com/images/ecg-wide-qrs.jpg"/>
          <p:cNvPicPr/>
          <p:nvPr/>
        </p:nvPicPr>
        <p:blipFill>
          <a:blip r:embed="rId2"/>
          <a:srcRect/>
          <a:stretch>
            <a:fillRect/>
          </a:stretch>
        </p:blipFill>
        <p:spPr bwMode="auto">
          <a:xfrm>
            <a:off x="3124200" y="3962400"/>
            <a:ext cx="3276600" cy="2743200"/>
          </a:xfrm>
          <a:prstGeom prst="rect">
            <a:avLst/>
          </a:prstGeom>
          <a:noFill/>
          <a:ln w="9525">
            <a:noFill/>
            <a:miter lim="800000"/>
            <a:headEnd/>
            <a:tailEnd/>
          </a:ln>
        </p:spPr>
      </p:pic>
    </p:spTree>
    <p:extLst>
      <p:ext uri="{BB962C8B-B14F-4D97-AF65-F5344CB8AC3E}">
        <p14:creationId xmlns:p14="http://schemas.microsoft.com/office/powerpoint/2010/main" val="3375376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endParaRPr lang="en-US" sz="2400" dirty="0">
              <a:cs typeface="B Titr" pitchFamily="2" charset="-78"/>
            </a:endParaRPr>
          </a:p>
        </p:txBody>
      </p:sp>
      <p:sp>
        <p:nvSpPr>
          <p:cNvPr id="5" name="Content Placeholder 4"/>
          <p:cNvSpPr>
            <a:spLocks noGrp="1"/>
          </p:cNvSpPr>
          <p:nvPr>
            <p:ph idx="1"/>
          </p:nvPr>
        </p:nvSpPr>
        <p:spPr/>
        <p:txBody>
          <a:bodyPr/>
          <a:lstStyle/>
          <a:p>
            <a:pPr algn="just" rtl="1"/>
            <a:r>
              <a:rPr lang="fa-IR" sz="2400" b="1" dirty="0">
                <a:cs typeface="B Compset" pitchFamily="2" charset="-78"/>
              </a:rPr>
              <a:t>قدم ششم:</a:t>
            </a:r>
            <a:endParaRPr lang="en-US" sz="2400" b="1" dirty="0">
              <a:cs typeface="B Compset" pitchFamily="2" charset="-78"/>
            </a:endParaRPr>
          </a:p>
          <a:p>
            <a:pPr lvl="1" algn="just" rtl="1"/>
            <a:r>
              <a:rPr lang="fa-IR" sz="2000" b="1" dirty="0">
                <a:cs typeface="B Compset" pitchFamily="2" charset="-78"/>
              </a:rPr>
              <a:t>قطعه </a:t>
            </a:r>
            <a:r>
              <a:rPr lang="en-US" sz="2000" b="1" dirty="0">
                <a:cs typeface="B Compset" pitchFamily="2" charset="-78"/>
              </a:rPr>
              <a:t>ST</a:t>
            </a:r>
            <a:r>
              <a:rPr lang="fa-IR" sz="2000" b="1" dirty="0">
                <a:cs typeface="B Compset" pitchFamily="2" charset="-78"/>
              </a:rPr>
              <a:t> از پایان </a:t>
            </a:r>
            <a:r>
              <a:rPr lang="en-US" sz="2000" b="1" dirty="0">
                <a:cs typeface="B Compset" pitchFamily="2" charset="-78"/>
              </a:rPr>
              <a:t>QRS</a:t>
            </a:r>
            <a:r>
              <a:rPr lang="fa-IR" sz="2000" b="1" dirty="0">
                <a:cs typeface="B Compset" pitchFamily="2" charset="-78"/>
              </a:rPr>
              <a:t> تا شروع </a:t>
            </a:r>
            <a:r>
              <a:rPr lang="en-US" sz="2000" b="1" dirty="0">
                <a:cs typeface="B Compset" pitchFamily="2" charset="-78"/>
              </a:rPr>
              <a:t>T</a:t>
            </a:r>
            <a:r>
              <a:rPr lang="fa-IR" sz="2000" b="1" dirty="0">
                <a:cs typeface="B Compset" pitchFamily="2" charset="-78"/>
              </a:rPr>
              <a:t> محسوب می شود.</a:t>
            </a:r>
          </a:p>
          <a:p>
            <a:pPr lvl="1" algn="just" rtl="1"/>
            <a:endParaRPr lang="fa-IR" sz="2000" b="1" dirty="0">
              <a:cs typeface="B Compset" pitchFamily="2" charset="-78"/>
            </a:endParaRPr>
          </a:p>
          <a:p>
            <a:pPr lvl="1" algn="just" rtl="1"/>
            <a:r>
              <a:rPr lang="fa-IR" sz="2000" b="1" dirty="0">
                <a:cs typeface="B Compset" pitchFamily="2" charset="-78"/>
              </a:rPr>
              <a:t>معمولا هم سطح با خط ایزوالکتریک است.</a:t>
            </a:r>
          </a:p>
          <a:p>
            <a:pPr lvl="1" algn="just" rtl="1"/>
            <a:endParaRPr lang="fa-IR" sz="2000" b="1" dirty="0">
              <a:cs typeface="B Compset" pitchFamily="2" charset="-78"/>
            </a:endParaRPr>
          </a:p>
          <a:p>
            <a:pPr lvl="1" algn="just" rtl="1"/>
            <a:r>
              <a:rPr lang="fa-IR" sz="2000" b="1" dirty="0">
                <a:cs typeface="B Compset" pitchFamily="2" charset="-78"/>
              </a:rPr>
              <a:t>اگر 1 میلی متر یا بیشتر پایین تر از خط ایزوالکتریک باشد </a:t>
            </a:r>
            <a:r>
              <a:rPr lang="en-US" sz="2000" b="1" dirty="0">
                <a:cs typeface="B Titr" pitchFamily="2" charset="-78"/>
              </a:rPr>
              <a:t>ST  Depression</a:t>
            </a:r>
            <a:r>
              <a:rPr lang="fa-IR" sz="2000" b="1" dirty="0">
                <a:cs typeface="B Titr" pitchFamily="2" charset="-78"/>
              </a:rPr>
              <a:t> </a:t>
            </a:r>
            <a:r>
              <a:rPr lang="fa-IR" sz="2000" b="1" dirty="0">
                <a:cs typeface="B Compset" pitchFamily="2" charset="-78"/>
              </a:rPr>
              <a:t>محسوب می شود.</a:t>
            </a:r>
          </a:p>
          <a:p>
            <a:pPr lvl="1" algn="just" rtl="1"/>
            <a:endParaRPr lang="fa-IR" sz="2000" b="1" dirty="0">
              <a:cs typeface="B Compset" pitchFamily="2" charset="-78"/>
            </a:endParaRPr>
          </a:p>
          <a:p>
            <a:pPr lvl="1" algn="just" rtl="1"/>
            <a:r>
              <a:rPr lang="fa-IR" sz="2000" b="1" dirty="0">
                <a:cs typeface="B Compset" pitchFamily="2" charset="-78"/>
              </a:rPr>
              <a:t>اگر 1 میلی متر یا بیشتر بالاتر از خط ایزوالکتریک باشد </a:t>
            </a:r>
            <a:r>
              <a:rPr lang="en-US" sz="2000" b="1" dirty="0">
                <a:cs typeface="B Titr" pitchFamily="2" charset="-78"/>
              </a:rPr>
              <a:t>ST  elevation </a:t>
            </a:r>
            <a:r>
              <a:rPr lang="fa-IR" sz="2000" b="1" dirty="0">
                <a:cs typeface="B Titr" pitchFamily="2" charset="-78"/>
              </a:rPr>
              <a:t> </a:t>
            </a:r>
            <a:r>
              <a:rPr lang="fa-IR" sz="2000" b="1" dirty="0">
                <a:cs typeface="B Compset" pitchFamily="2" charset="-78"/>
              </a:rPr>
              <a:t>محسوب می شود.</a:t>
            </a:r>
          </a:p>
          <a:p>
            <a:pPr lvl="1" algn="just" rtl="1"/>
            <a:endParaRPr lang="fa-IR" sz="2000" b="1" dirty="0">
              <a:cs typeface="B Compset" pitchFamily="2" charset="-78"/>
            </a:endParaRPr>
          </a:p>
          <a:p>
            <a:pPr lvl="1" algn="just" rtl="1"/>
            <a:r>
              <a:rPr lang="fa-IR" sz="2000" b="1" dirty="0">
                <a:cs typeface="B Compset" pitchFamily="2" charset="-78"/>
              </a:rPr>
              <a:t>قطعه </a:t>
            </a:r>
            <a:r>
              <a:rPr lang="en-US" sz="2000" b="1" dirty="0">
                <a:cs typeface="B Compset" pitchFamily="2" charset="-78"/>
              </a:rPr>
              <a:t>ST</a:t>
            </a:r>
            <a:r>
              <a:rPr lang="fa-IR" sz="2000" b="1" dirty="0">
                <a:cs typeface="B Compset" pitchFamily="2" charset="-78"/>
              </a:rPr>
              <a:t> را با خط </a:t>
            </a:r>
            <a:r>
              <a:rPr lang="en-US" sz="2000" b="1" dirty="0">
                <a:cs typeface="B Compset" pitchFamily="2" charset="-78"/>
              </a:rPr>
              <a:t>TP</a:t>
            </a:r>
            <a:r>
              <a:rPr lang="fa-IR" sz="2000" b="1" dirty="0">
                <a:cs typeface="B Compset" pitchFamily="2" charset="-78"/>
              </a:rPr>
              <a:t> موج بعدی مقایسه می کنیم.</a:t>
            </a:r>
            <a:endParaRPr lang="en-US" sz="2000" b="1" dirty="0">
              <a:cs typeface="B Compset" pitchFamily="2" charset="-78"/>
            </a:endParaRPr>
          </a:p>
        </p:txBody>
      </p:sp>
    </p:spTree>
    <p:extLst>
      <p:ext uri="{BB962C8B-B14F-4D97-AF65-F5344CB8AC3E}">
        <p14:creationId xmlns:p14="http://schemas.microsoft.com/office/powerpoint/2010/main" val="3256533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p>
        </p:txBody>
      </p:sp>
      <p:sp>
        <p:nvSpPr>
          <p:cNvPr id="3" name="Content Placeholder 2"/>
          <p:cNvSpPr>
            <a:spLocks noGrp="1"/>
          </p:cNvSpPr>
          <p:nvPr>
            <p:ph idx="1"/>
          </p:nvPr>
        </p:nvSpPr>
        <p:spPr/>
        <p:txBody>
          <a:bodyPr/>
          <a:lstStyle/>
          <a:p>
            <a:pPr algn="r" rtl="1">
              <a:buNone/>
            </a:pPr>
            <a:r>
              <a:rPr lang="fa-IR" sz="1800" b="1" dirty="0">
                <a:cs typeface="B Compset" pitchFamily="2" charset="-78"/>
              </a:rPr>
              <a:t>ریتم نرمال سینوسی </a:t>
            </a:r>
            <a:r>
              <a:rPr lang="en-US" sz="1800" b="1" dirty="0">
                <a:cs typeface="B Compset" pitchFamily="2" charset="-78"/>
              </a:rPr>
              <a:t>(Normal Sinus Rhythm)</a:t>
            </a:r>
            <a:r>
              <a:rPr lang="fa-IR" sz="1800" b="1" dirty="0">
                <a:cs typeface="B Compset" pitchFamily="2" charset="-78"/>
              </a:rPr>
              <a:t>:</a:t>
            </a:r>
          </a:p>
          <a:p>
            <a:pPr algn="r" rtl="1"/>
            <a:r>
              <a:rPr lang="fa-IR" sz="1800" b="1" dirty="0">
                <a:cs typeface="B Compset" pitchFamily="2" charset="-78"/>
              </a:rPr>
              <a:t>اگر ایمپالس‌ها با سرعت طبیعی در گره </a:t>
            </a:r>
            <a:r>
              <a:rPr lang="en-US" sz="1800" b="1" dirty="0">
                <a:cs typeface="B Compset" pitchFamily="2" charset="-78"/>
              </a:rPr>
              <a:t>SA </a:t>
            </a:r>
            <a:r>
              <a:rPr lang="fa-IR" sz="1800" b="1" dirty="0">
                <a:cs typeface="B Compset" pitchFamily="2" charset="-78"/>
              </a:rPr>
              <a:t> شکل بگیرند و مسیر طبیعی خود را طی کرده و تمام قلب را از این طریق دپولاریزه کنند، ریتم مورد نظر، ریتم نرمال سینوسی است.</a:t>
            </a:r>
          </a:p>
          <a:p>
            <a:pPr algn="r" rtl="1">
              <a:buNone/>
            </a:pPr>
            <a:endParaRPr lang="fa-IR" sz="1800" b="1" dirty="0">
              <a:cs typeface="B Compset" pitchFamily="2" charset="-78"/>
            </a:endParaRPr>
          </a:p>
        </p:txBody>
      </p:sp>
      <p:pic>
        <p:nvPicPr>
          <p:cNvPr id="5" name="pasted-image.png"/>
          <p:cNvPicPr/>
          <p:nvPr/>
        </p:nvPicPr>
        <p:blipFill>
          <a:blip r:embed="rId2">
            <a:extLst/>
          </a:blip>
          <a:stretch>
            <a:fillRect/>
          </a:stretch>
        </p:blipFill>
        <p:spPr>
          <a:xfrm>
            <a:off x="2286001" y="2819401"/>
            <a:ext cx="7598101" cy="1809849"/>
          </a:xfrm>
          <a:prstGeom prst="rect">
            <a:avLst/>
          </a:prstGeom>
          <a:ln w="12700">
            <a:miter lim="400000"/>
          </a:ln>
        </p:spPr>
      </p:pic>
    </p:spTree>
    <p:extLst>
      <p:ext uri="{BB962C8B-B14F-4D97-AF65-F5344CB8AC3E}">
        <p14:creationId xmlns:p14="http://schemas.microsoft.com/office/powerpoint/2010/main" val="3647576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تفسیر الکتروکاردیوگرام</a:t>
            </a:r>
          </a:p>
        </p:txBody>
      </p:sp>
      <p:graphicFrame>
        <p:nvGraphicFramePr>
          <p:cNvPr id="4" name="Content Placeholder 3"/>
          <p:cNvGraphicFramePr>
            <a:graphicFrameLocks noGrp="1"/>
          </p:cNvGraphicFramePr>
          <p:nvPr>
            <p:ph idx="1"/>
            <p:extLst/>
          </p:nvPr>
        </p:nvGraphicFramePr>
        <p:xfrm>
          <a:off x="2819400" y="2438400"/>
          <a:ext cx="6553200" cy="1849120"/>
        </p:xfrm>
        <a:graphic>
          <a:graphicData uri="http://schemas.openxmlformats.org/drawingml/2006/table">
            <a:tbl>
              <a:tblPr firstRow="1" bandRow="1">
                <a:tableStyleId>{5940675A-B579-460E-94D1-54222C63F5DA}</a:tableStyleId>
              </a:tblPr>
              <a:tblGrid>
                <a:gridCol w="3276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304800">
                <a:tc>
                  <a:txBody>
                    <a:bodyPr/>
                    <a:lstStyle/>
                    <a:p>
                      <a:pPr algn="r" rtl="1"/>
                      <a:r>
                        <a:rPr lang="fa-IR" dirty="0">
                          <a:cs typeface="B Nazanin" panose="00000400000000000000" pitchFamily="2" charset="-78"/>
                        </a:rPr>
                        <a:t>60 تا</a:t>
                      </a:r>
                      <a:r>
                        <a:rPr lang="fa-IR" baseline="0" dirty="0">
                          <a:cs typeface="B Nazanin" panose="00000400000000000000" pitchFamily="2" charset="-78"/>
                        </a:rPr>
                        <a:t> 100 بار در دقیقه</a:t>
                      </a:r>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سرعت</a:t>
                      </a:r>
                      <a:endParaRPr lang="en-US" dirty="0">
                        <a:cs typeface="B Nazanin"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r>
                        <a:rPr lang="fa-IR" dirty="0">
                          <a:cs typeface="B Nazanin" panose="00000400000000000000" pitchFamily="2" charset="-78"/>
                        </a:rPr>
                        <a:t>کاملاً</a:t>
                      </a:r>
                      <a:r>
                        <a:rPr lang="fa-IR" baseline="0" dirty="0">
                          <a:cs typeface="B Nazanin" panose="00000400000000000000" pitchFamily="2" charset="-78"/>
                        </a:rPr>
                        <a:t> منظم</a:t>
                      </a:r>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نظم</a:t>
                      </a:r>
                      <a:endParaRPr lang="en-US" dirty="0">
                        <a:cs typeface="B Nazanin" panose="00000400000000000000" pitchFamily="2" charset="-78"/>
                      </a:endParaRPr>
                    </a:p>
                  </a:txBody>
                  <a:tcPr/>
                </a:tc>
                <a:extLst>
                  <a:ext uri="{0D108BD9-81ED-4DB2-BD59-A6C34878D82A}">
                    <a16:rowId xmlns:a16="http://schemas.microsoft.com/office/drawing/2014/main" val="10001"/>
                  </a:ext>
                </a:extLst>
              </a:tr>
              <a:tr h="370840">
                <a:tc>
                  <a:txBody>
                    <a:bodyPr/>
                    <a:lstStyle/>
                    <a:p>
                      <a:pPr algn="r" rtl="1"/>
                      <a:r>
                        <a:rPr lang="fa-IR" dirty="0">
                          <a:cs typeface="B Nazanin" panose="00000400000000000000" pitchFamily="2" charset="-78"/>
                        </a:rPr>
                        <a:t>یک شکل، مثبت، نسبت</a:t>
                      </a:r>
                      <a:r>
                        <a:rPr lang="fa-IR" baseline="0" dirty="0">
                          <a:cs typeface="B Nazanin" panose="00000400000000000000" pitchFamily="2" charset="-78"/>
                        </a:rPr>
                        <a:t> 1:1</a:t>
                      </a:r>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امواج</a:t>
                      </a:r>
                      <a:r>
                        <a:rPr lang="fa-IR" baseline="0" dirty="0">
                          <a:cs typeface="B Nazanin" panose="00000400000000000000" pitchFamily="2" charset="-78"/>
                        </a:rPr>
                        <a:t> </a:t>
                      </a:r>
                      <a:r>
                        <a:rPr lang="en-US" baseline="0" dirty="0">
                          <a:cs typeface="B Nazanin" panose="00000400000000000000" pitchFamily="2" charset="-78"/>
                        </a:rPr>
                        <a:t>P</a:t>
                      </a:r>
                      <a:endParaRPr lang="en-US" dirty="0">
                        <a:cs typeface="B Nazanin" panose="00000400000000000000" pitchFamily="2" charset="-78"/>
                      </a:endParaRPr>
                    </a:p>
                  </a:txBody>
                  <a:tcPr/>
                </a:tc>
                <a:extLst>
                  <a:ext uri="{0D108BD9-81ED-4DB2-BD59-A6C34878D82A}">
                    <a16:rowId xmlns:a16="http://schemas.microsoft.com/office/drawing/2014/main" val="10002"/>
                  </a:ext>
                </a:extLst>
              </a:tr>
              <a:tr h="370840">
                <a:tc>
                  <a:txBody>
                    <a:bodyPr/>
                    <a:lstStyle/>
                    <a:p>
                      <a:pPr algn="r" rtl="1"/>
                      <a:r>
                        <a:rPr lang="fa-IR" dirty="0">
                          <a:cs typeface="B Nazanin" panose="00000400000000000000" pitchFamily="2" charset="-78"/>
                        </a:rPr>
                        <a:t>0/012-0/2 ثانیه،</a:t>
                      </a:r>
                      <a:r>
                        <a:rPr lang="fa-IR" baseline="0" dirty="0">
                          <a:cs typeface="B Nazanin" panose="00000400000000000000" pitchFamily="2" charset="-78"/>
                        </a:rPr>
                        <a:t> ثابت</a:t>
                      </a:r>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فاصله </a:t>
                      </a:r>
                      <a:r>
                        <a:rPr lang="en-US" dirty="0">
                          <a:cs typeface="B Nazanin" panose="00000400000000000000" pitchFamily="2" charset="-78"/>
                        </a:rPr>
                        <a:t>PR</a:t>
                      </a:r>
                    </a:p>
                  </a:txBody>
                  <a:tcPr/>
                </a:tc>
                <a:extLst>
                  <a:ext uri="{0D108BD9-81ED-4DB2-BD59-A6C34878D82A}">
                    <a16:rowId xmlns:a16="http://schemas.microsoft.com/office/drawing/2014/main" val="10003"/>
                  </a:ext>
                </a:extLst>
              </a:tr>
              <a:tr h="370840">
                <a:tc>
                  <a:txBody>
                    <a:bodyPr/>
                    <a:lstStyle/>
                    <a:p>
                      <a:pPr algn="r" rtl="1"/>
                      <a:r>
                        <a:rPr lang="fa-IR" dirty="0">
                          <a:cs typeface="B Nazanin" panose="00000400000000000000" pitchFamily="2" charset="-78"/>
                        </a:rPr>
                        <a:t>0/06- 0/12 ثانیه،</a:t>
                      </a:r>
                      <a:r>
                        <a:rPr lang="fa-IR" baseline="0" dirty="0">
                          <a:cs typeface="B Nazanin" panose="00000400000000000000" pitchFamily="2" charset="-78"/>
                        </a:rPr>
                        <a:t> ثابت</a:t>
                      </a:r>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عرض </a:t>
                      </a:r>
                      <a:r>
                        <a:rPr lang="en-US" dirty="0">
                          <a:cs typeface="B Nazanin" panose="00000400000000000000" pitchFamily="2" charset="-78"/>
                        </a:rPr>
                        <a:t>QRS</a:t>
                      </a:r>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5181600" y="1676400"/>
            <a:ext cx="4222630" cy="369332"/>
          </a:xfrm>
          <a:prstGeom prst="rect">
            <a:avLst/>
          </a:prstGeom>
        </p:spPr>
        <p:txBody>
          <a:bodyPr wrap="none">
            <a:spAutoFit/>
          </a:bodyPr>
          <a:lstStyle/>
          <a:p>
            <a:pPr algn="r" rtl="1"/>
            <a:r>
              <a:rPr lang="fa-IR" b="1" dirty="0">
                <a:solidFill>
                  <a:srgbClr val="000000"/>
                </a:solidFill>
                <a:cs typeface="B Compset" pitchFamily="2" charset="-78"/>
              </a:rPr>
              <a:t>ریتم نرمال سینوسی </a:t>
            </a:r>
            <a:r>
              <a:rPr lang="en-US" b="1" dirty="0">
                <a:solidFill>
                  <a:srgbClr val="000000"/>
                </a:solidFill>
                <a:cs typeface="B Compset" pitchFamily="2" charset="-78"/>
              </a:rPr>
              <a:t>(Normal Sinus Rhythm)</a:t>
            </a:r>
            <a:r>
              <a:rPr lang="fa-IR" b="1" dirty="0">
                <a:solidFill>
                  <a:srgbClr val="000000"/>
                </a:solidFill>
                <a:cs typeface="B Compset" pitchFamily="2" charset="-78"/>
              </a:rPr>
              <a:t>:</a:t>
            </a:r>
          </a:p>
        </p:txBody>
      </p:sp>
    </p:spTree>
    <p:extLst>
      <p:ext uri="{BB962C8B-B14F-4D97-AF65-F5344CB8AC3E}">
        <p14:creationId xmlns:p14="http://schemas.microsoft.com/office/powerpoint/2010/main" val="758836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مروری بر الکتروفیزیولوژی قلب</a:t>
            </a:r>
            <a:endParaRPr lang="fa-IR" sz="2400" dirty="0">
              <a:cs typeface="B Titr" pitchFamily="2" charset="-78"/>
            </a:endParaRPr>
          </a:p>
        </p:txBody>
      </p:sp>
      <p:sp>
        <p:nvSpPr>
          <p:cNvPr id="3" name="Content Placeholder 2"/>
          <p:cNvSpPr>
            <a:spLocks noGrp="1"/>
          </p:cNvSpPr>
          <p:nvPr>
            <p:ph idx="1"/>
          </p:nvPr>
        </p:nvSpPr>
        <p:spPr>
          <a:xfrm>
            <a:off x="5943600" y="1447801"/>
            <a:ext cx="4267200" cy="4678363"/>
          </a:xfrm>
        </p:spPr>
        <p:txBody>
          <a:bodyPr/>
          <a:lstStyle/>
          <a:p>
            <a:pPr algn="ctr" rtl="1">
              <a:buNone/>
            </a:pPr>
            <a:r>
              <a:rPr lang="fa-IR" sz="1800" b="1" dirty="0">
                <a:cs typeface="B Compset" pitchFamily="2" charset="-78"/>
              </a:rPr>
              <a:t>سیم کشی قلب</a:t>
            </a:r>
          </a:p>
          <a:p>
            <a:pPr algn="ctr" rtl="1">
              <a:buNone/>
            </a:pPr>
            <a:endParaRPr lang="en-US" sz="1800" b="1" dirty="0">
              <a:cs typeface="B Compset" pitchFamily="2" charset="-78"/>
            </a:endParaRPr>
          </a:p>
          <a:p>
            <a:pPr algn="just" rtl="1"/>
            <a:r>
              <a:rPr lang="fa-IR" sz="1800" b="1" dirty="0">
                <a:cs typeface="B Compset" pitchFamily="2" charset="-78"/>
              </a:rPr>
              <a:t>جرقه‌ی هر چرخه‌ی قلبی در نقطه‌ای از دهلیز راست قلب به نام گره سینوسی- دهلیزی </a:t>
            </a:r>
            <a:r>
              <a:rPr lang="en-US" sz="1800" b="1" dirty="0">
                <a:cs typeface="B Compset" pitchFamily="2" charset="-78"/>
              </a:rPr>
              <a:t>(</a:t>
            </a:r>
            <a:r>
              <a:rPr lang="en-US" sz="1800" b="1" dirty="0" err="1">
                <a:cs typeface="B Compset" pitchFamily="2" charset="-78"/>
              </a:rPr>
              <a:t>sinoatrial</a:t>
            </a:r>
            <a:r>
              <a:rPr lang="en-US" sz="1800" b="1" dirty="0">
                <a:cs typeface="B Compset" pitchFamily="2" charset="-78"/>
              </a:rPr>
              <a:t> node/ SA node) </a:t>
            </a:r>
            <a:r>
              <a:rPr lang="fa-IR" sz="1800" b="1" dirty="0">
                <a:cs typeface="B Compset" pitchFamily="2" charset="-78"/>
              </a:rPr>
              <a:t> زده می‌شود. </a:t>
            </a:r>
          </a:p>
          <a:p>
            <a:pPr algn="just" rtl="1"/>
            <a:r>
              <a:rPr lang="fa-IR" sz="1800" b="1" dirty="0">
                <a:cs typeface="B Compset" pitchFamily="2" charset="-78"/>
              </a:rPr>
              <a:t>جریان الکتریکی تولید شده، سبب دپولاریزاسیون سلول‌های قلب می‌گردد، دپولاریزاسیون نیز انقباض سلول‌ها را به دنبال دارد. </a:t>
            </a:r>
          </a:p>
          <a:p>
            <a:pPr algn="r" rtl="1"/>
            <a:r>
              <a:rPr lang="fa-IR" sz="1800" b="1" dirty="0">
                <a:cs typeface="B Compset" pitchFamily="2" charset="-78"/>
              </a:rPr>
              <a:t>جریان الکتریکی از طریق مسیرهای هدایتی در نقاط مختلف قلب توزیع می‌شوند. این مسیرها را در شکل مقابل می‌بینید:</a:t>
            </a:r>
          </a:p>
          <a:p>
            <a:pPr algn="r" rtl="1">
              <a:buNone/>
            </a:pPr>
            <a:endParaRPr lang="fa-IR" sz="1800" b="1" dirty="0">
              <a:cs typeface="B Compset" pitchFamily="2" charset="-78"/>
            </a:endParaRPr>
          </a:p>
        </p:txBody>
      </p:sp>
      <p:pic>
        <p:nvPicPr>
          <p:cNvPr id="4" name="pasted-image.png"/>
          <p:cNvPicPr/>
          <p:nvPr/>
        </p:nvPicPr>
        <p:blipFill>
          <a:blip r:embed="rId2">
            <a:extLst/>
          </a:blip>
          <a:stretch>
            <a:fillRect/>
          </a:stretch>
        </p:blipFill>
        <p:spPr>
          <a:xfrm>
            <a:off x="2057400" y="1981200"/>
            <a:ext cx="3657600" cy="2819400"/>
          </a:xfrm>
          <a:prstGeom prst="rect">
            <a:avLst/>
          </a:prstGeom>
          <a:ln w="12700">
            <a:miter lim="400000"/>
          </a:ln>
        </p:spPr>
      </p:pic>
    </p:spTree>
    <p:extLst>
      <p:ext uri="{BB962C8B-B14F-4D97-AF65-F5344CB8AC3E}">
        <p14:creationId xmlns:p14="http://schemas.microsoft.com/office/powerpoint/2010/main" val="2819947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مروری بر الکتروفیزیولوژی قلب</a:t>
            </a:r>
            <a:endParaRPr lang="en-US" sz="2400" dirty="0">
              <a:cs typeface="B Titr" pitchFamily="2" charset="-78"/>
            </a:endParaRPr>
          </a:p>
        </p:txBody>
      </p:sp>
      <p:sp>
        <p:nvSpPr>
          <p:cNvPr id="3" name="Content Placeholder 2"/>
          <p:cNvSpPr>
            <a:spLocks noGrp="1"/>
          </p:cNvSpPr>
          <p:nvPr>
            <p:ph idx="1"/>
          </p:nvPr>
        </p:nvSpPr>
        <p:spPr>
          <a:xfrm>
            <a:off x="1981200" y="1600201"/>
            <a:ext cx="8229600" cy="4267199"/>
          </a:xfrm>
        </p:spPr>
        <p:txBody>
          <a:bodyPr/>
          <a:lstStyle/>
          <a:p>
            <a:pPr lvl="0" algn="ctr" rtl="1">
              <a:buNone/>
            </a:pPr>
            <a:r>
              <a:rPr lang="fa-IR" sz="1800" b="1" dirty="0">
                <a:cs typeface="B Compset" pitchFamily="2" charset="-78"/>
              </a:rPr>
              <a:t>سیم کشی قلب</a:t>
            </a:r>
          </a:p>
          <a:p>
            <a:pPr lvl="0" algn="ctr" rtl="1">
              <a:buNone/>
            </a:pPr>
            <a:endParaRPr lang="fa-IR" sz="1800" b="1" dirty="0">
              <a:cs typeface="B Compset" pitchFamily="2" charset="-78"/>
            </a:endParaRPr>
          </a:p>
          <a:p>
            <a:pPr lvl="0" algn="justLow" rtl="1"/>
            <a:r>
              <a:rPr lang="fa-IR" sz="1800" b="1" dirty="0">
                <a:cs typeface="B Compset" pitchFamily="2" charset="-78"/>
              </a:rPr>
              <a:t>جریان الکتریکی پس از خروج از گره سینوسی- دهلیزی توسط مسیرهای بین گره‌ای</a:t>
            </a:r>
            <a:r>
              <a:rPr lang="en-US" sz="1800" b="1" dirty="0">
                <a:cs typeface="B Compset" pitchFamily="2" charset="-78"/>
              </a:rPr>
              <a:t>(</a:t>
            </a:r>
            <a:r>
              <a:rPr lang="en-US" sz="1800" b="1" dirty="0" err="1">
                <a:cs typeface="B Compset" pitchFamily="2" charset="-78"/>
              </a:rPr>
              <a:t>internodal</a:t>
            </a:r>
            <a:r>
              <a:rPr lang="en-US" sz="1800" b="1" dirty="0">
                <a:cs typeface="B Compset" pitchFamily="2" charset="-78"/>
              </a:rPr>
              <a:t> </a:t>
            </a:r>
            <a:r>
              <a:rPr lang="fa-IR" sz="1800" b="1" dirty="0">
                <a:cs typeface="B Compset" pitchFamily="2" charset="-78"/>
              </a:rPr>
              <a:t>     </a:t>
            </a:r>
            <a:r>
              <a:rPr lang="en-US" sz="1800" b="1" dirty="0">
                <a:cs typeface="B Compset" pitchFamily="2" charset="-78"/>
              </a:rPr>
              <a:t>pathways) </a:t>
            </a:r>
            <a:r>
              <a:rPr lang="fa-IR" sz="1800" b="1" dirty="0">
                <a:cs typeface="B Compset" pitchFamily="2" charset="-78"/>
              </a:rPr>
              <a:t>  در دو دهلیز راست و چپ توزیع می‌شوند.</a:t>
            </a:r>
          </a:p>
          <a:p>
            <a:pPr lvl="0" algn="justLow" rtl="1">
              <a:buNone/>
            </a:pPr>
            <a:endParaRPr lang="fa-IR" sz="1800" b="1" dirty="0">
              <a:cs typeface="B Compset" pitchFamily="2" charset="-78"/>
            </a:endParaRPr>
          </a:p>
          <a:p>
            <a:pPr lvl="0" algn="justLow" rtl="1"/>
            <a:r>
              <a:rPr lang="fa-IR" sz="1800" b="1" dirty="0">
                <a:cs typeface="B Compset" pitchFamily="2" charset="-78"/>
              </a:rPr>
              <a:t> سپس جریان برای عبور از دهلیزها و رسیدن به مناطق پایین‌تر (بطن‌ها) می‌بایست از ساختاری به نام گره دهلیزی- بطنی</a:t>
            </a:r>
            <a:r>
              <a:rPr lang="en-US" sz="1800" b="1" dirty="0">
                <a:cs typeface="B Compset" pitchFamily="2" charset="-78"/>
              </a:rPr>
              <a:t>(</a:t>
            </a:r>
            <a:r>
              <a:rPr lang="en-US" sz="1800" b="1" dirty="0" err="1">
                <a:cs typeface="B Compset" pitchFamily="2" charset="-78"/>
              </a:rPr>
              <a:t>atrioventricular</a:t>
            </a:r>
            <a:r>
              <a:rPr lang="en-US" sz="1800" b="1" dirty="0">
                <a:cs typeface="B Compset" pitchFamily="2" charset="-78"/>
              </a:rPr>
              <a:t> node/ AV node) </a:t>
            </a:r>
            <a:r>
              <a:rPr lang="fa-IR" sz="1800" b="1" dirty="0">
                <a:cs typeface="B Compset" pitchFamily="2" charset="-78"/>
              </a:rPr>
              <a:t> عبور کند. </a:t>
            </a:r>
          </a:p>
          <a:p>
            <a:pPr lvl="0" algn="justLow" rtl="1"/>
            <a:endParaRPr lang="fa-IR" sz="1800" b="1" dirty="0">
              <a:cs typeface="B Compset" pitchFamily="2" charset="-78"/>
            </a:endParaRPr>
          </a:p>
          <a:p>
            <a:pPr lvl="0" algn="justLow" rtl="1"/>
            <a:r>
              <a:rPr lang="fa-IR" sz="1800" b="1" dirty="0">
                <a:cs typeface="B Compset" pitchFamily="2" charset="-78"/>
              </a:rPr>
              <a:t>جریان الکتریکی در این نقطه مقداری توقف می‌کند و سپس وارد شاه‌راهی به نام شاخه هیس </a:t>
            </a:r>
            <a:r>
              <a:rPr lang="en-US" sz="1800" b="1" dirty="0">
                <a:cs typeface="B Compset" pitchFamily="2" charset="-78"/>
              </a:rPr>
              <a:t>(bundle of His)</a:t>
            </a:r>
            <a:r>
              <a:rPr lang="fa-IR" sz="1800" b="1" dirty="0">
                <a:cs typeface="B Compset" pitchFamily="2" charset="-78"/>
              </a:rPr>
              <a:t> می‌شود. </a:t>
            </a:r>
          </a:p>
          <a:p>
            <a:pPr lvl="0" algn="justLow" rtl="1"/>
            <a:endParaRPr lang="fa-IR" sz="1800" b="1" dirty="0">
              <a:cs typeface="B Compset" pitchFamily="2" charset="-78"/>
            </a:endParaRPr>
          </a:p>
          <a:p>
            <a:pPr algn="justLow" rtl="1"/>
            <a:endParaRPr lang="en-US" sz="1800" b="1" dirty="0">
              <a:cs typeface="B Compset" pitchFamily="2" charset="-78"/>
            </a:endParaRPr>
          </a:p>
        </p:txBody>
      </p:sp>
    </p:spTree>
    <p:extLst>
      <p:ext uri="{BB962C8B-B14F-4D97-AF65-F5344CB8AC3E}">
        <p14:creationId xmlns:p14="http://schemas.microsoft.com/office/powerpoint/2010/main" val="2927862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مروری بر الکتروفیزیولوژی قلب</a:t>
            </a:r>
            <a:endParaRPr lang="en-US" sz="2400" dirty="0">
              <a:cs typeface="B Titr" pitchFamily="2" charset="-78"/>
            </a:endParaRPr>
          </a:p>
        </p:txBody>
      </p:sp>
      <p:sp>
        <p:nvSpPr>
          <p:cNvPr id="3" name="Content Placeholder 2"/>
          <p:cNvSpPr>
            <a:spLocks noGrp="1"/>
          </p:cNvSpPr>
          <p:nvPr>
            <p:ph idx="1"/>
          </p:nvPr>
        </p:nvSpPr>
        <p:spPr>
          <a:xfrm>
            <a:off x="1981200" y="1600201"/>
            <a:ext cx="8229600" cy="4267199"/>
          </a:xfrm>
        </p:spPr>
        <p:txBody>
          <a:bodyPr/>
          <a:lstStyle/>
          <a:p>
            <a:pPr algn="ctr" rtl="1">
              <a:buNone/>
            </a:pPr>
            <a:r>
              <a:rPr lang="fa-IR" sz="1800" b="1" dirty="0">
                <a:cs typeface="B Compset" pitchFamily="2" charset="-78"/>
              </a:rPr>
              <a:t>سیم کشی قلب</a:t>
            </a:r>
          </a:p>
          <a:p>
            <a:pPr lvl="0" algn="r" rtl="1"/>
            <a:endParaRPr lang="fa-IR" sz="1800" b="1" dirty="0">
              <a:cs typeface="B Compset" pitchFamily="2" charset="-78"/>
            </a:endParaRPr>
          </a:p>
          <a:p>
            <a:pPr lvl="0" algn="justLow" rtl="1"/>
            <a:r>
              <a:rPr lang="fa-IR" sz="1800" b="1" dirty="0">
                <a:cs typeface="B Compset" pitchFamily="2" charset="-78"/>
              </a:rPr>
              <a:t>در ادامه این شاهراه به دو مسیر به نام‌های شاخه‌های دسته‌ای راست و چپ تقسیم می‌شود که جریان را در بطن‌های راست و چپ توزیع می‌کنند.</a:t>
            </a:r>
          </a:p>
          <a:p>
            <a:pPr lvl="0" algn="justLow" rtl="1"/>
            <a:endParaRPr lang="fa-IR" sz="1800" b="1" dirty="0">
              <a:cs typeface="B Compset" pitchFamily="2" charset="-78"/>
            </a:endParaRPr>
          </a:p>
          <a:p>
            <a:pPr lvl="0" algn="justLow" rtl="1"/>
            <a:r>
              <a:rPr lang="fa-IR" sz="1800" b="1" dirty="0">
                <a:cs typeface="B Compset" pitchFamily="2" charset="-78"/>
              </a:rPr>
              <a:t>مسیرها، نهایتاً به الیاف‌های بسیار باریکی به نام الیاف پورکنژ</a:t>
            </a:r>
            <a:r>
              <a:rPr lang="en-US" sz="1800" b="1" dirty="0">
                <a:cs typeface="B Compset" pitchFamily="2" charset="-78"/>
              </a:rPr>
              <a:t>(Purkinje fibers) </a:t>
            </a:r>
            <a:r>
              <a:rPr lang="fa-IR" sz="1800" b="1" dirty="0">
                <a:cs typeface="B Compset" pitchFamily="2" charset="-78"/>
              </a:rPr>
              <a:t> می‌رسند که این الیاف امواج الکتریکی را به سلول‌های میوکارد منتقل می‌کنند.</a:t>
            </a:r>
          </a:p>
          <a:p>
            <a:pPr algn="justLow" rtl="1"/>
            <a:endParaRPr lang="en-US" sz="1800" b="1" dirty="0">
              <a:cs typeface="B Compset" pitchFamily="2" charset="-78"/>
            </a:endParaRPr>
          </a:p>
        </p:txBody>
      </p:sp>
    </p:spTree>
    <p:extLst>
      <p:ext uri="{BB962C8B-B14F-4D97-AF65-F5344CB8AC3E}">
        <p14:creationId xmlns:p14="http://schemas.microsoft.com/office/powerpoint/2010/main" val="2672302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b="1" dirty="0">
                <a:cs typeface="B Titr" pitchFamily="2" charset="-78"/>
              </a:rPr>
              <a:t>مروری بر الکتروفیزیولوژی قلب</a:t>
            </a:r>
            <a:endParaRPr lang="en-US" sz="2400" dirty="0">
              <a:cs typeface="B Titr" pitchFamily="2" charset="-78"/>
            </a:endParaRPr>
          </a:p>
        </p:txBody>
      </p:sp>
      <p:sp>
        <p:nvSpPr>
          <p:cNvPr id="5" name="Content Placeholder 4"/>
          <p:cNvSpPr>
            <a:spLocks noGrp="1"/>
          </p:cNvSpPr>
          <p:nvPr>
            <p:ph idx="1"/>
          </p:nvPr>
        </p:nvSpPr>
        <p:spPr>
          <a:xfrm>
            <a:off x="1905000" y="1600201"/>
            <a:ext cx="8305800" cy="4525963"/>
          </a:xfrm>
        </p:spPr>
        <p:txBody>
          <a:bodyPr/>
          <a:lstStyle/>
          <a:p>
            <a:pPr algn="just" defTabSz="479044" rtl="1">
              <a:buNone/>
              <a:defRPr sz="1800"/>
            </a:pPr>
            <a:r>
              <a:rPr lang="fa-IR" sz="1800" b="1" dirty="0">
                <a:cs typeface="B Compset" pitchFamily="2" charset="-78"/>
              </a:rPr>
              <a:t>تولید جریان هر کدام از این قسمت‌های اسم برده شده، علاوه بر توانایی انتقال جریانات الکتریکی ایجاد شده، خود نیز توانایی تولید ایمپالس‌های الکتریکی دارند. اما سرعت تولید ضربان در قسمت‌های مختلف این سیستم با هم متفاوت است. سرعت‌های ذاتی بخش‌های مختلف سیستم هدایتی قلب به شرح زیر است:</a:t>
            </a:r>
          </a:p>
          <a:p>
            <a:pPr algn="r" defTabSz="479044" rtl="1">
              <a:defRPr sz="1800"/>
            </a:pPr>
            <a:endParaRPr lang="fa-IR" sz="1800" b="1" dirty="0">
              <a:cs typeface="B Compset" pitchFamily="2" charset="-78"/>
            </a:endParaRPr>
          </a:p>
          <a:p>
            <a:pPr algn="r" defTabSz="479044" rtl="1">
              <a:defRPr sz="1800"/>
            </a:pPr>
            <a:r>
              <a:rPr lang="fa-IR" sz="1800" b="1" dirty="0">
                <a:cs typeface="B Compset" pitchFamily="2" charset="-78"/>
              </a:rPr>
              <a:t>گره سینوسی 100-60</a:t>
            </a:r>
          </a:p>
          <a:p>
            <a:pPr algn="r" defTabSz="479044" rtl="1">
              <a:defRPr sz="1800"/>
            </a:pPr>
            <a:r>
              <a:rPr lang="fa-IR" sz="1800" b="1" dirty="0">
                <a:cs typeface="B Compset" pitchFamily="2" charset="-78"/>
              </a:rPr>
              <a:t>سلول‌های دهلیزی 80-60</a:t>
            </a:r>
          </a:p>
          <a:p>
            <a:pPr algn="r" defTabSz="479044" rtl="1">
              <a:defRPr sz="1800"/>
            </a:pPr>
            <a:r>
              <a:rPr lang="fa-IR" sz="1800" b="1" dirty="0">
                <a:cs typeface="B Compset" pitchFamily="2" charset="-78"/>
              </a:rPr>
              <a:t>پیوندگاه دهلیزی - بطنی 60-40</a:t>
            </a:r>
          </a:p>
          <a:p>
            <a:pPr algn="r" defTabSz="479044" rtl="1">
              <a:defRPr sz="1800"/>
            </a:pPr>
            <a:r>
              <a:rPr lang="fa-IR" sz="1800" b="1" dirty="0">
                <a:cs typeface="B Compset" pitchFamily="2" charset="-78"/>
              </a:rPr>
              <a:t>سلول‌های بطنی 40-20</a:t>
            </a:r>
          </a:p>
          <a:p>
            <a:pPr algn="r" rtl="1">
              <a:buNone/>
            </a:pPr>
            <a:endParaRPr lang="en-US" sz="1800" b="1" dirty="0">
              <a:cs typeface="B Compset" pitchFamily="2" charset="-78"/>
            </a:endParaRPr>
          </a:p>
        </p:txBody>
      </p:sp>
    </p:spTree>
    <p:extLst>
      <p:ext uri="{BB962C8B-B14F-4D97-AF65-F5344CB8AC3E}">
        <p14:creationId xmlns:p14="http://schemas.microsoft.com/office/powerpoint/2010/main" val="2118523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b="1" dirty="0">
                <a:cs typeface="B Titr" pitchFamily="2" charset="-78"/>
              </a:rPr>
              <a:t>مروری بر الکتروفیزیولوژی قلب</a:t>
            </a:r>
            <a:endParaRPr lang="en-US" sz="2400" dirty="0"/>
          </a:p>
        </p:txBody>
      </p:sp>
      <p:sp>
        <p:nvSpPr>
          <p:cNvPr id="3" name="Content Placeholder 2"/>
          <p:cNvSpPr>
            <a:spLocks noGrp="1"/>
          </p:cNvSpPr>
          <p:nvPr>
            <p:ph idx="1"/>
          </p:nvPr>
        </p:nvSpPr>
        <p:spPr>
          <a:xfrm>
            <a:off x="2286000" y="1600201"/>
            <a:ext cx="7924800" cy="4525963"/>
          </a:xfrm>
        </p:spPr>
        <p:txBody>
          <a:bodyPr/>
          <a:lstStyle/>
          <a:p>
            <a:pPr marL="346709" indent="-346709" algn="just" defTabSz="455675" rtl="1">
              <a:spcBef>
                <a:spcPts val="3200"/>
              </a:spcBef>
              <a:defRPr sz="1800"/>
            </a:pPr>
            <a:r>
              <a:rPr lang="fa-IR" sz="1800" b="1" dirty="0">
                <a:cs typeface="B Compset" pitchFamily="2" charset="-78"/>
              </a:rPr>
              <a:t>در حالت عادی گره سینوسی پیس‌میکر طبیعی قلب می‌باشد و در صورت ایجاد اشکال در این گره، به ترتیب سلول‌های دهلیزی، سلول‌های پیوندگاه و سلول‌های بطنی مراکز پشتیبانی بعدی را تشکیل می‌دهند.</a:t>
            </a:r>
          </a:p>
          <a:p>
            <a:pPr marL="346709" indent="-346709" algn="just" defTabSz="455675" rtl="1">
              <a:spcBef>
                <a:spcPts val="3200"/>
              </a:spcBef>
              <a:defRPr sz="1800"/>
            </a:pPr>
            <a:r>
              <a:rPr lang="fa-IR" sz="1800" b="1" dirty="0">
                <a:cs typeface="B Compset" pitchFamily="2" charset="-78"/>
              </a:rPr>
              <a:t>گاهی اوقات شروع جرقه‌ی الکتریکی از نقطه یا نقاط دیگری غیر از گره</a:t>
            </a:r>
            <a:r>
              <a:rPr lang="en-US" sz="1800" b="1" dirty="0">
                <a:cs typeface="B Compset" pitchFamily="2" charset="-78"/>
              </a:rPr>
              <a:t>SA </a:t>
            </a:r>
            <a:r>
              <a:rPr lang="fa-IR" sz="1800" b="1" dirty="0">
                <a:cs typeface="B Compset" pitchFamily="2" charset="-78"/>
              </a:rPr>
              <a:t> اتفاق می‌افتد. </a:t>
            </a:r>
          </a:p>
          <a:p>
            <a:pPr algn="r" rtl="1">
              <a:defRPr sz="1800"/>
            </a:pPr>
            <a:r>
              <a:rPr lang="fa-IR" sz="1800" b="1" dirty="0">
                <a:cs typeface="B Compset" pitchFamily="2" charset="-78"/>
              </a:rPr>
              <a:t>واژه ریتم برای توصیف </a:t>
            </a:r>
            <a:r>
              <a:rPr lang="fa-IR" sz="1800" b="1" dirty="0" err="1">
                <a:cs typeface="B Compset" pitchFamily="2" charset="-78"/>
              </a:rPr>
              <a:t>منطقه‌ی</a:t>
            </a:r>
            <a:r>
              <a:rPr lang="fa-IR" sz="1800" b="1" dirty="0">
                <a:cs typeface="B Compset" pitchFamily="2" charset="-78"/>
              </a:rPr>
              <a:t> ضربان ساز قلب استفاده </a:t>
            </a:r>
            <a:r>
              <a:rPr lang="fa-IR" sz="1800" b="1" dirty="0" err="1">
                <a:cs typeface="B Compset" pitchFamily="2" charset="-78"/>
              </a:rPr>
              <a:t>می‌شود</a:t>
            </a:r>
            <a:r>
              <a:rPr lang="fa-IR" sz="1800" b="1" dirty="0">
                <a:cs typeface="B Compset" pitchFamily="2" charset="-78"/>
              </a:rPr>
              <a:t>. </a:t>
            </a:r>
          </a:p>
          <a:p>
            <a:pPr algn="r" rtl="1">
              <a:defRPr sz="1800"/>
            </a:pPr>
            <a:endParaRPr lang="fa-IR" sz="1800" b="1" dirty="0">
              <a:cs typeface="B Compset" pitchFamily="2" charset="-78"/>
            </a:endParaRPr>
          </a:p>
          <a:p>
            <a:pPr algn="r" rtl="1">
              <a:defRPr sz="1800"/>
            </a:pPr>
            <a:r>
              <a:rPr lang="fa-IR" sz="1800" b="1" dirty="0">
                <a:cs typeface="B Compset" pitchFamily="2" charset="-78"/>
              </a:rPr>
              <a:t>ریتم طبیعی قلب چون از گره سینوسی منشاء </a:t>
            </a:r>
            <a:r>
              <a:rPr lang="fa-IR" sz="1800" b="1" dirty="0" err="1">
                <a:cs typeface="B Compset" pitchFamily="2" charset="-78"/>
              </a:rPr>
              <a:t>می‌گیرد</a:t>
            </a:r>
            <a:r>
              <a:rPr lang="fa-IR" sz="1800" b="1" dirty="0">
                <a:cs typeface="B Compset" pitchFamily="2" charset="-78"/>
              </a:rPr>
              <a:t>، ریتم نرمال سینوسی نامیده </a:t>
            </a:r>
            <a:r>
              <a:rPr lang="fa-IR" sz="1800" b="1" dirty="0" err="1">
                <a:cs typeface="B Compset" pitchFamily="2" charset="-78"/>
              </a:rPr>
              <a:t>می‌شود</a:t>
            </a:r>
            <a:r>
              <a:rPr lang="fa-IR" sz="1800" b="1" dirty="0">
                <a:cs typeface="B Compset" pitchFamily="2" charset="-78"/>
              </a:rPr>
              <a:t>.</a:t>
            </a:r>
          </a:p>
          <a:p>
            <a:pPr lvl="0" algn="r" rtl="1">
              <a:defRPr sz="1800"/>
            </a:pPr>
            <a:endParaRPr lang="fa-IR" sz="1800" b="1" dirty="0">
              <a:cs typeface="B Compset" pitchFamily="2" charset="-78"/>
            </a:endParaRPr>
          </a:p>
          <a:p>
            <a:pPr lvl="0" algn="r" rtl="1">
              <a:defRPr sz="1800"/>
            </a:pPr>
            <a:r>
              <a:rPr lang="fa-IR" sz="1800" b="1" dirty="0">
                <a:cs typeface="B Compset" pitchFamily="2" charset="-78"/>
              </a:rPr>
              <a:t>اگر </a:t>
            </a:r>
            <a:r>
              <a:rPr lang="fa-IR" sz="1800" b="1" dirty="0" err="1">
                <a:cs typeface="B Compset" pitchFamily="2" charset="-78"/>
              </a:rPr>
              <a:t>الکترودهایی</a:t>
            </a:r>
            <a:r>
              <a:rPr lang="fa-IR" sz="1800" b="1" dirty="0">
                <a:cs typeface="B Compset" pitchFamily="2" charset="-78"/>
              </a:rPr>
              <a:t> را بر روی سطح پوست </a:t>
            </a:r>
            <a:r>
              <a:rPr lang="fa-IR" sz="1800" b="1" dirty="0" err="1">
                <a:cs typeface="B Compset" pitchFamily="2" charset="-78"/>
              </a:rPr>
              <a:t>بچسبانیم</a:t>
            </a:r>
            <a:r>
              <a:rPr lang="fa-IR" sz="1800" b="1" dirty="0">
                <a:cs typeface="B Compset" pitchFamily="2" charset="-78"/>
              </a:rPr>
              <a:t>، این جریانات قابل دریافت هستند. قلب نیز یک ماهیچه است؛ پس از این قانون مستثنی نیست. </a:t>
            </a:r>
          </a:p>
          <a:p>
            <a:pPr marL="346709" indent="-346709" algn="just" defTabSz="455675" rtl="1">
              <a:spcBef>
                <a:spcPts val="3200"/>
              </a:spcBef>
              <a:defRPr sz="1800"/>
            </a:pPr>
            <a:endParaRPr lang="en-US" sz="1800" b="1" dirty="0">
              <a:cs typeface="B Compset" pitchFamily="2" charset="-78"/>
            </a:endParaRPr>
          </a:p>
        </p:txBody>
      </p:sp>
    </p:spTree>
    <p:extLst>
      <p:ext uri="{BB962C8B-B14F-4D97-AF65-F5344CB8AC3E}">
        <p14:creationId xmlns:p14="http://schemas.microsoft.com/office/powerpoint/2010/main" val="313866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hape 100"/>
          <p:cNvSpPr>
            <a:spLocks noGrp="1"/>
          </p:cNvSpPr>
          <p:nvPr>
            <p:ph type="body" idx="4294967295"/>
          </p:nvPr>
        </p:nvSpPr>
        <p:spPr>
          <a:xfrm>
            <a:off x="1775520" y="1428736"/>
            <a:ext cx="8473380" cy="5024600"/>
          </a:xfrm>
        </p:spPr>
        <p:txBody>
          <a:bodyPr vert="horz" wrap="square" lIns="0" tIns="0" rIns="0" bIns="0" numCol="1" anchor="t" anchorCtr="0" compatLnSpc="1">
            <a:prstTxWarp prst="textNoShape">
              <a:avLst/>
            </a:prstTxWarp>
          </a:bodyPr>
          <a:lstStyle/>
          <a:p>
            <a:pPr algn="justLow" defTabSz="547688" rtl="1">
              <a:lnSpc>
                <a:spcPct val="90000"/>
              </a:lnSpc>
              <a:buFont typeface="Arial" pitchFamily="34" charset="0"/>
              <a:buChar char="•"/>
            </a:pPr>
            <a:r>
              <a:rPr lang="fa-IR" sz="1800" b="1" dirty="0">
                <a:cs typeface="B Compset" pitchFamily="2" charset="-78"/>
              </a:rPr>
              <a:t>قلب دارای چهار حفره و چهار دریچه است. قلب راست که شامل دهلیز راست و بطن راست است، خون تیره را از ورید اجوف تحتانی و فوقانی گرفته و جهت اکسیژناسیون به ریه پمپ می کند و قلب چپ که شامل دهلیز چپ و بطن چپ می باشد، خون روشن را از ورید ریوی گرفته و به داخل آئورت پمپ می کند.</a:t>
            </a:r>
            <a:endParaRPr lang="en-US" sz="1800" b="1" dirty="0">
              <a:cs typeface="B Compset" pitchFamily="2" charset="-78"/>
            </a:endParaRPr>
          </a:p>
          <a:p>
            <a:pPr marL="0" indent="0" algn="justLow" defTabSz="547688" rtl="1">
              <a:lnSpc>
                <a:spcPct val="150000"/>
              </a:lnSpc>
              <a:spcBef>
                <a:spcPts val="300"/>
              </a:spcBef>
              <a:buFont typeface="Arial" pitchFamily="34" charset="0"/>
              <a:buChar char="•"/>
            </a:pPr>
            <a:endParaRPr lang="en-US" sz="1800" b="1" dirty="0">
              <a:cs typeface="B Compset" pitchFamily="2" charset="-78"/>
            </a:endParaRPr>
          </a:p>
          <a:p>
            <a:pPr algn="justLow" rtl="1" eaLnBrk="1" hangingPunct="1">
              <a:lnSpc>
                <a:spcPct val="90000"/>
              </a:lnSpc>
            </a:pPr>
            <a:r>
              <a:rPr lang="fa-IR" sz="1800" b="1" dirty="0">
                <a:cs typeface="B Compset" pitchFamily="2" charset="-78"/>
              </a:rPr>
              <a:t>بین دهلیز راست و بطن راست دریچه سه لتی (تریکوسپید)  قرار دارد.</a:t>
            </a:r>
            <a:endParaRPr lang="en-US" sz="1800" b="1" dirty="0">
              <a:cs typeface="B Compset" pitchFamily="2" charset="-78"/>
            </a:endParaRPr>
          </a:p>
          <a:p>
            <a:pPr algn="justLow" rtl="1" eaLnBrk="1" hangingPunct="1">
              <a:lnSpc>
                <a:spcPct val="90000"/>
              </a:lnSpc>
            </a:pPr>
            <a:endParaRPr lang="fa-IR" sz="1800" b="1" dirty="0">
              <a:cs typeface="B Compset" pitchFamily="2" charset="-78"/>
            </a:endParaRPr>
          </a:p>
          <a:p>
            <a:pPr algn="justLow" rtl="1" eaLnBrk="1" hangingPunct="1">
              <a:lnSpc>
                <a:spcPct val="90000"/>
              </a:lnSpc>
            </a:pPr>
            <a:r>
              <a:rPr lang="fa-IR" sz="1800" b="1" dirty="0">
                <a:cs typeface="B Compset" pitchFamily="2" charset="-78"/>
              </a:rPr>
              <a:t>بین دهلیز چپ و بطن چپ دریچه دو لتی (میترال) قرار دارد.</a:t>
            </a:r>
          </a:p>
          <a:p>
            <a:pPr algn="justLow" rtl="1" eaLnBrk="1" hangingPunct="1">
              <a:lnSpc>
                <a:spcPct val="90000"/>
              </a:lnSpc>
            </a:pPr>
            <a:endParaRPr lang="en-US" sz="1800" b="1" dirty="0">
              <a:cs typeface="B Compset" pitchFamily="2" charset="-78"/>
            </a:endParaRPr>
          </a:p>
          <a:p>
            <a:pPr algn="justLow" rtl="1" eaLnBrk="1" hangingPunct="1">
              <a:lnSpc>
                <a:spcPct val="90000"/>
              </a:lnSpc>
            </a:pPr>
            <a:r>
              <a:rPr lang="fa-IR" sz="1800" b="1" dirty="0">
                <a:cs typeface="B Compset" pitchFamily="2" charset="-78"/>
              </a:rPr>
              <a:t>دریچه های هلالی: دریچه هلالی بین بطن راست و شریان ریوی را دریچه ریوی و دریچه بین بطن چپ و آئورت را دریچه آئورت گویند.</a:t>
            </a:r>
            <a:r>
              <a:rPr lang="en-US" sz="1800" b="1" dirty="0">
                <a:cs typeface="B Compset" pitchFamily="2" charset="-78"/>
              </a:rPr>
              <a:t> </a:t>
            </a:r>
            <a:r>
              <a:rPr lang="fa-IR" sz="1800" b="1" dirty="0">
                <a:cs typeface="B Compset" pitchFamily="2" charset="-78"/>
              </a:rPr>
              <a:t>دریچه های قلب موجب جریان یک طرفه خون می شوند.</a:t>
            </a:r>
            <a:endParaRPr lang="en-US" sz="1800" b="1" dirty="0">
              <a:cs typeface="B Compset" pitchFamily="2" charset="-78"/>
            </a:endParaRPr>
          </a:p>
          <a:p>
            <a:pPr algn="justLow" rtl="1" eaLnBrk="1" hangingPunct="1">
              <a:lnSpc>
                <a:spcPct val="90000"/>
              </a:lnSpc>
            </a:pPr>
            <a:endParaRPr lang="fa-IR" sz="1800" b="1" dirty="0">
              <a:cs typeface="B Compset" pitchFamily="2" charset="-78"/>
            </a:endParaRPr>
          </a:p>
          <a:p>
            <a:pPr algn="justLow" rtl="1" eaLnBrk="1" hangingPunct="1">
              <a:lnSpc>
                <a:spcPct val="90000"/>
              </a:lnSpc>
              <a:buFont typeface="Wingdings 2" pitchFamily="18" charset="2"/>
              <a:buNone/>
            </a:pPr>
            <a:r>
              <a:rPr lang="fa-IR" sz="1800" b="1" dirty="0">
                <a:solidFill>
                  <a:srgbClr val="7030A0"/>
                </a:solidFill>
                <a:cs typeface="B Compset" pitchFamily="2" charset="-78"/>
              </a:rPr>
              <a:t>نکته:</a:t>
            </a:r>
          </a:p>
          <a:p>
            <a:pPr algn="justLow" rtl="1" eaLnBrk="1" hangingPunct="1">
              <a:lnSpc>
                <a:spcPct val="90000"/>
              </a:lnSpc>
            </a:pPr>
            <a:r>
              <a:rPr lang="fa-IR" sz="1800" b="1" dirty="0">
                <a:cs typeface="B Compset" pitchFamily="2" charset="-78"/>
              </a:rPr>
              <a:t>در حالت طبیعی بطن راست در قسمت قدامی قلب در زیر جناغ واقع است و بطن چپ در یک موقعیت خلفی تر قرار دارد.   </a:t>
            </a:r>
            <a:endParaRPr lang="en-US" sz="1800" b="1" dirty="0">
              <a:cs typeface="B Compset" pitchFamily="2" charset="-78"/>
            </a:endParaRPr>
          </a:p>
          <a:p>
            <a:pPr marL="0" indent="0" algn="just" defTabSz="547688" rtl="1">
              <a:lnSpc>
                <a:spcPct val="150000"/>
              </a:lnSpc>
              <a:spcBef>
                <a:spcPts val="300"/>
              </a:spcBef>
              <a:buFont typeface="Arial" pitchFamily="34" charset="0"/>
              <a:buChar char="•"/>
            </a:pPr>
            <a:endParaRPr lang="en-US" sz="1800" b="1" dirty="0">
              <a:cs typeface="B Compset" pitchFamily="2" charset="-78"/>
            </a:endParaRPr>
          </a:p>
          <a:p>
            <a:pPr marL="0" indent="0" algn="just" defTabSz="547688" rtl="1">
              <a:lnSpc>
                <a:spcPct val="150000"/>
              </a:lnSpc>
              <a:spcBef>
                <a:spcPts val="300"/>
              </a:spcBef>
              <a:buClr>
                <a:srgbClr val="FFFFCC"/>
              </a:buClr>
              <a:buNone/>
            </a:pPr>
            <a:endParaRPr lang="en-US" altLang="en-US" sz="1800" b="1" dirty="0">
              <a:solidFill>
                <a:srgbClr val="000000"/>
              </a:solidFill>
              <a:latin typeface="B Nazanin" pitchFamily="2" charset="-78"/>
              <a:ea typeface="B Nazanin" pitchFamily="2" charset="-78"/>
              <a:cs typeface="B Compset" pitchFamily="2" charset="-78"/>
              <a:sym typeface="B Nazanin" pitchFamily="2" charset="-78"/>
            </a:endParaRPr>
          </a:p>
        </p:txBody>
      </p:sp>
      <p:sp>
        <p:nvSpPr>
          <p:cNvPr id="4" name="TextBox 1"/>
          <p:cNvSpPr txBox="1">
            <a:spLocks noChangeArrowheads="1"/>
          </p:cNvSpPr>
          <p:nvPr/>
        </p:nvSpPr>
        <p:spPr bwMode="auto">
          <a:xfrm>
            <a:off x="1952597" y="303040"/>
            <a:ext cx="8072494"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قلب</a:t>
            </a:r>
            <a:endParaRPr lang="en-US" altLang="en-US" sz="2400" dirty="0">
              <a:solidFill>
                <a:srgbClr val="000000"/>
              </a:solidFill>
              <a:cs typeface="B Titr" pitchFamily="2" charset="-78"/>
            </a:endParaRPr>
          </a:p>
        </p:txBody>
      </p:sp>
    </p:spTree>
    <p:extLst>
      <p:ext uri="{BB962C8B-B14F-4D97-AF65-F5344CB8AC3E}">
        <p14:creationId xmlns:p14="http://schemas.microsoft.com/office/powerpoint/2010/main" val="239895774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لیدهای قلبی</a:t>
            </a:r>
            <a:endParaRPr lang="en-US" sz="2400" dirty="0">
              <a:cs typeface="B Titr" pitchFamily="2" charset="-78"/>
            </a:endParaRPr>
          </a:p>
        </p:txBody>
      </p:sp>
      <p:sp>
        <p:nvSpPr>
          <p:cNvPr id="3" name="Content Placeholder 2"/>
          <p:cNvSpPr>
            <a:spLocks noGrp="1"/>
          </p:cNvSpPr>
          <p:nvPr>
            <p:ph idx="1"/>
          </p:nvPr>
        </p:nvSpPr>
        <p:spPr/>
        <p:txBody>
          <a:bodyPr/>
          <a:lstStyle/>
          <a:p>
            <a:pPr algn="r" rtl="1">
              <a:buNone/>
            </a:pPr>
            <a:r>
              <a:rPr lang="fa-IR" sz="1800" b="1" dirty="0">
                <a:cs typeface="B Compset" pitchFamily="2" charset="-78"/>
              </a:rPr>
              <a:t>انواع لیدها:</a:t>
            </a:r>
          </a:p>
          <a:p>
            <a:pPr algn="r" rtl="1">
              <a:buNone/>
            </a:pPr>
            <a:endParaRPr lang="fa-IR" sz="1800" b="1" dirty="0">
              <a:cs typeface="B Compset" pitchFamily="2" charset="-78"/>
            </a:endParaRPr>
          </a:p>
          <a:p>
            <a:pPr algn="r" rtl="1"/>
            <a:r>
              <a:rPr lang="fa-IR" sz="1800" b="1" dirty="0">
                <a:cs typeface="B Compset" pitchFamily="2" charset="-78"/>
              </a:rPr>
              <a:t>لیدهای اندامی</a:t>
            </a:r>
          </a:p>
          <a:p>
            <a:pPr algn="r" rtl="1"/>
            <a:endParaRPr lang="fa-IR" sz="1800" b="1" dirty="0">
              <a:cs typeface="B Compset" pitchFamily="2" charset="-78"/>
            </a:endParaRPr>
          </a:p>
          <a:p>
            <a:pPr algn="r" rtl="1"/>
            <a:r>
              <a:rPr lang="fa-IR" sz="1800" b="1" dirty="0">
                <a:cs typeface="B Compset" pitchFamily="2" charset="-78"/>
              </a:rPr>
              <a:t>لیدهای جلو سینه ای</a:t>
            </a:r>
          </a:p>
          <a:p>
            <a:pPr algn="r" rtl="1"/>
            <a:endParaRPr lang="fa-IR" sz="1800" b="1" dirty="0">
              <a:cs typeface="B Compset" pitchFamily="2" charset="-78"/>
            </a:endParaRPr>
          </a:p>
        </p:txBody>
      </p:sp>
      <p:pic>
        <p:nvPicPr>
          <p:cNvPr id="4" name="Content Placeholder 3" descr="http://fblt.cz/wp-content/uploads/2013/12/Kapitola-10-01-ENG-05.jpg">
            <a:extLst>
              <a:ext uri="{FF2B5EF4-FFF2-40B4-BE49-F238E27FC236}">
                <a16:creationId xmlns:a16="http://schemas.microsoft.com/office/drawing/2014/main" id="{DCC39C01-6972-3447-8BC0-41CDC64BA439}"/>
              </a:ext>
            </a:extLst>
          </p:cNvPr>
          <p:cNvPicPr>
            <a:picLocks/>
          </p:cNvPicPr>
          <p:nvPr/>
        </p:nvPicPr>
        <p:blipFill>
          <a:blip r:embed="rId2" cstate="print"/>
          <a:srcRect/>
          <a:stretch>
            <a:fillRect/>
          </a:stretch>
        </p:blipFill>
        <p:spPr bwMode="auto">
          <a:xfrm>
            <a:off x="850572" y="1333984"/>
            <a:ext cx="5421144" cy="4525963"/>
          </a:xfrm>
          <a:prstGeom prst="rect">
            <a:avLst/>
          </a:prstGeom>
          <a:noFill/>
          <a:ln w="9525">
            <a:noFill/>
            <a:miter lim="800000"/>
            <a:headEnd/>
            <a:tailEnd/>
          </a:ln>
          <a:effectLst/>
        </p:spPr>
      </p:pic>
    </p:spTree>
    <p:extLst>
      <p:ext uri="{BB962C8B-B14F-4D97-AF65-F5344CB8AC3E}">
        <p14:creationId xmlns:p14="http://schemas.microsoft.com/office/powerpoint/2010/main" val="78712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لیدهای قلبی</a:t>
            </a:r>
            <a:endParaRPr lang="en-US" sz="2400" dirty="0">
              <a:cs typeface="B Titr" pitchFamily="2" charset="-78"/>
            </a:endParaRPr>
          </a:p>
        </p:txBody>
      </p:sp>
      <p:sp>
        <p:nvSpPr>
          <p:cNvPr id="3" name="Content Placeholder 2"/>
          <p:cNvSpPr>
            <a:spLocks noGrp="1"/>
          </p:cNvSpPr>
          <p:nvPr>
            <p:ph idx="1"/>
          </p:nvPr>
        </p:nvSpPr>
        <p:spPr/>
        <p:txBody>
          <a:bodyPr/>
          <a:lstStyle/>
          <a:p>
            <a:pPr algn="r" rtl="1">
              <a:buNone/>
            </a:pPr>
            <a:r>
              <a:rPr lang="fa-IR" sz="1800" b="1" dirty="0">
                <a:cs typeface="B Compset" pitchFamily="2" charset="-78"/>
              </a:rPr>
              <a:t>لیدهای اندامی:</a:t>
            </a:r>
          </a:p>
          <a:p>
            <a:pPr algn="r" rtl="1"/>
            <a:r>
              <a:rPr lang="fa-IR" sz="1800" b="1" dirty="0">
                <a:cs typeface="B Compset" pitchFamily="2" charset="-78"/>
              </a:rPr>
              <a:t>دوقطبی (</a:t>
            </a:r>
            <a:r>
              <a:rPr lang="en-US" sz="1800" b="1" dirty="0">
                <a:cs typeface="B Compset" pitchFamily="2" charset="-78"/>
              </a:rPr>
              <a:t>I</a:t>
            </a:r>
            <a:r>
              <a:rPr lang="fa-IR" sz="1800" b="1" dirty="0">
                <a:cs typeface="B Compset" pitchFamily="2" charset="-78"/>
              </a:rPr>
              <a:t>،</a:t>
            </a:r>
            <a:r>
              <a:rPr lang="en-US" sz="1800" b="1" dirty="0">
                <a:cs typeface="B Compset" pitchFamily="2" charset="-78"/>
              </a:rPr>
              <a:t>II</a:t>
            </a:r>
            <a:r>
              <a:rPr lang="fa-IR" sz="1800" b="1" dirty="0">
                <a:cs typeface="B Compset" pitchFamily="2" charset="-78"/>
              </a:rPr>
              <a:t>،</a:t>
            </a:r>
            <a:r>
              <a:rPr lang="en-US" sz="1800" b="1" dirty="0">
                <a:cs typeface="B Compset" pitchFamily="2" charset="-78"/>
              </a:rPr>
              <a:t>III</a:t>
            </a:r>
            <a:r>
              <a:rPr lang="fa-IR" sz="1800" b="1" dirty="0">
                <a:latin typeface="Vrinda"/>
                <a:cs typeface="B Compset" pitchFamily="2" charset="-78"/>
              </a:rPr>
              <a:t>) قلب را بین دو عضو تصور می کند و مثلثی را با زاویه 60 درجه به نام </a:t>
            </a:r>
            <a:r>
              <a:rPr lang="en-US" sz="1800" b="1" dirty="0">
                <a:cs typeface="B Compset" pitchFamily="2" charset="-78"/>
              </a:rPr>
              <a:t>Einthoven</a:t>
            </a:r>
            <a:r>
              <a:rPr lang="fa-IR" sz="1800" b="1" dirty="0">
                <a:cs typeface="B Compset" pitchFamily="2" charset="-78"/>
              </a:rPr>
              <a:t> م</a:t>
            </a:r>
            <a:r>
              <a:rPr lang="fa-IR" sz="1800" b="1" dirty="0">
                <a:latin typeface="Vrinda"/>
                <a:cs typeface="B Compset" pitchFamily="2" charset="-78"/>
              </a:rPr>
              <a:t>ی سازند.</a:t>
            </a:r>
            <a:endParaRPr lang="fa-IR" sz="1800" b="1" dirty="0">
              <a:cs typeface="B Compset" pitchFamily="2" charset="-78"/>
            </a:endParaRPr>
          </a:p>
          <a:p>
            <a:pPr algn="r" rtl="1"/>
            <a:r>
              <a:rPr lang="fa-IR" sz="1800" b="1" dirty="0">
                <a:cs typeface="B Compset" pitchFamily="2" charset="-78"/>
              </a:rPr>
              <a:t>تک قطبی </a:t>
            </a:r>
            <a:r>
              <a:rPr lang="en-US" sz="1800" b="1" dirty="0">
                <a:cs typeface="B Compset" pitchFamily="2" charset="-78"/>
              </a:rPr>
              <a:t>(AVR, AVL, AVF)</a:t>
            </a:r>
            <a:r>
              <a:rPr lang="fa-IR" sz="1800" b="1" dirty="0">
                <a:cs typeface="B Compset" pitchFamily="2" charset="-78"/>
              </a:rPr>
              <a:t> اختلاف پتانسیل قلب و یک عضو را نشان می دهد.</a:t>
            </a:r>
          </a:p>
          <a:p>
            <a:pPr algn="r" rtl="1"/>
            <a:endParaRPr lang="fa-IR" sz="1800" b="1" dirty="0">
              <a:cs typeface="B Compset" pitchFamily="2" charset="-78"/>
            </a:endParaRPr>
          </a:p>
          <a:p>
            <a:pPr algn="r" rtl="1">
              <a:buNone/>
            </a:pPr>
            <a:r>
              <a:rPr lang="fa-IR" sz="1800" b="1" dirty="0">
                <a:cs typeface="B Compset" pitchFamily="2" charset="-78"/>
              </a:rPr>
              <a:t>لیدهای جلو سینه ای:</a:t>
            </a:r>
          </a:p>
          <a:p>
            <a:pPr algn="r" rtl="1"/>
            <a:r>
              <a:rPr lang="en-US" sz="1800" b="1" dirty="0">
                <a:cs typeface="B Compset" pitchFamily="2" charset="-78"/>
              </a:rPr>
              <a:t>V1</a:t>
            </a:r>
            <a:r>
              <a:rPr lang="fa-IR" sz="1800" b="1" dirty="0">
                <a:cs typeface="B Compset" pitchFamily="2" charset="-78"/>
              </a:rPr>
              <a:t> تا </a:t>
            </a:r>
            <a:r>
              <a:rPr lang="en-US" sz="1800" b="1" dirty="0">
                <a:cs typeface="B Compset" pitchFamily="2" charset="-78"/>
              </a:rPr>
              <a:t>V6</a:t>
            </a:r>
            <a:r>
              <a:rPr lang="fa-IR" sz="1800" b="1" dirty="0">
                <a:cs typeface="B Compset" pitchFamily="2" charset="-78"/>
              </a:rPr>
              <a:t> هستند که آنتریو لترال قلب را مورد ملاحظه قرار می دهند.</a:t>
            </a:r>
            <a:endParaRPr lang="en-US" sz="1800" b="1" dirty="0">
              <a:cs typeface="B Compset" pitchFamily="2" charset="-78"/>
            </a:endParaRPr>
          </a:p>
        </p:txBody>
      </p:sp>
    </p:spTree>
    <p:extLst>
      <p:ext uri="{BB962C8B-B14F-4D97-AF65-F5344CB8AC3E}">
        <p14:creationId xmlns:p14="http://schemas.microsoft.com/office/powerpoint/2010/main" val="2903411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لیدهای قلبی</a:t>
            </a:r>
            <a:endParaRPr lang="en-US" sz="2400" dirty="0">
              <a:cs typeface="B Titr" pitchFamily="2" charset="-78"/>
            </a:endParaRPr>
          </a:p>
        </p:txBody>
      </p:sp>
      <p:pic>
        <p:nvPicPr>
          <p:cNvPr id="4" name="Picture 5"/>
          <p:cNvPicPr>
            <a:picLocks noGrp="1" noChangeAspect="1" noChangeArrowheads="1"/>
          </p:cNvPicPr>
          <p:nvPr>
            <p:ph idx="1"/>
          </p:nvPr>
        </p:nvPicPr>
        <p:blipFill>
          <a:blip r:embed="rId2" cstate="print"/>
          <a:srcRect/>
          <a:stretch>
            <a:fillRect/>
          </a:stretch>
        </p:blipFill>
        <p:spPr bwMode="auto">
          <a:xfrm>
            <a:off x="2925993" y="1570038"/>
            <a:ext cx="6340014"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82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لیدهای قلبی</a:t>
            </a:r>
            <a:endParaRPr lang="en-US" sz="2400" dirty="0"/>
          </a:p>
        </p:txBody>
      </p:sp>
      <p:pic>
        <p:nvPicPr>
          <p:cNvPr id="6" name="Picture 2"/>
          <p:cNvPicPr>
            <a:picLocks noGrp="1" noChangeAspect="1" noChangeArrowheads="1"/>
          </p:cNvPicPr>
          <p:nvPr>
            <p:ph idx="1"/>
          </p:nvPr>
        </p:nvPicPr>
        <p:blipFill>
          <a:blip r:embed="rId2"/>
          <a:srcRect/>
          <a:stretch>
            <a:fillRect/>
          </a:stretch>
        </p:blipFill>
        <p:spPr>
          <a:xfrm>
            <a:off x="1782501" y="1752601"/>
            <a:ext cx="4675449" cy="3343275"/>
          </a:xfrm>
          <a:noFill/>
        </p:spPr>
      </p:pic>
      <p:pic>
        <p:nvPicPr>
          <p:cNvPr id="7" name="Picture 3"/>
          <p:cNvPicPr>
            <a:picLocks noChangeAspect="1" noChangeArrowheads="1"/>
          </p:cNvPicPr>
          <p:nvPr/>
        </p:nvPicPr>
        <p:blipFill>
          <a:blip r:embed="rId3"/>
          <a:srcRect/>
          <a:stretch>
            <a:fillRect/>
          </a:stretch>
        </p:blipFill>
        <p:spPr bwMode="auto">
          <a:xfrm>
            <a:off x="6400801" y="2667001"/>
            <a:ext cx="3248025" cy="1571625"/>
          </a:xfrm>
          <a:prstGeom prst="rect">
            <a:avLst/>
          </a:prstGeom>
          <a:noFill/>
          <a:ln w="9525">
            <a:noFill/>
            <a:miter lim="800000"/>
            <a:headEnd/>
            <a:tailEnd/>
          </a:ln>
        </p:spPr>
      </p:pic>
    </p:spTree>
    <p:extLst>
      <p:ext uri="{BB962C8B-B14F-4D97-AF65-F5344CB8AC3E}">
        <p14:creationId xmlns:p14="http://schemas.microsoft.com/office/powerpoint/2010/main" val="5876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لیدهای قلبی</a:t>
            </a:r>
            <a:endParaRPr lang="en-US" sz="2400" dirty="0"/>
          </a:p>
        </p:txBody>
      </p:sp>
      <p:pic>
        <p:nvPicPr>
          <p:cNvPr id="6" name="Picture 4"/>
          <p:cNvPicPr>
            <a:picLocks noGrp="1" noChangeAspect="1" noChangeArrowheads="1"/>
          </p:cNvPicPr>
          <p:nvPr>
            <p:ph idx="1"/>
          </p:nvPr>
        </p:nvPicPr>
        <p:blipFill>
          <a:blip r:embed="rId2"/>
          <a:srcRect/>
          <a:stretch>
            <a:fillRect/>
          </a:stretch>
        </p:blipFill>
        <p:spPr bwMode="auto">
          <a:xfrm>
            <a:off x="2438400" y="1828800"/>
            <a:ext cx="7254240" cy="3329940"/>
          </a:xfrm>
          <a:prstGeom prst="rect">
            <a:avLst/>
          </a:prstGeom>
          <a:noFill/>
          <a:ln w="9525">
            <a:noFill/>
            <a:miter lim="800000"/>
            <a:headEnd/>
            <a:tailEnd/>
          </a:ln>
        </p:spPr>
      </p:pic>
    </p:spTree>
    <p:extLst>
      <p:ext uri="{BB962C8B-B14F-4D97-AF65-F5344CB8AC3E}">
        <p14:creationId xmlns:p14="http://schemas.microsoft.com/office/powerpoint/2010/main" val="1334654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a:cs typeface="B Titr" pitchFamily="2" charset="-78"/>
              </a:rPr>
              <a:t>محور قلب </a:t>
            </a:r>
            <a:r>
              <a:rPr lang="en-US" sz="2400" b="1" dirty="0">
                <a:cs typeface="B Titr" pitchFamily="2" charset="-78"/>
              </a:rPr>
              <a:t>(AXIS)</a:t>
            </a:r>
            <a:endParaRPr lang="en-US" sz="2400" b="1" dirty="0"/>
          </a:p>
        </p:txBody>
      </p:sp>
      <p:pic>
        <p:nvPicPr>
          <p:cNvPr id="4" name="Picture 4"/>
          <p:cNvPicPr>
            <a:picLocks noGrp="1" noChangeAspect="1" noChangeArrowheads="1"/>
          </p:cNvPicPr>
          <p:nvPr>
            <p:ph idx="1"/>
          </p:nvPr>
        </p:nvPicPr>
        <p:blipFill>
          <a:blip r:embed="rId2"/>
          <a:srcRect/>
          <a:stretch>
            <a:fillRect/>
          </a:stretch>
        </p:blipFill>
        <p:spPr bwMode="auto">
          <a:xfrm>
            <a:off x="2514601" y="1371601"/>
            <a:ext cx="7086600" cy="4754563"/>
          </a:xfrm>
          <a:prstGeom prst="rect">
            <a:avLst/>
          </a:prstGeom>
          <a:noFill/>
          <a:ln w="9525">
            <a:noFill/>
            <a:miter lim="800000"/>
            <a:headEnd/>
            <a:tailEnd/>
          </a:ln>
        </p:spPr>
      </p:pic>
    </p:spTree>
    <p:extLst>
      <p:ext uri="{BB962C8B-B14F-4D97-AF65-F5344CB8AC3E}">
        <p14:creationId xmlns:p14="http://schemas.microsoft.com/office/powerpoint/2010/main" val="8294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محور قلب </a:t>
            </a:r>
            <a:r>
              <a:rPr lang="en-US" sz="2400" b="1" dirty="0">
                <a:cs typeface="B Titr" pitchFamily="2" charset="-78"/>
              </a:rPr>
              <a:t>(AXIS)</a:t>
            </a:r>
          </a:p>
        </p:txBody>
      </p:sp>
      <p:sp>
        <p:nvSpPr>
          <p:cNvPr id="3" name="Content Placeholder 2"/>
          <p:cNvSpPr>
            <a:spLocks noGrp="1"/>
          </p:cNvSpPr>
          <p:nvPr>
            <p:ph idx="1"/>
          </p:nvPr>
        </p:nvSpPr>
        <p:spPr>
          <a:xfrm>
            <a:off x="5715000" y="1600200"/>
            <a:ext cx="4572000" cy="4114800"/>
          </a:xfrm>
        </p:spPr>
        <p:txBody>
          <a:bodyPr/>
          <a:lstStyle/>
          <a:p>
            <a:pPr algn="just" rtl="1"/>
            <a:r>
              <a:rPr lang="fa-IR" sz="1800" b="1" dirty="0">
                <a:cs typeface="B Compset" pitchFamily="2" charset="-78"/>
              </a:rPr>
              <a:t>تعیین محور قلب از جمله اقداماتی است که در  بیمار قلبی تعیین می شود.</a:t>
            </a:r>
          </a:p>
          <a:p>
            <a:pPr algn="just" rtl="1"/>
            <a:r>
              <a:rPr lang="fa-IR" sz="1800" b="1" dirty="0">
                <a:cs typeface="B Compset" pitchFamily="2" charset="-78"/>
              </a:rPr>
              <a:t>محور قلب جهت کلی دپولاریزاسیون بطنی (آندوکارد به سمت اپیکارد) را نشان می دهد.</a:t>
            </a:r>
          </a:p>
          <a:p>
            <a:pPr algn="just" rtl="1"/>
            <a:r>
              <a:rPr lang="fa-IR" sz="1800" b="1" dirty="0">
                <a:cs typeface="B Compset" pitchFamily="2" charset="-78"/>
              </a:rPr>
              <a:t>جهت محور قلب (بردار متوسط </a:t>
            </a:r>
            <a:r>
              <a:rPr lang="en-US" sz="1800" b="1" dirty="0">
                <a:cs typeface="B Compset" pitchFamily="2" charset="-78"/>
              </a:rPr>
              <a:t>QRS</a:t>
            </a:r>
            <a:r>
              <a:rPr lang="fa-IR" sz="1800" b="1" dirty="0">
                <a:cs typeface="B Compset" pitchFamily="2" charset="-78"/>
              </a:rPr>
              <a:t>) به صورت طبیعی بطرف پایین و چپ بیمار بین زاویه صفر و 90+ درجه قرار دارد. </a:t>
            </a:r>
          </a:p>
          <a:p>
            <a:pPr algn="just" rtl="1"/>
            <a:r>
              <a:rPr lang="fa-IR" sz="1800" b="1" dirty="0">
                <a:cs typeface="B Compset" pitchFamily="2" charset="-78"/>
              </a:rPr>
              <a:t>بردار را همیشه روی سینه بیمار تصور کنید و به خاطر داشته باشید این بردار از گره دهلیزی بطنی آغاز می گردد.</a:t>
            </a:r>
          </a:p>
          <a:p>
            <a:pPr algn="r" rtl="1"/>
            <a:endParaRPr lang="en-US" sz="1800" b="1" dirty="0">
              <a:cs typeface="B Compset" pitchFamily="2" charset="-78"/>
            </a:endParaRPr>
          </a:p>
        </p:txBody>
      </p:sp>
      <p:pic>
        <p:nvPicPr>
          <p:cNvPr id="4" name="Picture 3" descr="http://www.medicine.mcgill.ca/physio/vlab/cardio/images/cardiac_axis_s.gif"/>
          <p:cNvPicPr/>
          <p:nvPr/>
        </p:nvPicPr>
        <p:blipFill>
          <a:blip r:embed="rId2"/>
          <a:srcRect/>
          <a:stretch>
            <a:fillRect/>
          </a:stretch>
        </p:blipFill>
        <p:spPr bwMode="auto">
          <a:xfrm>
            <a:off x="1382210" y="1759352"/>
            <a:ext cx="3867150" cy="2552700"/>
          </a:xfrm>
          <a:prstGeom prst="rect">
            <a:avLst/>
          </a:prstGeom>
          <a:noFill/>
          <a:ln w="9525">
            <a:noFill/>
            <a:miter lim="800000"/>
            <a:headEnd/>
            <a:tailEnd/>
          </a:ln>
        </p:spPr>
      </p:pic>
    </p:spTree>
    <p:extLst>
      <p:ext uri="{BB962C8B-B14F-4D97-AF65-F5344CB8AC3E}">
        <p14:creationId xmlns:p14="http://schemas.microsoft.com/office/powerpoint/2010/main" val="821121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محور قلب </a:t>
            </a:r>
            <a:r>
              <a:rPr lang="en-US" sz="2400" b="1" dirty="0">
                <a:cs typeface="B Titr" pitchFamily="2" charset="-78"/>
              </a:rPr>
              <a:t>(AXIS)</a:t>
            </a:r>
          </a:p>
        </p:txBody>
      </p:sp>
      <p:sp>
        <p:nvSpPr>
          <p:cNvPr id="3" name="Content Placeholder 2"/>
          <p:cNvSpPr>
            <a:spLocks noGrp="1"/>
          </p:cNvSpPr>
          <p:nvPr>
            <p:ph idx="1"/>
          </p:nvPr>
        </p:nvSpPr>
        <p:spPr/>
        <p:txBody>
          <a:bodyPr/>
          <a:lstStyle/>
          <a:p>
            <a:pPr algn="r" rtl="1">
              <a:buNone/>
            </a:pPr>
            <a:r>
              <a:rPr lang="fa-IR" sz="1800" b="1" dirty="0">
                <a:cs typeface="B Compset" pitchFamily="2" charset="-78"/>
              </a:rPr>
              <a:t>محور قلب را در دوسطح می توان تعیین نمود:</a:t>
            </a:r>
          </a:p>
          <a:p>
            <a:pPr algn="r" rtl="1">
              <a:buNone/>
            </a:pPr>
            <a:endParaRPr lang="fa-IR" sz="1800" b="1" dirty="0">
              <a:cs typeface="B Compset" pitchFamily="2" charset="-78"/>
            </a:endParaRPr>
          </a:p>
          <a:p>
            <a:pPr algn="just" rtl="1"/>
            <a:r>
              <a:rPr lang="fa-IR" sz="1800" b="1" dirty="0">
                <a:cs typeface="B Compset" pitchFamily="2" charset="-78"/>
              </a:rPr>
              <a:t>سطح فرونتال یا عمود بر افق که تغییرات محورش به سمت راست و چپ است.</a:t>
            </a:r>
          </a:p>
          <a:p>
            <a:pPr algn="just" rtl="1"/>
            <a:r>
              <a:rPr lang="fa-IR" sz="1800" b="1" dirty="0">
                <a:cs typeface="B Compset" pitchFamily="2" charset="-78"/>
              </a:rPr>
              <a:t>سطح موازی با افق که تغییرات محورش به سمت عقب و جلو است.</a:t>
            </a:r>
          </a:p>
          <a:p>
            <a:pPr algn="just" rtl="1"/>
            <a:r>
              <a:rPr lang="fa-IR" sz="1800" b="1" dirty="0">
                <a:cs typeface="B Compset" pitchFamily="2" charset="-78"/>
              </a:rPr>
              <a:t>هدف ما تعیین محور </a:t>
            </a:r>
            <a:r>
              <a:rPr lang="en-US" sz="1800" b="1" dirty="0">
                <a:cs typeface="B Compset" pitchFamily="2" charset="-78"/>
              </a:rPr>
              <a:t>QRS</a:t>
            </a:r>
            <a:r>
              <a:rPr lang="fa-IR" sz="1800" b="1" dirty="0">
                <a:cs typeface="B Compset" pitchFamily="2" charset="-78"/>
              </a:rPr>
              <a:t> در سطح فرونتال است.</a:t>
            </a:r>
          </a:p>
        </p:txBody>
      </p:sp>
    </p:spTree>
    <p:extLst>
      <p:ext uri="{BB962C8B-B14F-4D97-AF65-F5344CB8AC3E}">
        <p14:creationId xmlns:p14="http://schemas.microsoft.com/office/powerpoint/2010/main" val="3446717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محور قلب </a:t>
            </a:r>
            <a:r>
              <a:rPr lang="en-US" sz="2400" b="1" dirty="0">
                <a:cs typeface="B Titr" pitchFamily="2" charset="-78"/>
              </a:rPr>
              <a:t>(AXIS)</a:t>
            </a:r>
          </a:p>
        </p:txBody>
      </p:sp>
      <p:sp>
        <p:nvSpPr>
          <p:cNvPr id="3" name="Content Placeholder 2"/>
          <p:cNvSpPr>
            <a:spLocks noGrp="1"/>
          </p:cNvSpPr>
          <p:nvPr>
            <p:ph idx="1"/>
          </p:nvPr>
        </p:nvSpPr>
        <p:spPr>
          <a:xfrm>
            <a:off x="6248400" y="1600201"/>
            <a:ext cx="3962400" cy="4525963"/>
          </a:xfrm>
        </p:spPr>
        <p:txBody>
          <a:bodyPr/>
          <a:lstStyle/>
          <a:p>
            <a:pPr algn="just" rtl="1"/>
            <a:r>
              <a:rPr lang="fa-IR" sz="1800" b="1" dirty="0">
                <a:cs typeface="B Compset" pitchFamily="2" charset="-78"/>
              </a:rPr>
              <a:t>برای تعیین محور قلب به لیدهای اندامها که دو به دو برهم عمودند (مطابق شکل مقابل) احتیاج داریم.</a:t>
            </a:r>
            <a:endParaRPr lang="en-US" sz="1800" b="1" dirty="0">
              <a:cs typeface="B Compset" pitchFamily="2" charset="-78"/>
            </a:endParaRPr>
          </a:p>
          <a:p>
            <a:pPr algn="just" rtl="1"/>
            <a:r>
              <a:rPr lang="fa-IR" sz="1800" b="1" dirty="0">
                <a:cs typeface="B Compset" pitchFamily="2" charset="-78"/>
              </a:rPr>
              <a:t>معمولا لید </a:t>
            </a:r>
            <a:r>
              <a:rPr lang="en-US" sz="1800" b="1" dirty="0">
                <a:cs typeface="B Compset" pitchFamily="2" charset="-78"/>
              </a:rPr>
              <a:t>AVF</a:t>
            </a:r>
            <a:r>
              <a:rPr lang="fa-IR" sz="1800" b="1" dirty="0">
                <a:cs typeface="B Compset" pitchFamily="2" charset="-78"/>
              </a:rPr>
              <a:t> را با لید </a:t>
            </a:r>
            <a:r>
              <a:rPr lang="en-US" sz="1800" b="1" dirty="0">
                <a:cs typeface="B Compset" pitchFamily="2" charset="-78"/>
              </a:rPr>
              <a:t>I</a:t>
            </a:r>
            <a:r>
              <a:rPr lang="fa-IR" sz="1800" b="1" dirty="0">
                <a:cs typeface="B Compset" pitchFamily="2" charset="-78"/>
              </a:rPr>
              <a:t> می گیریم.</a:t>
            </a:r>
          </a:p>
          <a:p>
            <a:pPr algn="just" rtl="1"/>
            <a:r>
              <a:rPr lang="fa-IR" sz="1800" b="1" dirty="0">
                <a:cs typeface="B Compset" pitchFamily="2" charset="-78"/>
              </a:rPr>
              <a:t>در دو لید عمود برهم جمع جبری کمپلکس </a:t>
            </a:r>
            <a:r>
              <a:rPr lang="en-US" sz="1800" b="1" dirty="0">
                <a:cs typeface="B Compset" pitchFamily="2" charset="-78"/>
              </a:rPr>
              <a:t>QRS</a:t>
            </a:r>
            <a:r>
              <a:rPr lang="fa-IR" sz="1800" b="1" dirty="0">
                <a:cs typeface="B Compset" pitchFamily="2" charset="-78"/>
              </a:rPr>
              <a:t> را با هم حساب می کنیم (از طریق شمارش مربع های کوچک در </a:t>
            </a:r>
            <a:r>
              <a:rPr lang="en-US" sz="1800" b="1" dirty="0">
                <a:cs typeface="B Compset" pitchFamily="2" charset="-78"/>
              </a:rPr>
              <a:t>ECG</a:t>
            </a:r>
            <a:r>
              <a:rPr lang="fa-IR" sz="1800" b="1" dirty="0">
                <a:cs typeface="B Compset" pitchFamily="2" charset="-78"/>
              </a:rPr>
              <a:t>).</a:t>
            </a:r>
          </a:p>
          <a:p>
            <a:pPr algn="just" rtl="1"/>
            <a:r>
              <a:rPr lang="fa-IR" sz="1800" b="1" dirty="0">
                <a:cs typeface="B Compset" pitchFamily="2" charset="-78"/>
              </a:rPr>
              <a:t>با استفاده از بردار مختصات می توان محور قلب را رسم کرد.</a:t>
            </a:r>
            <a:endParaRPr lang="en-US" sz="1800" b="1" dirty="0">
              <a:cs typeface="B Compset" pitchFamily="2" charset="-78"/>
            </a:endParaRPr>
          </a:p>
        </p:txBody>
      </p:sp>
      <p:pic>
        <p:nvPicPr>
          <p:cNvPr id="5" name="Picture 4" descr="https://sites.google.com/site/cardiacchaos/_/rsrc/1378463731977/axis-deviation-1/hex%20wheel.jpg?height=1328&amp;width=790"/>
          <p:cNvPicPr/>
          <p:nvPr/>
        </p:nvPicPr>
        <p:blipFill>
          <a:blip r:embed="rId2"/>
          <a:srcRect/>
          <a:stretch>
            <a:fillRect/>
          </a:stretch>
        </p:blipFill>
        <p:spPr bwMode="auto">
          <a:xfrm>
            <a:off x="2286000" y="1600200"/>
            <a:ext cx="3352800" cy="2895600"/>
          </a:xfrm>
          <a:prstGeom prst="rect">
            <a:avLst/>
          </a:prstGeom>
          <a:noFill/>
          <a:ln w="9525">
            <a:noFill/>
            <a:miter lim="800000"/>
            <a:headEnd/>
            <a:tailEnd/>
          </a:ln>
        </p:spPr>
      </p:pic>
    </p:spTree>
    <p:extLst>
      <p:ext uri="{BB962C8B-B14F-4D97-AF65-F5344CB8AC3E}">
        <p14:creationId xmlns:p14="http://schemas.microsoft.com/office/powerpoint/2010/main" val="1446556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محور قلب </a:t>
            </a:r>
            <a:r>
              <a:rPr lang="en-US" sz="2400" b="1" dirty="0">
                <a:cs typeface="B Titr" pitchFamily="2" charset="-78"/>
              </a:rPr>
              <a:t>(AXIS)</a:t>
            </a:r>
          </a:p>
        </p:txBody>
      </p:sp>
      <p:sp>
        <p:nvSpPr>
          <p:cNvPr id="3" name="Content Placeholder 2"/>
          <p:cNvSpPr>
            <a:spLocks noGrp="1"/>
          </p:cNvSpPr>
          <p:nvPr>
            <p:ph idx="1"/>
          </p:nvPr>
        </p:nvSpPr>
        <p:spPr/>
        <p:txBody>
          <a:bodyPr/>
          <a:lstStyle/>
          <a:p>
            <a:pPr algn="r" rtl="1"/>
            <a:endParaRPr lang="fa-IR" sz="1800" b="1" dirty="0">
              <a:cs typeface="B Compset" pitchFamily="2" charset="-78"/>
            </a:endParaRPr>
          </a:p>
          <a:p>
            <a:pPr algn="r" rtl="1"/>
            <a:endParaRPr lang="fa-IR" sz="1800" b="1" dirty="0">
              <a:cs typeface="B Compset" pitchFamily="2" charset="-78"/>
            </a:endParaRPr>
          </a:p>
          <a:p>
            <a:pPr algn="r" rtl="1"/>
            <a:r>
              <a:rPr lang="fa-IR" sz="1800" b="1" dirty="0">
                <a:cs typeface="B Compset" pitchFamily="2" charset="-78"/>
              </a:rPr>
              <a:t>محور قلب از 30- تا 110+ طبیعی است.</a:t>
            </a:r>
          </a:p>
          <a:p>
            <a:pPr algn="r" rtl="1"/>
            <a:r>
              <a:rPr lang="fa-IR" sz="1800" b="1" dirty="0">
                <a:cs typeface="B Compset" pitchFamily="2" charset="-78"/>
              </a:rPr>
              <a:t>محور قلب از 110+ تا 180+ انحراف به راست دارد.</a:t>
            </a:r>
          </a:p>
          <a:p>
            <a:pPr algn="r" rtl="1"/>
            <a:r>
              <a:rPr lang="fa-IR" sz="1800" b="1" dirty="0">
                <a:cs typeface="B Compset" pitchFamily="2" charset="-78"/>
              </a:rPr>
              <a:t>محور قلب از 30- تا 90- انحراف به چپ دارد.</a:t>
            </a:r>
          </a:p>
          <a:p>
            <a:pPr algn="r" rtl="1"/>
            <a:r>
              <a:rPr lang="fa-IR" sz="1800" b="1" dirty="0">
                <a:cs typeface="B Compset" pitchFamily="2" charset="-78"/>
              </a:rPr>
              <a:t>محور قلب از 90- تا 180- انحراف شدید به راست دارد.</a:t>
            </a:r>
            <a:endParaRPr lang="en-US" sz="1800" b="1" dirty="0">
              <a:cs typeface="B Compset" pitchFamily="2" charset="-78"/>
            </a:endParaRPr>
          </a:p>
        </p:txBody>
      </p:sp>
    </p:spTree>
    <p:extLst>
      <p:ext uri="{BB962C8B-B14F-4D97-AF65-F5344CB8AC3E}">
        <p14:creationId xmlns:p14="http://schemas.microsoft.com/office/powerpoint/2010/main" val="230081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881159" y="303040"/>
            <a:ext cx="8215370"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قلب</a:t>
            </a:r>
            <a:endParaRPr lang="en-US" altLang="en-US" sz="2400" dirty="0">
              <a:solidFill>
                <a:srgbClr val="000000"/>
              </a:solidFill>
              <a:cs typeface="B Titr" pitchFamily="2" charset="-78"/>
            </a:endParaRPr>
          </a:p>
        </p:txBody>
      </p:sp>
      <p:sp>
        <p:nvSpPr>
          <p:cNvPr id="4" name="Rectangle 3"/>
          <p:cNvSpPr/>
          <p:nvPr/>
        </p:nvSpPr>
        <p:spPr>
          <a:xfrm>
            <a:off x="1919536" y="1455162"/>
            <a:ext cx="8496944" cy="3970318"/>
          </a:xfrm>
          <a:prstGeom prst="rect">
            <a:avLst/>
          </a:prstGeom>
        </p:spPr>
        <p:txBody>
          <a:bodyPr wrap="square">
            <a:spAutoFit/>
          </a:bodyPr>
          <a:lstStyle/>
          <a:p>
            <a:pPr algn="justLow" rtl="1">
              <a:buFont typeface="Wingdings 2" pitchFamily="18" charset="2"/>
              <a:buNone/>
            </a:pPr>
            <a:r>
              <a:rPr lang="fa-IR" b="1" dirty="0">
                <a:solidFill>
                  <a:srgbClr val="000000"/>
                </a:solidFill>
                <a:cs typeface="B Compset" pitchFamily="2" charset="-78"/>
              </a:rPr>
              <a:t>شریان های کرونر:</a:t>
            </a:r>
          </a:p>
          <a:p>
            <a:pPr algn="justLow" rtl="1"/>
            <a:r>
              <a:rPr lang="fa-IR" b="1" dirty="0">
                <a:solidFill>
                  <a:srgbClr val="000000"/>
                </a:solidFill>
                <a:cs typeface="B Compset" pitchFamily="2" charset="-78"/>
              </a:rPr>
              <a:t>شریان های کرونر خونرسانی به بافت قلب را به عهده دارند. شریان اصلی کرونر از شریان آئورت بلافاصله بالای لت های دریچه ای آئورت سرچشمه می گیرند و سپس به دو شاخه راست و چپ تقسیم میشود.</a:t>
            </a:r>
            <a:endParaRPr lang="en-US" b="1" dirty="0">
              <a:solidFill>
                <a:srgbClr val="000000"/>
              </a:solidFill>
              <a:cs typeface="B Compset" pitchFamily="2" charset="-78"/>
            </a:endParaRPr>
          </a:p>
          <a:p>
            <a:pPr algn="justLow" rtl="1"/>
            <a:endParaRPr lang="fa-IR" b="1" dirty="0">
              <a:solidFill>
                <a:srgbClr val="000000"/>
              </a:solidFill>
              <a:cs typeface="B Compset" pitchFamily="2" charset="-78"/>
            </a:endParaRPr>
          </a:p>
          <a:p>
            <a:pPr algn="justLow" rtl="1"/>
            <a:r>
              <a:rPr lang="fa-IR" b="1" dirty="0">
                <a:solidFill>
                  <a:srgbClr val="000000"/>
                </a:solidFill>
                <a:cs typeface="B Compset" pitchFamily="2" charset="-78"/>
              </a:rPr>
              <a:t>بر خلاف سایر شریان ها، شریان های کرونر در زمان دیاستول پر می شوند.</a:t>
            </a:r>
          </a:p>
          <a:p>
            <a:pPr algn="justLow" rtl="1">
              <a:buFont typeface="Wingdings 2" pitchFamily="18" charset="2"/>
              <a:buNone/>
            </a:pPr>
            <a:endParaRPr lang="en-US" b="1" dirty="0">
              <a:solidFill>
                <a:srgbClr val="000000"/>
              </a:solidFill>
              <a:cs typeface="B Compset" pitchFamily="2" charset="-78"/>
            </a:endParaRPr>
          </a:p>
          <a:p>
            <a:pPr algn="justLow" rtl="1">
              <a:buFont typeface="Wingdings 2" pitchFamily="18" charset="2"/>
              <a:buNone/>
            </a:pPr>
            <a:r>
              <a:rPr lang="fa-IR" b="1" dirty="0">
                <a:solidFill>
                  <a:srgbClr val="000000"/>
                </a:solidFill>
                <a:cs typeface="B Compset" pitchFamily="2" charset="-78"/>
              </a:rPr>
              <a:t>نکته:</a:t>
            </a:r>
          </a:p>
          <a:p>
            <a:pPr algn="justLow" rtl="1"/>
            <a:r>
              <a:rPr lang="fa-IR" b="1" dirty="0">
                <a:solidFill>
                  <a:srgbClr val="000000"/>
                </a:solidFill>
                <a:cs typeface="B Compset" pitchFamily="2" charset="-78"/>
              </a:rPr>
              <a:t>در تاکیکاردی زمان دیاستول به نسبت زمان سیستول کاهش یافته، خونگیری کرونر به خوبی انجام نشده و خونرسانی میوکارد کاهش می یابد. </a:t>
            </a:r>
            <a:endParaRPr lang="en-US" b="1" dirty="0">
              <a:solidFill>
                <a:srgbClr val="000000"/>
              </a:solidFill>
              <a:cs typeface="B Compset" pitchFamily="2" charset="-78"/>
            </a:endParaRPr>
          </a:p>
          <a:p>
            <a:pPr algn="justLow" rtl="1"/>
            <a:endParaRPr lang="en-US" b="1" dirty="0">
              <a:solidFill>
                <a:srgbClr val="000000"/>
              </a:solidFill>
              <a:cs typeface="B Compset" pitchFamily="2" charset="-78"/>
            </a:endParaRPr>
          </a:p>
          <a:p>
            <a:pPr algn="justLow" rtl="1"/>
            <a:r>
              <a:rPr lang="fa-IR" b="1" dirty="0">
                <a:solidFill>
                  <a:srgbClr val="000000"/>
                </a:solidFill>
                <a:cs typeface="B Compset" pitchFamily="2" charset="-78"/>
              </a:rPr>
              <a:t>شریان اصلی کرونر چپ به دو شاخه شریان نزولی قدامی چپ و سیرکمفلکس تقسیم می شود که به ترتیب  به دیواره قدامی و جانبی قلب  خونرسانی می کنند و شریان کرونر راست عهده دار خونرسانی به دیواره راست و خلفی قلب می باشد.</a:t>
            </a:r>
          </a:p>
          <a:p>
            <a:pPr algn="justLow" rtl="1"/>
            <a:endParaRPr lang="en-US" b="1" dirty="0">
              <a:solidFill>
                <a:srgbClr val="000000"/>
              </a:solidFill>
              <a:cs typeface="B Compset" pitchFamily="2" charset="-78"/>
            </a:endParaRPr>
          </a:p>
        </p:txBody>
      </p:sp>
    </p:spTree>
    <p:extLst>
      <p:ext uri="{BB962C8B-B14F-4D97-AF65-F5344CB8AC3E}">
        <p14:creationId xmlns:p14="http://schemas.microsoft.com/office/powerpoint/2010/main" val="373744246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محور قلب </a:t>
            </a:r>
            <a:r>
              <a:rPr lang="en-US" sz="2400" b="1" dirty="0">
                <a:cs typeface="B Titr" pitchFamily="2" charset="-78"/>
              </a:rPr>
              <a:t>(AXIS)</a:t>
            </a:r>
            <a:endParaRPr lang="en-US" sz="2400" b="1" dirty="0"/>
          </a:p>
        </p:txBody>
      </p:sp>
      <p:pic>
        <p:nvPicPr>
          <p:cNvPr id="4" name="Picture 4"/>
          <p:cNvPicPr>
            <a:picLocks noGrp="1" noChangeAspect="1" noChangeArrowheads="1"/>
          </p:cNvPicPr>
          <p:nvPr>
            <p:ph idx="1"/>
          </p:nvPr>
        </p:nvPicPr>
        <p:blipFill>
          <a:blip r:embed="rId2"/>
          <a:srcRect/>
          <a:stretch>
            <a:fillRect/>
          </a:stretch>
        </p:blipFill>
        <p:spPr bwMode="auto">
          <a:xfrm>
            <a:off x="3200400" y="1524000"/>
            <a:ext cx="5489784" cy="3810000"/>
          </a:xfrm>
          <a:prstGeom prst="rect">
            <a:avLst/>
          </a:prstGeom>
          <a:noFill/>
          <a:ln w="9525">
            <a:noFill/>
            <a:miter lim="800000"/>
            <a:headEnd/>
            <a:tailEnd/>
          </a:ln>
        </p:spPr>
      </p:pic>
    </p:spTree>
    <p:extLst>
      <p:ext uri="{BB962C8B-B14F-4D97-AF65-F5344CB8AC3E}">
        <p14:creationId xmlns:p14="http://schemas.microsoft.com/office/powerpoint/2010/main" val="4455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cs typeface="B Titr" pitchFamily="2" charset="-78"/>
            </a:endParaRPr>
          </a:p>
        </p:txBody>
      </p:sp>
      <p:sp>
        <p:nvSpPr>
          <p:cNvPr id="3" name="Content Placeholder 2"/>
          <p:cNvSpPr>
            <a:spLocks noGrp="1"/>
          </p:cNvSpPr>
          <p:nvPr>
            <p:ph idx="1"/>
          </p:nvPr>
        </p:nvSpPr>
        <p:spPr/>
        <p:txBody>
          <a:bodyPr/>
          <a:lstStyle/>
          <a:p>
            <a:pPr algn="r" rtl="1">
              <a:buNone/>
            </a:pPr>
            <a:r>
              <a:rPr lang="fa-IR" sz="1800" b="1" dirty="0">
                <a:cs typeface="B Compset" pitchFamily="2" charset="-78"/>
              </a:rPr>
              <a:t>از نظر خونرسانی کرونریا قلب سه سطح عمده دارد:</a:t>
            </a:r>
            <a:endParaRPr lang="en-US" sz="1800" b="1" dirty="0">
              <a:cs typeface="B Compset" pitchFamily="2" charset="-78"/>
            </a:endParaRPr>
          </a:p>
          <a:p>
            <a:pPr algn="r" rtl="1">
              <a:buNone/>
            </a:pPr>
            <a:endParaRPr lang="fa-IR" sz="1800" b="1" dirty="0">
              <a:cs typeface="B Compset" pitchFamily="2" charset="-78"/>
            </a:endParaRPr>
          </a:p>
          <a:p>
            <a:pPr algn="r" rtl="1"/>
            <a:r>
              <a:rPr lang="fa-IR" sz="1800" b="1" dirty="0">
                <a:cs typeface="B Compset" pitchFamily="2" charset="-78"/>
              </a:rPr>
              <a:t>سطح قدامی یا  </a:t>
            </a:r>
            <a:r>
              <a:rPr lang="en-US" sz="1800" b="1" dirty="0" err="1">
                <a:cs typeface="B Compset" pitchFamily="2" charset="-78"/>
              </a:rPr>
              <a:t>Anetrior</a:t>
            </a:r>
            <a:endParaRPr lang="fa-IR" sz="1800" b="1" dirty="0">
              <a:cs typeface="B Compset" pitchFamily="2" charset="-78"/>
            </a:endParaRPr>
          </a:p>
          <a:p>
            <a:pPr algn="r" rtl="1"/>
            <a:r>
              <a:rPr lang="fa-IR" sz="1800" b="1" dirty="0">
                <a:cs typeface="B Compset" pitchFamily="2" charset="-78"/>
              </a:rPr>
              <a:t>سطح تحتانی یا  </a:t>
            </a:r>
            <a:r>
              <a:rPr lang="en-US" sz="1800" b="1" dirty="0">
                <a:cs typeface="B Compset" pitchFamily="2" charset="-78"/>
              </a:rPr>
              <a:t>Inferior</a:t>
            </a:r>
            <a:endParaRPr lang="fa-IR" sz="1800" b="1" dirty="0">
              <a:cs typeface="B Compset" pitchFamily="2" charset="-78"/>
            </a:endParaRPr>
          </a:p>
          <a:p>
            <a:pPr algn="r" rtl="1"/>
            <a:r>
              <a:rPr lang="fa-IR" sz="1800" b="1" dirty="0">
                <a:cs typeface="B Compset" pitchFamily="2" charset="-78"/>
              </a:rPr>
              <a:t>سطح کناری فوقانی چپ یا  </a:t>
            </a:r>
            <a:r>
              <a:rPr lang="en-US" sz="1800" b="1" dirty="0">
                <a:cs typeface="B Compset" pitchFamily="2" charset="-78"/>
              </a:rPr>
              <a:t>High Lateral</a:t>
            </a:r>
            <a:endParaRPr lang="fa-IR" sz="1800" b="1" dirty="0">
              <a:cs typeface="B Compset" pitchFamily="2" charset="-78"/>
            </a:endParaRPr>
          </a:p>
          <a:p>
            <a:pPr algn="r" rtl="1">
              <a:buNone/>
            </a:pPr>
            <a:endParaRPr lang="fa-IR" sz="1800" b="1" dirty="0">
              <a:cs typeface="B Compset" pitchFamily="2" charset="-78"/>
            </a:endParaRPr>
          </a:p>
          <a:p>
            <a:pPr algn="r" rtl="1">
              <a:buNone/>
            </a:pPr>
            <a:r>
              <a:rPr lang="fa-IR" sz="1800" b="1" dirty="0">
                <a:cs typeface="B Compset" pitchFamily="2" charset="-78"/>
              </a:rPr>
              <a:t>هدف از گرفتن لیدهای مختلف اینست که از زوایای مختلف به قلب نگاه کنیم.</a:t>
            </a:r>
          </a:p>
          <a:p>
            <a:pPr algn="r" rtl="1"/>
            <a:endParaRPr lang="fa-IR" sz="1800" b="1" dirty="0">
              <a:cs typeface="B Compset" pitchFamily="2" charset="-78"/>
            </a:endParaRPr>
          </a:p>
        </p:txBody>
      </p:sp>
    </p:spTree>
    <p:extLst>
      <p:ext uri="{BB962C8B-B14F-4D97-AF65-F5344CB8AC3E}">
        <p14:creationId xmlns:p14="http://schemas.microsoft.com/office/powerpoint/2010/main" val="3479389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cs typeface="B Titr" pitchFamily="2" charset="-78"/>
            </a:endParaRPr>
          </a:p>
        </p:txBody>
      </p:sp>
      <p:sp>
        <p:nvSpPr>
          <p:cNvPr id="3" name="Content Placeholder 2"/>
          <p:cNvSpPr>
            <a:spLocks noGrp="1"/>
          </p:cNvSpPr>
          <p:nvPr>
            <p:ph idx="1"/>
          </p:nvPr>
        </p:nvSpPr>
        <p:spPr/>
        <p:txBody>
          <a:bodyPr/>
          <a:lstStyle/>
          <a:p>
            <a:pPr algn="just" rtl="1"/>
            <a:endParaRPr lang="fa-IR" sz="1800" b="1" dirty="0">
              <a:cs typeface="B Compset" pitchFamily="2" charset="-78"/>
            </a:endParaRPr>
          </a:p>
          <a:p>
            <a:pPr algn="just" rtl="1">
              <a:buNone/>
            </a:pPr>
            <a:r>
              <a:rPr lang="fa-IR" sz="1800" b="1" dirty="0">
                <a:cs typeface="B Compset" pitchFamily="2" charset="-78"/>
              </a:rPr>
              <a:t>سطح قدامی یا </a:t>
            </a:r>
            <a:r>
              <a:rPr lang="en-US" sz="1800" b="1" dirty="0">
                <a:cs typeface="B Compset" pitchFamily="2" charset="-78"/>
              </a:rPr>
              <a:t>Anterior</a:t>
            </a:r>
            <a:r>
              <a:rPr lang="fa-IR" sz="1800" b="1" dirty="0">
                <a:cs typeface="B Compset" pitchFamily="2" charset="-78"/>
              </a:rPr>
              <a:t>:</a:t>
            </a:r>
            <a:r>
              <a:rPr lang="en-US" sz="1800" b="1" dirty="0">
                <a:cs typeface="B Compset" pitchFamily="2" charset="-78"/>
              </a:rPr>
              <a:t> </a:t>
            </a:r>
            <a:endParaRPr lang="fa-IR" sz="1800" b="1" dirty="0">
              <a:cs typeface="B Compset" pitchFamily="2" charset="-78"/>
            </a:endParaRPr>
          </a:p>
          <a:p>
            <a:pPr algn="just" rtl="1">
              <a:buNone/>
            </a:pPr>
            <a:endParaRPr lang="fa-IR" sz="1800" b="1" dirty="0">
              <a:cs typeface="B Compset" pitchFamily="2" charset="-78"/>
            </a:endParaRPr>
          </a:p>
          <a:p>
            <a:pPr algn="just" rtl="1"/>
            <a:r>
              <a:rPr lang="fa-IR" sz="1800" b="1" dirty="0">
                <a:cs typeface="B Compset" pitchFamily="2" charset="-78"/>
              </a:rPr>
              <a:t>اگر بخواهیم سطوح </a:t>
            </a:r>
            <a:r>
              <a:rPr lang="en-US" sz="1800" b="1" dirty="0">
                <a:cs typeface="B Compset" pitchFamily="2" charset="-78"/>
              </a:rPr>
              <a:t>Anterior </a:t>
            </a:r>
            <a:r>
              <a:rPr lang="fa-IR" sz="1800" b="1" dirty="0">
                <a:cs typeface="B Compset" pitchFamily="2" charset="-78"/>
              </a:rPr>
              <a:t> قلب را نشان دهیم از </a:t>
            </a:r>
            <a:r>
              <a:rPr lang="en-US" sz="1800" b="1" dirty="0">
                <a:cs typeface="B Compset" pitchFamily="2" charset="-78"/>
              </a:rPr>
              <a:t>V1 </a:t>
            </a:r>
            <a:r>
              <a:rPr lang="fa-IR" sz="1800" b="1" dirty="0">
                <a:cs typeface="B Compset" pitchFamily="2" charset="-78"/>
              </a:rPr>
              <a:t>تا </a:t>
            </a:r>
            <a:r>
              <a:rPr lang="en-US" sz="1800" b="1" dirty="0">
                <a:cs typeface="B Compset" pitchFamily="2" charset="-78"/>
              </a:rPr>
              <a:t>V6</a:t>
            </a:r>
            <a:r>
              <a:rPr lang="fa-IR" sz="1800" b="1" dirty="0">
                <a:cs typeface="B Compset" pitchFamily="2" charset="-78"/>
              </a:rPr>
              <a:t> استفاده می کنیم، این لیدها قسمت وسیع یا </a:t>
            </a:r>
            <a:r>
              <a:rPr lang="en-US" sz="1800" b="1" dirty="0">
                <a:cs typeface="B Compset" pitchFamily="2" charset="-78"/>
              </a:rPr>
              <a:t>Extensive Anterior </a:t>
            </a:r>
            <a:r>
              <a:rPr lang="fa-IR" sz="1800" b="1" dirty="0">
                <a:cs typeface="B Compset" pitchFamily="2" charset="-78"/>
              </a:rPr>
              <a:t> را نشان می دهند.</a:t>
            </a:r>
          </a:p>
          <a:p>
            <a:pPr algn="just" rtl="1">
              <a:buNone/>
            </a:pPr>
            <a:endParaRPr lang="fa-IR" sz="1800" b="1" dirty="0">
              <a:cs typeface="B Compset" pitchFamily="2" charset="-78"/>
            </a:endParaRPr>
          </a:p>
          <a:p>
            <a:pPr algn="just" rtl="1"/>
            <a:r>
              <a:rPr lang="fa-IR" sz="1800" b="1" dirty="0">
                <a:cs typeface="B Compset" pitchFamily="2" charset="-78"/>
              </a:rPr>
              <a:t>گاهی اوقات ضایعات در سطح محدودی از آنتریور دیده می شود که در این مورد از </a:t>
            </a:r>
            <a:r>
              <a:rPr lang="en-US" sz="1800" b="1" dirty="0">
                <a:cs typeface="B Compset" pitchFamily="2" charset="-78"/>
              </a:rPr>
              <a:t>V1</a:t>
            </a:r>
            <a:r>
              <a:rPr lang="fa-IR" sz="1800" b="1" dirty="0">
                <a:cs typeface="B Compset" pitchFamily="2" charset="-78"/>
              </a:rPr>
              <a:t> تا </a:t>
            </a:r>
            <a:r>
              <a:rPr lang="en-US" sz="1800" b="1" dirty="0">
                <a:cs typeface="B Compset" pitchFamily="2" charset="-78"/>
              </a:rPr>
              <a:t>V4</a:t>
            </a:r>
            <a:r>
              <a:rPr lang="fa-IR" sz="1800" b="1" dirty="0">
                <a:cs typeface="B Compset" pitchFamily="2" charset="-78"/>
              </a:rPr>
              <a:t> استفاده می کنیم که به آن آنتروسپتال گویند یعنی آنتریور قلب تا سپتوم آن بررسی می شود.</a:t>
            </a:r>
          </a:p>
          <a:p>
            <a:pPr algn="just" rtl="1"/>
            <a:endParaRPr lang="fa-IR" sz="1800" b="1" dirty="0">
              <a:cs typeface="B Compset" pitchFamily="2" charset="-78"/>
            </a:endParaRPr>
          </a:p>
          <a:p>
            <a:pPr algn="just" rtl="1"/>
            <a:r>
              <a:rPr lang="fa-IR" sz="1800" b="1" dirty="0">
                <a:cs typeface="B Compset" pitchFamily="2" charset="-78"/>
              </a:rPr>
              <a:t>لیدهای </a:t>
            </a:r>
            <a:r>
              <a:rPr lang="en-US" sz="1800" b="1" dirty="0">
                <a:cs typeface="B Compset" pitchFamily="2" charset="-78"/>
              </a:rPr>
              <a:t>V5,V6</a:t>
            </a:r>
            <a:r>
              <a:rPr lang="fa-IR" sz="1800" b="1" dirty="0">
                <a:cs typeface="B Compset" pitchFamily="2" charset="-78"/>
              </a:rPr>
              <a:t> نشاندهنده لترال قلب و در همراهی </a:t>
            </a:r>
            <a:r>
              <a:rPr lang="en-US" sz="1800" b="1" dirty="0">
                <a:cs typeface="B Compset" pitchFamily="2" charset="-78"/>
              </a:rPr>
              <a:t>I,AVL</a:t>
            </a:r>
            <a:r>
              <a:rPr lang="fa-IR" sz="1800" b="1" dirty="0">
                <a:cs typeface="B Compset" pitchFamily="2" charset="-78"/>
              </a:rPr>
              <a:t> نشاندهنده </a:t>
            </a:r>
            <a:r>
              <a:rPr lang="en-US" sz="1800" b="1" dirty="0">
                <a:cs typeface="B Compset" pitchFamily="2" charset="-78"/>
              </a:rPr>
              <a:t>High Lateral</a:t>
            </a:r>
            <a:r>
              <a:rPr lang="fa-IR" sz="1800" b="1" dirty="0">
                <a:cs typeface="B Compset" pitchFamily="2" charset="-78"/>
              </a:rPr>
              <a:t> قلب می باشند</a:t>
            </a:r>
            <a:endParaRPr lang="en-US" sz="1800" b="1" dirty="0">
              <a:cs typeface="B Compset" pitchFamily="2" charset="-78"/>
            </a:endParaRPr>
          </a:p>
        </p:txBody>
      </p:sp>
    </p:spTree>
    <p:extLst>
      <p:ext uri="{BB962C8B-B14F-4D97-AF65-F5344CB8AC3E}">
        <p14:creationId xmlns:p14="http://schemas.microsoft.com/office/powerpoint/2010/main" val="879191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p>
        </p:txBody>
      </p:sp>
      <p:pic>
        <p:nvPicPr>
          <p:cNvPr id="4" name="Picture 4"/>
          <p:cNvPicPr>
            <a:picLocks noGrp="1" noChangeAspect="1" noChangeArrowheads="1"/>
          </p:cNvPicPr>
          <p:nvPr>
            <p:ph idx="1"/>
          </p:nvPr>
        </p:nvPicPr>
        <p:blipFill>
          <a:blip r:embed="rId2"/>
          <a:srcRect/>
          <a:stretch>
            <a:fillRect/>
          </a:stretch>
        </p:blipFill>
        <p:spPr bwMode="auto">
          <a:xfrm>
            <a:off x="2895600" y="1524000"/>
            <a:ext cx="6096000" cy="3962570"/>
          </a:xfrm>
          <a:prstGeom prst="rect">
            <a:avLst/>
          </a:prstGeom>
          <a:noFill/>
          <a:ln w="9525">
            <a:noFill/>
            <a:miter lim="800000"/>
            <a:headEnd/>
            <a:tailEnd/>
          </a:ln>
        </p:spPr>
      </p:pic>
    </p:spTree>
    <p:extLst>
      <p:ext uri="{BB962C8B-B14F-4D97-AF65-F5344CB8AC3E}">
        <p14:creationId xmlns:p14="http://schemas.microsoft.com/office/powerpoint/2010/main" val="16697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cs typeface="B Titr" pitchFamily="2" charset="-78"/>
            </a:endParaRPr>
          </a:p>
        </p:txBody>
      </p:sp>
      <p:sp>
        <p:nvSpPr>
          <p:cNvPr id="3" name="Content Placeholder 2"/>
          <p:cNvSpPr>
            <a:spLocks noGrp="1"/>
          </p:cNvSpPr>
          <p:nvPr>
            <p:ph idx="1"/>
          </p:nvPr>
        </p:nvSpPr>
        <p:spPr/>
        <p:txBody>
          <a:bodyPr/>
          <a:lstStyle/>
          <a:p>
            <a:pPr algn="r" rtl="1"/>
            <a:endParaRPr lang="fa-IR" sz="1800" b="1" dirty="0">
              <a:cs typeface="B Compset" pitchFamily="2" charset="-78"/>
            </a:endParaRPr>
          </a:p>
          <a:p>
            <a:pPr algn="r" rtl="1"/>
            <a:endParaRPr lang="fa-IR" sz="1800" b="1" dirty="0">
              <a:cs typeface="B Compset" pitchFamily="2" charset="-78"/>
            </a:endParaRPr>
          </a:p>
          <a:p>
            <a:pPr algn="r" rtl="1">
              <a:buNone/>
            </a:pPr>
            <a:r>
              <a:rPr lang="fa-IR" sz="1800" b="1" dirty="0">
                <a:cs typeface="B Compset" pitchFamily="2" charset="-78"/>
              </a:rPr>
              <a:t>سطح تحتانی یا </a:t>
            </a:r>
            <a:r>
              <a:rPr lang="en-US" sz="1800" b="1" dirty="0">
                <a:cs typeface="B Compset" pitchFamily="2" charset="-78"/>
              </a:rPr>
              <a:t>inferior </a:t>
            </a:r>
            <a:r>
              <a:rPr lang="fa-IR" sz="1800" b="1" dirty="0">
                <a:cs typeface="B Compset" pitchFamily="2" charset="-78"/>
              </a:rPr>
              <a:t> : </a:t>
            </a:r>
          </a:p>
          <a:p>
            <a:pPr algn="r" rtl="1">
              <a:buNone/>
            </a:pPr>
            <a:endParaRPr lang="fa-IR" sz="1800" b="1" dirty="0">
              <a:cs typeface="B Compset" pitchFamily="2" charset="-78"/>
            </a:endParaRPr>
          </a:p>
          <a:p>
            <a:pPr algn="just" rtl="1"/>
            <a:r>
              <a:rPr lang="fa-IR" sz="1800" b="1" dirty="0">
                <a:cs typeface="B Compset" pitchFamily="2" charset="-78"/>
              </a:rPr>
              <a:t>سطح تحتانی قلب را لیدهای </a:t>
            </a:r>
            <a:r>
              <a:rPr lang="en-US" sz="1800" b="1" dirty="0">
                <a:cs typeface="B Compset" pitchFamily="2" charset="-78"/>
              </a:rPr>
              <a:t>II</a:t>
            </a:r>
            <a:r>
              <a:rPr lang="fa-IR" sz="1800" b="1" dirty="0">
                <a:cs typeface="B Compset" pitchFamily="2" charset="-78"/>
              </a:rPr>
              <a:t> و </a:t>
            </a:r>
            <a:r>
              <a:rPr lang="en-US" sz="1800" b="1" dirty="0">
                <a:cs typeface="B Compset" pitchFamily="2" charset="-78"/>
              </a:rPr>
              <a:t>III</a:t>
            </a:r>
            <a:r>
              <a:rPr lang="fa-IR" sz="1800" b="1" dirty="0">
                <a:cs typeface="B Compset" pitchFamily="2" charset="-78"/>
              </a:rPr>
              <a:t> و </a:t>
            </a:r>
            <a:r>
              <a:rPr lang="en-US" sz="1800" b="1" dirty="0">
                <a:cs typeface="B Compset" pitchFamily="2" charset="-78"/>
              </a:rPr>
              <a:t>AVF</a:t>
            </a:r>
            <a:r>
              <a:rPr lang="fa-IR" sz="1800" b="1" dirty="0">
                <a:cs typeface="B Compset" pitchFamily="2" charset="-78"/>
              </a:rPr>
              <a:t> نشان می دهند که به این ناحیه شریان </a:t>
            </a:r>
            <a:r>
              <a:rPr lang="en-US" sz="1800" b="1" dirty="0">
                <a:cs typeface="B Compset" pitchFamily="2" charset="-78"/>
              </a:rPr>
              <a:t>posterior descending artery (PDA)</a:t>
            </a:r>
            <a:r>
              <a:rPr lang="fa-IR" sz="1800" b="1" dirty="0">
                <a:cs typeface="B Compset" pitchFamily="2" charset="-78"/>
              </a:rPr>
              <a:t> خونرسانی می کند.</a:t>
            </a:r>
          </a:p>
          <a:p>
            <a:pPr algn="r" rtl="1"/>
            <a:endParaRPr lang="fa-IR" sz="1800" b="1" dirty="0">
              <a:cs typeface="B Compset" pitchFamily="2" charset="-78"/>
            </a:endParaRPr>
          </a:p>
        </p:txBody>
      </p:sp>
    </p:spTree>
    <p:extLst>
      <p:ext uri="{BB962C8B-B14F-4D97-AF65-F5344CB8AC3E}">
        <p14:creationId xmlns:p14="http://schemas.microsoft.com/office/powerpoint/2010/main" val="657533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p>
        </p:txBody>
      </p:sp>
      <p:pic>
        <p:nvPicPr>
          <p:cNvPr id="4" name="Picture 4"/>
          <p:cNvPicPr>
            <a:picLocks noGrp="1" noChangeAspect="1" noChangeArrowheads="1"/>
          </p:cNvPicPr>
          <p:nvPr>
            <p:ph idx="1"/>
          </p:nvPr>
        </p:nvPicPr>
        <p:blipFill>
          <a:blip r:embed="rId2"/>
          <a:srcRect/>
          <a:stretch>
            <a:fillRect/>
          </a:stretch>
        </p:blipFill>
        <p:spPr bwMode="auto">
          <a:xfrm>
            <a:off x="2895601" y="1524001"/>
            <a:ext cx="6056295" cy="4038599"/>
          </a:xfrm>
          <a:prstGeom prst="rect">
            <a:avLst/>
          </a:prstGeom>
          <a:noFill/>
          <a:ln w="9525">
            <a:noFill/>
            <a:miter lim="800000"/>
            <a:headEnd/>
            <a:tailEnd/>
          </a:ln>
        </p:spPr>
      </p:pic>
    </p:spTree>
    <p:extLst>
      <p:ext uri="{BB962C8B-B14F-4D97-AF65-F5344CB8AC3E}">
        <p14:creationId xmlns:p14="http://schemas.microsoft.com/office/powerpoint/2010/main" val="22817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cs typeface="B Titr" pitchFamily="2" charset="-78"/>
            </a:endParaRPr>
          </a:p>
        </p:txBody>
      </p:sp>
      <p:sp>
        <p:nvSpPr>
          <p:cNvPr id="3" name="Content Placeholder 2"/>
          <p:cNvSpPr>
            <a:spLocks noGrp="1"/>
          </p:cNvSpPr>
          <p:nvPr>
            <p:ph idx="1"/>
          </p:nvPr>
        </p:nvSpPr>
        <p:spPr/>
        <p:txBody>
          <a:bodyPr/>
          <a:lstStyle/>
          <a:p>
            <a:pPr algn="r" rtl="1"/>
            <a:endParaRPr lang="fa-IR" sz="1800" b="1" dirty="0">
              <a:cs typeface="B Compset" pitchFamily="2" charset="-78"/>
            </a:endParaRPr>
          </a:p>
          <a:p>
            <a:pPr algn="r" rtl="1">
              <a:buNone/>
            </a:pPr>
            <a:r>
              <a:rPr lang="fa-IR" sz="1800" b="1" dirty="0">
                <a:cs typeface="B Compset" pitchFamily="2" charset="-78"/>
              </a:rPr>
              <a:t>سطح کناری یا </a:t>
            </a:r>
            <a:r>
              <a:rPr lang="en-US" sz="1800" b="1" dirty="0">
                <a:cs typeface="B Compset" pitchFamily="2" charset="-78"/>
              </a:rPr>
              <a:t>lateral </a:t>
            </a:r>
            <a:r>
              <a:rPr lang="fa-IR" sz="1800" b="1" dirty="0">
                <a:cs typeface="B Compset" pitchFamily="2" charset="-78"/>
              </a:rPr>
              <a:t>:</a:t>
            </a:r>
          </a:p>
          <a:p>
            <a:pPr algn="r" rtl="1">
              <a:buNone/>
            </a:pPr>
            <a:endParaRPr lang="fa-IR" sz="1800" b="1" dirty="0">
              <a:cs typeface="B Compset" pitchFamily="2" charset="-78"/>
            </a:endParaRPr>
          </a:p>
          <a:p>
            <a:pPr algn="r" rtl="1"/>
            <a:r>
              <a:rPr lang="en-US" sz="1800" b="1" dirty="0">
                <a:cs typeface="B Compset" pitchFamily="2" charset="-78"/>
              </a:rPr>
              <a:t>High lateral </a:t>
            </a:r>
            <a:r>
              <a:rPr lang="fa-IR" sz="1800" b="1" dirty="0">
                <a:cs typeface="B Compset" pitchFamily="2" charset="-78"/>
              </a:rPr>
              <a:t> شامل کناره بالایی و چپ بدن انسان است که لید </a:t>
            </a:r>
            <a:r>
              <a:rPr lang="en-US" sz="1800" b="1" dirty="0">
                <a:cs typeface="B Compset" pitchFamily="2" charset="-78"/>
              </a:rPr>
              <a:t>I</a:t>
            </a:r>
            <a:r>
              <a:rPr lang="fa-IR" sz="1800" b="1" dirty="0">
                <a:cs typeface="B Compset" pitchFamily="2" charset="-78"/>
              </a:rPr>
              <a:t> و </a:t>
            </a:r>
            <a:r>
              <a:rPr lang="en-US" sz="1800" b="1" dirty="0">
                <a:cs typeface="B Compset" pitchFamily="2" charset="-78"/>
              </a:rPr>
              <a:t> AVL</a:t>
            </a:r>
            <a:r>
              <a:rPr lang="fa-IR" sz="1800" b="1" dirty="0">
                <a:cs typeface="B Compset" pitchFamily="2" charset="-78"/>
              </a:rPr>
              <a:t> از زوایای بالا و چپ به قلب نگاه می کنند.</a:t>
            </a:r>
          </a:p>
          <a:p>
            <a:pPr algn="r" rtl="1"/>
            <a:r>
              <a:rPr lang="fa-IR" sz="1800" b="1" dirty="0">
                <a:cs typeface="B Compset" pitchFamily="2" charset="-78"/>
              </a:rPr>
              <a:t>سطح </a:t>
            </a:r>
            <a:r>
              <a:rPr lang="en-US" sz="1800" b="1" dirty="0">
                <a:cs typeface="B Compset" pitchFamily="2" charset="-78"/>
              </a:rPr>
              <a:t>lateral </a:t>
            </a:r>
            <a:r>
              <a:rPr lang="fa-IR" sz="1800" b="1" dirty="0">
                <a:cs typeface="B Compset" pitchFamily="2" charset="-78"/>
              </a:rPr>
              <a:t>: لیدهای </a:t>
            </a:r>
            <a:r>
              <a:rPr lang="en-US" sz="1800" b="1" dirty="0">
                <a:cs typeface="B Compset" pitchFamily="2" charset="-78"/>
              </a:rPr>
              <a:t>V5</a:t>
            </a:r>
            <a:r>
              <a:rPr lang="fa-IR" sz="1800" b="1" dirty="0">
                <a:cs typeface="B Compset" pitchFamily="2" charset="-78"/>
              </a:rPr>
              <a:t> و </a:t>
            </a:r>
            <a:r>
              <a:rPr lang="en-US" sz="1800" b="1" dirty="0">
                <a:cs typeface="B Compset" pitchFamily="2" charset="-78"/>
              </a:rPr>
              <a:t>V6</a:t>
            </a:r>
            <a:r>
              <a:rPr lang="fa-IR" sz="1800" b="1" dirty="0">
                <a:cs typeface="B Compset" pitchFamily="2" charset="-78"/>
              </a:rPr>
              <a:t> لترال سمت چپ قلب را نشان می دهند. که به این ناحیه سیرکمفلکس خونرسانی می کند.</a:t>
            </a:r>
          </a:p>
          <a:p>
            <a:pPr algn="r" rtl="1"/>
            <a:endParaRPr lang="fa-IR" sz="1800" b="1" dirty="0">
              <a:cs typeface="B Compset" pitchFamily="2" charset="-78"/>
            </a:endParaRPr>
          </a:p>
          <a:p>
            <a:pPr algn="r" rtl="1"/>
            <a:endParaRPr lang="fa-IR" sz="1800" b="1" dirty="0">
              <a:cs typeface="B Compset" pitchFamily="2" charset="-78"/>
            </a:endParaRPr>
          </a:p>
        </p:txBody>
      </p:sp>
    </p:spTree>
    <p:extLst>
      <p:ext uri="{BB962C8B-B14F-4D97-AF65-F5344CB8AC3E}">
        <p14:creationId xmlns:p14="http://schemas.microsoft.com/office/powerpoint/2010/main" val="941236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p>
        </p:txBody>
      </p:sp>
      <p:pic>
        <p:nvPicPr>
          <p:cNvPr id="4" name="Picture 4"/>
          <p:cNvPicPr>
            <a:picLocks noGrp="1" noChangeAspect="1" noChangeArrowheads="1"/>
          </p:cNvPicPr>
          <p:nvPr>
            <p:ph idx="1"/>
          </p:nvPr>
        </p:nvPicPr>
        <p:blipFill>
          <a:blip r:embed="rId2"/>
          <a:srcRect/>
          <a:stretch>
            <a:fillRect/>
          </a:stretch>
        </p:blipFill>
        <p:spPr bwMode="auto">
          <a:xfrm>
            <a:off x="2814179" y="1677468"/>
            <a:ext cx="6563642" cy="4371429"/>
          </a:xfrm>
          <a:prstGeom prst="rect">
            <a:avLst/>
          </a:prstGeom>
          <a:noFill/>
          <a:ln w="9525">
            <a:noFill/>
            <a:miter lim="800000"/>
            <a:headEnd/>
            <a:tailEnd/>
          </a:ln>
        </p:spPr>
      </p:pic>
    </p:spTree>
    <p:extLst>
      <p:ext uri="{BB962C8B-B14F-4D97-AF65-F5344CB8AC3E}">
        <p14:creationId xmlns:p14="http://schemas.microsoft.com/office/powerpoint/2010/main" val="4123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سطوح قلبی</a:t>
            </a:r>
            <a:endParaRPr lang="en-US" sz="2400" dirty="0"/>
          </a:p>
        </p:txBody>
      </p:sp>
      <p:pic>
        <p:nvPicPr>
          <p:cNvPr id="4" name="Picture 4"/>
          <p:cNvPicPr>
            <a:picLocks noGrp="1" noChangeAspect="1" noChangeArrowheads="1"/>
          </p:cNvPicPr>
          <p:nvPr>
            <p:ph idx="1"/>
          </p:nvPr>
        </p:nvPicPr>
        <p:blipFill>
          <a:blip r:embed="rId2"/>
          <a:srcRect/>
          <a:stretch>
            <a:fillRect/>
          </a:stretch>
        </p:blipFill>
        <p:spPr bwMode="auto">
          <a:xfrm>
            <a:off x="2743200" y="1676400"/>
            <a:ext cx="6433430" cy="3810000"/>
          </a:xfrm>
          <a:prstGeom prst="rect">
            <a:avLst/>
          </a:prstGeom>
          <a:noFill/>
          <a:ln w="9525">
            <a:noFill/>
            <a:miter lim="800000"/>
            <a:headEnd/>
            <a:tailEnd/>
          </a:ln>
        </p:spPr>
      </p:pic>
    </p:spTree>
    <p:extLst>
      <p:ext uri="{BB962C8B-B14F-4D97-AF65-F5344CB8AC3E}">
        <p14:creationId xmlns:p14="http://schemas.microsoft.com/office/powerpoint/2010/main" val="220716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cdn.lifeinthefastlane.com/wp-content/uploads/2011/01/waves-of-the-ecg.gif"/>
          <p:cNvPicPr/>
          <p:nvPr/>
        </p:nvPicPr>
        <p:blipFill>
          <a:blip r:embed="rId2"/>
          <a:stretch>
            <a:fillRect/>
          </a:stretch>
        </p:blipFill>
        <p:spPr bwMode="auto">
          <a:xfrm>
            <a:off x="1524000" y="1981200"/>
            <a:ext cx="5715000" cy="2857500"/>
          </a:xfrm>
          <a:prstGeom prst="rect">
            <a:avLst/>
          </a:prstGeom>
          <a:noFill/>
          <a:ln>
            <a:noFill/>
          </a:ln>
        </p:spPr>
      </p:pic>
      <p:pic>
        <p:nvPicPr>
          <p:cNvPr id="5" name="Picture 4" descr="http://i.livescience.com/images/i/000/065/517/original/human-body-heart-130925.jpg?1398809359"/>
          <p:cNvPicPr/>
          <p:nvPr/>
        </p:nvPicPr>
        <p:blipFill>
          <a:blip r:embed="rId3">
            <a:lum bright="49000" contrast="-50000"/>
          </a:blip>
          <a:srcRect/>
          <a:stretch>
            <a:fillRect/>
          </a:stretch>
        </p:blipFill>
        <p:spPr bwMode="auto">
          <a:xfrm>
            <a:off x="7239000" y="1981200"/>
            <a:ext cx="3429000" cy="2667000"/>
          </a:xfrm>
          <a:prstGeom prst="rect">
            <a:avLst/>
          </a:prstGeom>
          <a:noFill/>
          <a:ln w="9525">
            <a:noFill/>
            <a:miter lim="800000"/>
            <a:headEnd/>
            <a:tailEnd/>
          </a:ln>
        </p:spPr>
      </p:pic>
      <p:sp>
        <p:nvSpPr>
          <p:cNvPr id="5122" name="Rectangle 29"/>
          <p:cNvSpPr>
            <a:spLocks noGrp="1" noChangeArrowheads="1"/>
          </p:cNvSpPr>
          <p:nvPr>
            <p:ph type="subTitle" idx="1"/>
          </p:nvPr>
        </p:nvSpPr>
        <p:spPr>
          <a:xfrm>
            <a:off x="2881290" y="571480"/>
            <a:ext cx="6400800" cy="1054088"/>
          </a:xfrm>
        </p:spPr>
        <p:txBody>
          <a:bodyPr/>
          <a:lstStyle/>
          <a:p>
            <a:pPr rtl="1" eaLnBrk="1" hangingPunct="1"/>
            <a:r>
              <a:rPr lang="fa-IR" altLang="en-US" sz="2800" b="1" dirty="0">
                <a:cs typeface="B Titr" pitchFamily="2" charset="-78"/>
              </a:rPr>
              <a:t>بیماری های </a:t>
            </a:r>
            <a:r>
              <a:rPr lang="fa-IR" altLang="en-US" sz="2800" b="1" dirty="0" err="1">
                <a:cs typeface="B Titr" pitchFamily="2" charset="-78"/>
              </a:rPr>
              <a:t>ایسکمیک</a:t>
            </a:r>
            <a:r>
              <a:rPr lang="fa-IR" altLang="en-US" sz="2800" b="1" dirty="0">
                <a:cs typeface="B Titr" pitchFamily="2" charset="-78"/>
              </a:rPr>
              <a:t> قلب</a:t>
            </a:r>
            <a:endParaRPr lang="en-US" altLang="en-US" sz="2800" b="1" dirty="0">
              <a:cs typeface="B Titr" pitchFamily="2" charset="-78"/>
            </a:endParaRPr>
          </a:p>
        </p:txBody>
      </p:sp>
      <p:pic>
        <p:nvPicPr>
          <p:cNvPr id="5123" name="Picture 5"/>
          <p:cNvPicPr>
            <a:picLocks noChangeAspect="1"/>
          </p:cNvPicPr>
          <p:nvPr/>
        </p:nvPicPr>
        <p:blipFill>
          <a:blip r:embed="rId4">
            <a:lum bright="70000" contrast="-70000"/>
          </a:blip>
          <a:srcRect/>
          <a:stretch>
            <a:fillRect/>
          </a:stretch>
        </p:blipFill>
        <p:spPr bwMode="auto">
          <a:xfrm>
            <a:off x="3452794" y="1571613"/>
            <a:ext cx="5327650" cy="4033837"/>
          </a:xfrm>
          <a:prstGeom prst="rect">
            <a:avLst/>
          </a:prstGeom>
          <a:noFill/>
          <a:ln w="9525">
            <a:noFill/>
            <a:miter lim="800000"/>
            <a:headEnd/>
            <a:tailEnd/>
          </a:ln>
        </p:spPr>
      </p:pic>
      <p:sp>
        <p:nvSpPr>
          <p:cNvPr id="7" name="TextBox 6"/>
          <p:cNvSpPr txBox="1"/>
          <p:nvPr/>
        </p:nvSpPr>
        <p:spPr>
          <a:xfrm>
            <a:off x="3215680" y="5877271"/>
            <a:ext cx="5616624" cy="469359"/>
          </a:xfrm>
          <a:prstGeom prst="rect">
            <a:avLst/>
          </a:prstGeom>
          <a:noFill/>
        </p:spPr>
        <p:txBody>
          <a:bodyPr>
            <a:spAutoFit/>
          </a:bodyPr>
          <a:lstStyle/>
          <a:p>
            <a:pPr algn="ctr">
              <a:lnSpc>
                <a:spcPct val="200000"/>
              </a:lnSpc>
              <a:defRPr/>
            </a:pPr>
            <a:r>
              <a:rPr lang="fa-IR" sz="1400" dirty="0">
                <a:solidFill>
                  <a:srgbClr val="000000"/>
                </a:solidFill>
                <a:effectLst>
                  <a:reflection blurRad="6350" stA="55000" endA="50" endPos="85000" dist="60007" dir="5400000" sy="-100000" algn="bl" rotWithShape="0"/>
                </a:effectLst>
                <a:cs typeface="B Titr" panose="00000700000000000000" pitchFamily="2" charset="-78"/>
              </a:rPr>
              <a:t>سازمان اورژانس کشور</a:t>
            </a:r>
          </a:p>
        </p:txBody>
      </p:sp>
      <p:pic>
        <p:nvPicPr>
          <p:cNvPr id="8" name="Picture 7">
            <a:extLst>
              <a:ext uri="{FF2B5EF4-FFF2-40B4-BE49-F238E27FC236}">
                <a16:creationId xmlns:a16="http://schemas.microsoft.com/office/drawing/2014/main" id="{0068B719-7248-E149-97F4-8F233FFDB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612" y="5003832"/>
            <a:ext cx="1820388" cy="1687570"/>
          </a:xfrm>
          <a:prstGeom prst="rect">
            <a:avLst/>
          </a:prstGeom>
        </p:spPr>
      </p:pic>
    </p:spTree>
    <p:extLst>
      <p:ext uri="{BB962C8B-B14F-4D97-AF65-F5344CB8AC3E}">
        <p14:creationId xmlns:p14="http://schemas.microsoft.com/office/powerpoint/2010/main" val="417291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Cardiology\CVD vwzarat\Figures\New Picture.bmp"/>
          <p:cNvPicPr>
            <a:picLocks noChangeAspect="1" noChangeArrowheads="1"/>
          </p:cNvPicPr>
          <p:nvPr/>
        </p:nvPicPr>
        <p:blipFill>
          <a:blip r:embed="rId2" cstate="print"/>
          <a:srcRect/>
          <a:stretch>
            <a:fillRect/>
          </a:stretch>
        </p:blipFill>
        <p:spPr bwMode="auto">
          <a:xfrm>
            <a:off x="6453191" y="1285860"/>
            <a:ext cx="3976063" cy="2701684"/>
          </a:xfrm>
          <a:prstGeom prst="rect">
            <a:avLst/>
          </a:prstGeom>
          <a:noFill/>
        </p:spPr>
      </p:pic>
      <p:sp>
        <p:nvSpPr>
          <p:cNvPr id="3" name="TextBox 2"/>
          <p:cNvSpPr txBox="1">
            <a:spLocks noChangeArrowheads="1"/>
          </p:cNvSpPr>
          <p:nvPr/>
        </p:nvSpPr>
        <p:spPr bwMode="auto">
          <a:xfrm>
            <a:off x="2024035" y="303040"/>
            <a:ext cx="8286808"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قلب</a:t>
            </a:r>
            <a:endParaRPr lang="en-US" altLang="en-US" sz="2400" dirty="0">
              <a:solidFill>
                <a:srgbClr val="000000"/>
              </a:solidFill>
              <a:cs typeface="B Titr" pitchFamily="2" charset="-78"/>
            </a:endParaRPr>
          </a:p>
        </p:txBody>
      </p:sp>
      <p:pic>
        <p:nvPicPr>
          <p:cNvPr id="20483" name="Picture 3" descr="D:\Cardiology\CVD vwzarat\Figures\New Picture (2).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31504" y="2348880"/>
            <a:ext cx="5038642" cy="4104456"/>
          </a:xfrm>
          <a:prstGeom prst="rect">
            <a:avLst/>
          </a:prstGeom>
          <a:noFill/>
        </p:spPr>
      </p:pic>
    </p:spTree>
    <p:extLst>
      <p:ext uri="{BB962C8B-B14F-4D97-AF65-F5344CB8AC3E}">
        <p14:creationId xmlns:p14="http://schemas.microsoft.com/office/powerpoint/2010/main" val="166121068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903472"/>
            <a:ext cx="8352928" cy="1920526"/>
          </a:xfrm>
          <a:prstGeom prst="rect">
            <a:avLst/>
          </a:prstGeom>
        </p:spPr>
        <p:txBody>
          <a:bodyPr wrap="square">
            <a:spAutoFit/>
          </a:bodyPr>
          <a:lstStyle/>
          <a:p>
            <a:pPr marL="342900" indent="-342900" algn="r" rtl="1" fontAlgn="base">
              <a:spcBef>
                <a:spcPct val="20000"/>
              </a:spcBef>
              <a:spcAft>
                <a:spcPct val="0"/>
              </a:spcAft>
              <a:buFont typeface="Arial" pitchFamily="34" charset="0"/>
              <a:buChar char="•"/>
            </a:pPr>
            <a:r>
              <a:rPr lang="fa-IR" b="1" dirty="0">
                <a:solidFill>
                  <a:srgbClr val="000000"/>
                </a:solidFill>
                <a:cs typeface="B Compset" pitchFamily="2" charset="-78"/>
              </a:rPr>
              <a:t>ایسکمی به معنی عدم تعادل بین نیاز به اکسیژن و عرضه خون به سلول های قلب می باشد.</a:t>
            </a:r>
            <a:br>
              <a:rPr lang="fa-IR" b="1" dirty="0">
                <a:solidFill>
                  <a:srgbClr val="000000"/>
                </a:solidFill>
                <a:cs typeface="B Compset" pitchFamily="2" charset="-78"/>
              </a:rPr>
            </a:br>
            <a:endParaRPr lang="fa-IR" b="1" dirty="0">
              <a:solidFill>
                <a:srgbClr val="000000"/>
              </a:solidFill>
              <a:cs typeface="B Compset" pitchFamily="2" charset="-78"/>
            </a:endParaRPr>
          </a:p>
          <a:p>
            <a:pPr marL="342900" indent="-342900" algn="r" rtl="1" fontAlgn="base">
              <a:spcBef>
                <a:spcPct val="20000"/>
              </a:spcBef>
              <a:spcAft>
                <a:spcPct val="0"/>
              </a:spcAft>
              <a:buFont typeface="Arial" pitchFamily="34" charset="0"/>
              <a:buChar char="•"/>
            </a:pPr>
            <a:r>
              <a:rPr lang="fa-IR" b="1" dirty="0">
                <a:solidFill>
                  <a:srgbClr val="000000"/>
                </a:solidFill>
                <a:cs typeface="B Compset" pitchFamily="2" charset="-78"/>
              </a:rPr>
              <a:t>در حالت طبیعی عرضه خون توسط عروق کرونر با میزان درخواست اکسیژن میوکارد در حالت تعادل است. </a:t>
            </a:r>
          </a:p>
          <a:p>
            <a:pPr marL="342900" indent="-342900" algn="r" rtl="1" fontAlgn="base">
              <a:spcBef>
                <a:spcPct val="20000"/>
              </a:spcBef>
              <a:spcAft>
                <a:spcPct val="0"/>
              </a:spcAft>
              <a:buFont typeface="Arial" pitchFamily="34" charset="0"/>
              <a:buChar char="•"/>
            </a:pPr>
            <a:endParaRPr lang="fa-IR" b="1" dirty="0">
              <a:solidFill>
                <a:srgbClr val="000000"/>
              </a:solidFill>
              <a:cs typeface="B Compset" pitchFamily="2" charset="-78"/>
            </a:endParaRPr>
          </a:p>
          <a:p>
            <a:pPr marL="342900" indent="-342900" algn="r" rtl="1" fontAlgn="base">
              <a:spcBef>
                <a:spcPct val="20000"/>
              </a:spcBef>
              <a:spcAft>
                <a:spcPct val="0"/>
              </a:spcAft>
              <a:buFont typeface="Arial" pitchFamily="34" charset="0"/>
              <a:buChar char="•"/>
            </a:pPr>
            <a:r>
              <a:rPr lang="fa-IR" b="1" dirty="0">
                <a:solidFill>
                  <a:srgbClr val="000000"/>
                </a:solidFill>
                <a:cs typeface="B Compset" pitchFamily="2" charset="-78"/>
              </a:rPr>
              <a:t>در صورتی که نیاز افزایش یابد و یا عرضه کاهش یابد، بیماری ایسکمیک قلب ایجاد می شود.</a:t>
            </a:r>
            <a:br>
              <a:rPr lang="fa-IR" b="1" dirty="0">
                <a:solidFill>
                  <a:srgbClr val="000000"/>
                </a:solidFill>
                <a:cs typeface="B Compset" pitchFamily="2" charset="-78"/>
              </a:rPr>
            </a:br>
            <a:endParaRPr lang="fa-IR" b="1" dirty="0">
              <a:solidFill>
                <a:srgbClr val="000000"/>
              </a:solidFill>
              <a:cs typeface="B Compset" pitchFamily="2" charset="-78"/>
            </a:endParaRPr>
          </a:p>
        </p:txBody>
      </p:sp>
      <p:sp>
        <p:nvSpPr>
          <p:cNvPr id="4" name="Text Placeholder 2"/>
          <p:cNvSpPr txBox="1">
            <a:spLocks/>
          </p:cNvSpPr>
          <p:nvPr/>
        </p:nvSpPr>
        <p:spPr bwMode="auto">
          <a:xfrm>
            <a:off x="1881158" y="500043"/>
            <a:ext cx="8472982" cy="773829"/>
          </a:xfrm>
          <a:prstGeom prst="rect">
            <a:avLst/>
          </a:prstGeom>
          <a:noFill/>
          <a:ln w="9525">
            <a:noFill/>
            <a:miter lim="800000"/>
            <a:headEnd/>
            <a:tailEnd/>
          </a:ln>
        </p:spPr>
        <p:txBody>
          <a:bodyPr vert="horz" wrap="square" lIns="190195" tIns="95098" rIns="190195" bIns="95098" numCol="1" rtlCol="0" anchor="b" anchorCtr="0" compatLnSpc="1">
            <a:prstTxWarp prst="textNoShape">
              <a:avLst/>
            </a:prstTxWarp>
            <a:normAutofit/>
          </a:bodyPr>
          <a:lstStyle/>
          <a:p>
            <a:pPr algn="ctr" defTabSz="1697664" rtl="1">
              <a:spcBef>
                <a:spcPct val="20000"/>
              </a:spcBef>
              <a:defRPr/>
            </a:pPr>
            <a:r>
              <a:rPr lang="fa-IR" sz="2400" b="1" dirty="0">
                <a:solidFill>
                  <a:srgbClr val="000000"/>
                </a:solidFill>
                <a:cs typeface="B Titr" pitchFamily="2" charset="-78"/>
              </a:rPr>
              <a:t>بیماری‌های ایسکمیک قلب</a:t>
            </a:r>
            <a:endParaRPr lang="en-US" sz="2400" dirty="0">
              <a:solidFill>
                <a:srgbClr val="000000"/>
              </a:solidFill>
              <a:latin typeface="Calibri"/>
              <a:cs typeface="B Titr" pitchFamily="2" charset="-78"/>
            </a:endParaRPr>
          </a:p>
        </p:txBody>
      </p:sp>
      <p:sp>
        <p:nvSpPr>
          <p:cNvPr id="5" name="Flowchart: Predefined Process 4"/>
          <p:cNvSpPr/>
          <p:nvPr/>
        </p:nvSpPr>
        <p:spPr>
          <a:xfrm>
            <a:off x="2381224" y="3857628"/>
            <a:ext cx="7467600" cy="1447800"/>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000" b="1" dirty="0">
                <a:solidFill>
                  <a:srgbClr val="000000"/>
                </a:solidFill>
                <a:cs typeface="B Compset" pitchFamily="2" charset="-78"/>
              </a:rPr>
              <a:t>*مهمترین و شایعترین اختلالی که موجب این عارضه می شود، آترواسکلروز است*</a:t>
            </a:r>
            <a:endParaRPr lang="en-US" sz="2000" b="1" dirty="0">
              <a:solidFill>
                <a:srgbClr val="000000"/>
              </a:solidFill>
              <a:cs typeface="B Compset" pitchFamily="2" charset="-78"/>
            </a:endParaRPr>
          </a:p>
          <a:p>
            <a:pPr algn="ctr" rtl="1"/>
            <a:endParaRPr lang="en-US" sz="2000" b="1" dirty="0">
              <a:solidFill>
                <a:srgbClr val="000000"/>
              </a:solidFill>
              <a:cs typeface="B Compset" pitchFamily="2" charset="-78"/>
            </a:endParaRPr>
          </a:p>
        </p:txBody>
      </p:sp>
    </p:spTree>
    <p:extLst>
      <p:ext uri="{BB962C8B-B14F-4D97-AF65-F5344CB8AC3E}">
        <p14:creationId xmlns:p14="http://schemas.microsoft.com/office/powerpoint/2010/main" val="1341725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5519739" y="4941889"/>
            <a:ext cx="1296987" cy="1800225"/>
          </a:xfrm>
          <a:prstGeom prst="flowChartExtract">
            <a:avLst/>
          </a:prstGeom>
          <a:solidFill>
            <a:srgbClr val="FF9900"/>
          </a:solidFill>
          <a:ln w="9525">
            <a:solidFill>
              <a:schemeClr val="tx1"/>
            </a:solidFill>
            <a:miter lim="800000"/>
            <a:headEnd/>
            <a:tailEnd/>
          </a:ln>
          <a:effectLst/>
        </p:spPr>
        <p:txBody>
          <a:bodyPr wrap="none" anchor="ctr"/>
          <a:lstStyle/>
          <a:p>
            <a:pPr algn="ctr" rtl="1"/>
            <a:r>
              <a:rPr lang="en-US" sz="4000" b="1">
                <a:solidFill>
                  <a:srgbClr val="7030A0"/>
                </a:solidFill>
              </a:rPr>
              <a:t>O2</a:t>
            </a:r>
          </a:p>
        </p:txBody>
      </p:sp>
      <p:sp>
        <p:nvSpPr>
          <p:cNvPr id="26627" name="AutoShape 3"/>
          <p:cNvSpPr>
            <a:spLocks noChangeArrowheads="1"/>
          </p:cNvSpPr>
          <p:nvPr/>
        </p:nvSpPr>
        <p:spPr bwMode="auto">
          <a:xfrm>
            <a:off x="7104064" y="3500438"/>
            <a:ext cx="2016125" cy="1441450"/>
          </a:xfrm>
          <a:prstGeom prst="downArrowCallout">
            <a:avLst>
              <a:gd name="adj1" fmla="val 34967"/>
              <a:gd name="adj2" fmla="val 34967"/>
              <a:gd name="adj3" fmla="val 16667"/>
              <a:gd name="adj4" fmla="val 66667"/>
            </a:avLst>
          </a:prstGeom>
          <a:solidFill>
            <a:srgbClr val="CCCC00"/>
          </a:solidFill>
          <a:ln w="9525">
            <a:solidFill>
              <a:schemeClr val="tx1"/>
            </a:solidFill>
            <a:miter lim="800000"/>
            <a:headEnd/>
            <a:tailEnd/>
          </a:ln>
          <a:effectLst/>
        </p:spPr>
        <p:txBody>
          <a:bodyPr wrap="none" anchor="ctr"/>
          <a:lstStyle/>
          <a:p>
            <a:pPr algn="ctr" rtl="1"/>
            <a:r>
              <a:rPr lang="en-US" sz="4000" b="1">
                <a:solidFill>
                  <a:srgbClr val="7030A0"/>
                </a:solidFill>
                <a:effectLst>
                  <a:outerShdw blurRad="38100" dist="38100" dir="2700000" algn="tl">
                    <a:srgbClr val="FFFFFF"/>
                  </a:outerShdw>
                </a:effectLst>
              </a:rPr>
              <a:t>Supply</a:t>
            </a:r>
          </a:p>
        </p:txBody>
      </p:sp>
      <p:sp>
        <p:nvSpPr>
          <p:cNvPr id="26628" name="AutoShape 4"/>
          <p:cNvSpPr>
            <a:spLocks noChangeArrowheads="1"/>
          </p:cNvSpPr>
          <p:nvPr/>
        </p:nvSpPr>
        <p:spPr bwMode="auto">
          <a:xfrm>
            <a:off x="3143251" y="3500438"/>
            <a:ext cx="2016125" cy="1441450"/>
          </a:xfrm>
          <a:prstGeom prst="downArrowCallout">
            <a:avLst>
              <a:gd name="adj1" fmla="val 34967"/>
              <a:gd name="adj2" fmla="val 34967"/>
              <a:gd name="adj3" fmla="val 16667"/>
              <a:gd name="adj4" fmla="val 66667"/>
            </a:avLst>
          </a:prstGeom>
          <a:solidFill>
            <a:srgbClr val="CCCC00"/>
          </a:solidFill>
          <a:ln w="9525">
            <a:solidFill>
              <a:schemeClr val="tx1"/>
            </a:solidFill>
            <a:miter lim="800000"/>
            <a:headEnd/>
            <a:tailEnd/>
          </a:ln>
          <a:effectLst/>
        </p:spPr>
        <p:txBody>
          <a:bodyPr wrap="none" anchor="ctr"/>
          <a:lstStyle/>
          <a:p>
            <a:pPr algn="ctr" rtl="1"/>
            <a:r>
              <a:rPr lang="en-US" sz="3600" b="1" dirty="0">
                <a:solidFill>
                  <a:srgbClr val="7030A0"/>
                </a:solidFill>
                <a:effectLst>
                  <a:outerShdw blurRad="38100" dist="38100" dir="2700000" algn="tl">
                    <a:srgbClr val="FFFFFF"/>
                  </a:outerShdw>
                </a:effectLst>
              </a:rPr>
              <a:t>Demand</a:t>
            </a:r>
          </a:p>
        </p:txBody>
      </p:sp>
      <p:sp>
        <p:nvSpPr>
          <p:cNvPr id="26629" name="Line 5"/>
          <p:cNvSpPr>
            <a:spLocks noChangeShapeType="1"/>
          </p:cNvSpPr>
          <p:nvPr/>
        </p:nvSpPr>
        <p:spPr bwMode="auto">
          <a:xfrm>
            <a:off x="4151313" y="4941888"/>
            <a:ext cx="3960812" cy="0"/>
          </a:xfrm>
          <a:prstGeom prst="line">
            <a:avLst/>
          </a:prstGeom>
          <a:noFill/>
          <a:ln w="28575">
            <a:solidFill>
              <a:schemeClr val="tx1"/>
            </a:solidFill>
            <a:round/>
            <a:headEnd/>
            <a:tailEnd/>
          </a:ln>
          <a:effectLst/>
        </p:spPr>
        <p:txBody>
          <a:bodyPr/>
          <a:lstStyle/>
          <a:p>
            <a:pPr algn="r" rtl="1"/>
            <a:endParaRPr lang="en-US">
              <a:solidFill>
                <a:srgbClr val="7030A0"/>
              </a:solidFill>
            </a:endParaRPr>
          </a:p>
        </p:txBody>
      </p:sp>
      <p:sp>
        <p:nvSpPr>
          <p:cNvPr id="26630" name="Line 6"/>
          <p:cNvSpPr>
            <a:spLocks noChangeShapeType="1"/>
          </p:cNvSpPr>
          <p:nvPr/>
        </p:nvSpPr>
        <p:spPr bwMode="auto">
          <a:xfrm>
            <a:off x="5159375" y="4437063"/>
            <a:ext cx="503238" cy="0"/>
          </a:xfrm>
          <a:prstGeom prst="line">
            <a:avLst/>
          </a:prstGeom>
          <a:noFill/>
          <a:ln w="28575">
            <a:solidFill>
              <a:srgbClr val="FF0000"/>
            </a:solidFill>
            <a:round/>
            <a:headEnd/>
            <a:tailEnd/>
          </a:ln>
          <a:effectLst/>
        </p:spPr>
        <p:txBody>
          <a:bodyPr/>
          <a:lstStyle/>
          <a:p>
            <a:pPr algn="r" rtl="1"/>
            <a:endParaRPr lang="en-US">
              <a:solidFill>
                <a:srgbClr val="7030A0"/>
              </a:solidFill>
            </a:endParaRPr>
          </a:p>
        </p:txBody>
      </p:sp>
      <p:sp>
        <p:nvSpPr>
          <p:cNvPr id="26631" name="Line 7"/>
          <p:cNvSpPr>
            <a:spLocks noChangeShapeType="1"/>
          </p:cNvSpPr>
          <p:nvPr/>
        </p:nvSpPr>
        <p:spPr bwMode="auto">
          <a:xfrm>
            <a:off x="6600825" y="4437063"/>
            <a:ext cx="503238" cy="0"/>
          </a:xfrm>
          <a:prstGeom prst="line">
            <a:avLst/>
          </a:prstGeom>
          <a:noFill/>
          <a:ln w="28575">
            <a:solidFill>
              <a:srgbClr val="FF0000"/>
            </a:solidFill>
            <a:round/>
            <a:headEnd/>
            <a:tailEnd/>
          </a:ln>
          <a:effectLst/>
        </p:spPr>
        <p:txBody>
          <a:bodyPr/>
          <a:lstStyle/>
          <a:p>
            <a:pPr algn="r" rtl="1"/>
            <a:endParaRPr lang="en-US">
              <a:solidFill>
                <a:srgbClr val="7030A0"/>
              </a:solidFill>
            </a:endParaRPr>
          </a:p>
        </p:txBody>
      </p:sp>
      <p:sp>
        <p:nvSpPr>
          <p:cNvPr id="26632" name="Line 8"/>
          <p:cNvSpPr>
            <a:spLocks noChangeShapeType="1"/>
          </p:cNvSpPr>
          <p:nvPr/>
        </p:nvSpPr>
        <p:spPr bwMode="auto">
          <a:xfrm flipV="1">
            <a:off x="5664200" y="4221163"/>
            <a:ext cx="0" cy="215900"/>
          </a:xfrm>
          <a:prstGeom prst="line">
            <a:avLst/>
          </a:prstGeom>
          <a:noFill/>
          <a:ln w="28575">
            <a:solidFill>
              <a:srgbClr val="FF0000"/>
            </a:solidFill>
            <a:round/>
            <a:headEnd/>
            <a:tailEnd/>
          </a:ln>
          <a:effectLst/>
        </p:spPr>
        <p:txBody>
          <a:bodyPr/>
          <a:lstStyle/>
          <a:p>
            <a:pPr algn="r" rtl="1"/>
            <a:endParaRPr lang="en-US">
              <a:solidFill>
                <a:srgbClr val="7030A0"/>
              </a:solidFill>
            </a:endParaRPr>
          </a:p>
        </p:txBody>
      </p:sp>
      <p:sp>
        <p:nvSpPr>
          <p:cNvPr id="26633" name="Line 9"/>
          <p:cNvSpPr>
            <a:spLocks noChangeShapeType="1"/>
          </p:cNvSpPr>
          <p:nvPr/>
        </p:nvSpPr>
        <p:spPr bwMode="auto">
          <a:xfrm flipH="1" flipV="1">
            <a:off x="6600825" y="4221164"/>
            <a:ext cx="1588" cy="217487"/>
          </a:xfrm>
          <a:prstGeom prst="line">
            <a:avLst/>
          </a:prstGeom>
          <a:noFill/>
          <a:ln w="28575">
            <a:solidFill>
              <a:srgbClr val="FF0000"/>
            </a:solidFill>
            <a:round/>
            <a:headEnd/>
            <a:tailEnd/>
          </a:ln>
          <a:effectLst/>
        </p:spPr>
        <p:txBody>
          <a:bodyPr/>
          <a:lstStyle/>
          <a:p>
            <a:pPr algn="r" rtl="1"/>
            <a:endParaRPr lang="en-US">
              <a:solidFill>
                <a:srgbClr val="7030A0"/>
              </a:solidFill>
            </a:endParaRPr>
          </a:p>
        </p:txBody>
      </p:sp>
      <p:sp>
        <p:nvSpPr>
          <p:cNvPr id="26634" name="Line 10"/>
          <p:cNvSpPr>
            <a:spLocks noChangeShapeType="1"/>
          </p:cNvSpPr>
          <p:nvPr/>
        </p:nvSpPr>
        <p:spPr bwMode="auto">
          <a:xfrm>
            <a:off x="5664200" y="4221163"/>
            <a:ext cx="433388" cy="0"/>
          </a:xfrm>
          <a:prstGeom prst="line">
            <a:avLst/>
          </a:prstGeom>
          <a:noFill/>
          <a:ln w="28575">
            <a:solidFill>
              <a:srgbClr val="FF0000"/>
            </a:solidFill>
            <a:round/>
            <a:headEnd/>
            <a:tailEnd type="triangle" w="med" len="med"/>
          </a:ln>
          <a:effectLst/>
        </p:spPr>
        <p:txBody>
          <a:bodyPr/>
          <a:lstStyle/>
          <a:p>
            <a:pPr algn="r" rtl="1"/>
            <a:endParaRPr lang="en-US">
              <a:solidFill>
                <a:srgbClr val="7030A0"/>
              </a:solidFill>
            </a:endParaRPr>
          </a:p>
        </p:txBody>
      </p:sp>
      <p:sp>
        <p:nvSpPr>
          <p:cNvPr id="26635" name="Line 11"/>
          <p:cNvSpPr>
            <a:spLocks noChangeShapeType="1"/>
          </p:cNvSpPr>
          <p:nvPr/>
        </p:nvSpPr>
        <p:spPr bwMode="auto">
          <a:xfrm flipH="1">
            <a:off x="6167439" y="4221163"/>
            <a:ext cx="433387" cy="0"/>
          </a:xfrm>
          <a:prstGeom prst="line">
            <a:avLst/>
          </a:prstGeom>
          <a:noFill/>
          <a:ln w="28575">
            <a:solidFill>
              <a:srgbClr val="FF0000"/>
            </a:solidFill>
            <a:round/>
            <a:headEnd/>
            <a:tailEnd type="triangle" w="med" len="med"/>
          </a:ln>
          <a:effectLst/>
        </p:spPr>
        <p:txBody>
          <a:bodyPr/>
          <a:lstStyle/>
          <a:p>
            <a:pPr algn="r" rtl="1"/>
            <a:endParaRPr lang="en-US">
              <a:solidFill>
                <a:srgbClr val="7030A0"/>
              </a:solidFill>
            </a:endParaRPr>
          </a:p>
        </p:txBody>
      </p:sp>
      <p:sp>
        <p:nvSpPr>
          <p:cNvPr id="26636" name="Text Box 12"/>
          <p:cNvSpPr txBox="1">
            <a:spLocks noChangeArrowheads="1"/>
          </p:cNvSpPr>
          <p:nvPr/>
        </p:nvSpPr>
        <p:spPr bwMode="auto">
          <a:xfrm>
            <a:off x="3309919" y="214290"/>
            <a:ext cx="1672253" cy="3046988"/>
          </a:xfrm>
          <a:prstGeom prst="rect">
            <a:avLst/>
          </a:prstGeom>
          <a:solidFill>
            <a:srgbClr val="00B0F0"/>
          </a:solidFill>
          <a:ln w="9525">
            <a:solidFill>
              <a:schemeClr val="tx1"/>
            </a:solidFill>
            <a:miter lim="800000"/>
            <a:headEnd/>
            <a:tailEnd/>
          </a:ln>
          <a:effectLst/>
        </p:spPr>
        <p:txBody>
          <a:bodyPr wrap="none">
            <a:spAutoFit/>
          </a:bodyPr>
          <a:lstStyle/>
          <a:p>
            <a:pPr algn="r" rtl="1"/>
            <a:r>
              <a:rPr lang="fa-IR" sz="1600" b="1" dirty="0">
                <a:solidFill>
                  <a:srgbClr val="7030A0"/>
                </a:solidFill>
              </a:rPr>
              <a:t>تاکی کاردی</a:t>
            </a:r>
          </a:p>
          <a:p>
            <a:pPr algn="r" rtl="1"/>
            <a:r>
              <a:rPr lang="fa-IR" sz="1600" b="1" dirty="0">
                <a:solidFill>
                  <a:srgbClr val="7030A0"/>
                </a:solidFill>
              </a:rPr>
              <a:t>هیپرتانسیون</a:t>
            </a:r>
          </a:p>
          <a:p>
            <a:pPr algn="r" rtl="1"/>
            <a:r>
              <a:rPr lang="fa-IR" sz="1600" b="1" dirty="0">
                <a:solidFill>
                  <a:srgbClr val="7030A0"/>
                </a:solidFill>
              </a:rPr>
              <a:t>سیگار</a:t>
            </a:r>
          </a:p>
          <a:p>
            <a:pPr algn="r" rtl="1"/>
            <a:r>
              <a:rPr lang="fa-IR" sz="1600" b="1" dirty="0">
                <a:solidFill>
                  <a:srgbClr val="7030A0"/>
                </a:solidFill>
              </a:rPr>
              <a:t>عفونت</a:t>
            </a:r>
          </a:p>
          <a:p>
            <a:pPr algn="r" rtl="1"/>
            <a:r>
              <a:rPr lang="fa-IR" sz="1600" b="1" dirty="0">
                <a:solidFill>
                  <a:srgbClr val="7030A0"/>
                </a:solidFill>
              </a:rPr>
              <a:t>تب</a:t>
            </a:r>
          </a:p>
          <a:p>
            <a:pPr algn="r" rtl="1"/>
            <a:r>
              <a:rPr lang="fa-IR" sz="1600" b="1" dirty="0">
                <a:solidFill>
                  <a:srgbClr val="7030A0"/>
                </a:solidFill>
              </a:rPr>
              <a:t>استرس</a:t>
            </a:r>
          </a:p>
          <a:p>
            <a:pPr algn="r" rtl="1"/>
            <a:r>
              <a:rPr lang="fa-IR" sz="1600" b="1" dirty="0">
                <a:solidFill>
                  <a:srgbClr val="7030A0"/>
                </a:solidFill>
              </a:rPr>
              <a:t>فعالیت</a:t>
            </a:r>
          </a:p>
          <a:p>
            <a:pPr algn="r" rtl="1"/>
            <a:r>
              <a:rPr lang="fa-IR" sz="1600" b="1" dirty="0">
                <a:solidFill>
                  <a:srgbClr val="7030A0"/>
                </a:solidFill>
              </a:rPr>
              <a:t>یبوست</a:t>
            </a:r>
          </a:p>
          <a:p>
            <a:pPr algn="r" rtl="1"/>
            <a:r>
              <a:rPr lang="fa-IR" sz="1600" b="1" dirty="0">
                <a:solidFill>
                  <a:srgbClr val="7030A0"/>
                </a:solidFill>
              </a:rPr>
              <a:t>پرخوری</a:t>
            </a:r>
          </a:p>
          <a:p>
            <a:pPr algn="r" rtl="1"/>
            <a:r>
              <a:rPr lang="fa-IR" sz="1600" b="1" dirty="0">
                <a:solidFill>
                  <a:srgbClr val="7030A0"/>
                </a:solidFill>
              </a:rPr>
              <a:t>درد </a:t>
            </a:r>
          </a:p>
          <a:p>
            <a:pPr algn="r" rtl="1"/>
            <a:r>
              <a:rPr lang="fa-IR" sz="1600" b="1" dirty="0">
                <a:solidFill>
                  <a:srgbClr val="7030A0"/>
                </a:solidFill>
              </a:rPr>
              <a:t>هیپوولمیا </a:t>
            </a:r>
          </a:p>
          <a:p>
            <a:pPr algn="r" rtl="1"/>
            <a:r>
              <a:rPr lang="fa-IR" sz="1600" b="1" dirty="0">
                <a:solidFill>
                  <a:srgbClr val="7030A0"/>
                </a:solidFill>
              </a:rPr>
              <a:t>تنگ کننده های عروق</a:t>
            </a:r>
            <a:endParaRPr lang="en-US" sz="1600" b="1" dirty="0">
              <a:solidFill>
                <a:srgbClr val="7030A0"/>
              </a:solidFill>
            </a:endParaRPr>
          </a:p>
        </p:txBody>
      </p:sp>
      <p:sp>
        <p:nvSpPr>
          <p:cNvPr id="26637" name="Text Box 13"/>
          <p:cNvSpPr txBox="1">
            <a:spLocks noChangeArrowheads="1"/>
          </p:cNvSpPr>
          <p:nvPr/>
        </p:nvSpPr>
        <p:spPr bwMode="auto">
          <a:xfrm>
            <a:off x="7464425" y="2997200"/>
            <a:ext cx="1101584" cy="400110"/>
          </a:xfrm>
          <a:prstGeom prst="rect">
            <a:avLst/>
          </a:prstGeom>
          <a:solidFill>
            <a:srgbClr val="00B0F0"/>
          </a:solidFill>
          <a:ln w="9525">
            <a:solidFill>
              <a:schemeClr val="tx1"/>
            </a:solidFill>
            <a:miter lim="800000"/>
            <a:headEnd/>
            <a:tailEnd/>
          </a:ln>
          <a:effectLst/>
        </p:spPr>
        <p:txBody>
          <a:bodyPr wrap="none">
            <a:spAutoFit/>
          </a:bodyPr>
          <a:lstStyle/>
          <a:p>
            <a:pPr algn="r" rtl="1"/>
            <a:r>
              <a:rPr lang="fa-IR" sz="2000" b="1" dirty="0">
                <a:solidFill>
                  <a:srgbClr val="7030A0"/>
                </a:solidFill>
              </a:rPr>
              <a:t>قطر عروق</a:t>
            </a:r>
            <a:endParaRPr lang="en-US" sz="2000" b="1" dirty="0">
              <a:solidFill>
                <a:srgbClr val="7030A0"/>
              </a:solidFill>
            </a:endParaRPr>
          </a:p>
        </p:txBody>
      </p:sp>
    </p:spTree>
    <p:extLst>
      <p:ext uri="{BB962C8B-B14F-4D97-AF65-F5344CB8AC3E}">
        <p14:creationId xmlns:p14="http://schemas.microsoft.com/office/powerpoint/2010/main" val="1807202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down)">
                                      <p:cBhvr>
                                        <p:cTn id="7" dur="580">
                                          <p:stCondLst>
                                            <p:cond delay="0"/>
                                          </p:stCondLst>
                                        </p:cTn>
                                        <p:tgtEl>
                                          <p:spTgt spid="26626"/>
                                        </p:tgtEl>
                                      </p:cBhvr>
                                    </p:animEffect>
                                    <p:anim calcmode="lin" valueType="num">
                                      <p:cBhvr>
                                        <p:cTn id="8" dur="1822" tmFilter="0,0; 0.14,0.36; 0.43,0.73; 0.71,0.91; 1.0,1.0">
                                          <p:stCondLst>
                                            <p:cond delay="0"/>
                                          </p:stCondLst>
                                        </p:cTn>
                                        <p:tgtEl>
                                          <p:spTgt spid="266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6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6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6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6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626"/>
                                        </p:tgtEl>
                                      </p:cBhvr>
                                      <p:to x="100000" y="60000"/>
                                    </p:animScale>
                                    <p:animScale>
                                      <p:cBhvr>
                                        <p:cTn id="14" dur="166" decel="50000">
                                          <p:stCondLst>
                                            <p:cond delay="676"/>
                                          </p:stCondLst>
                                        </p:cTn>
                                        <p:tgtEl>
                                          <p:spTgt spid="26626"/>
                                        </p:tgtEl>
                                      </p:cBhvr>
                                      <p:to x="100000" y="100000"/>
                                    </p:animScale>
                                    <p:animScale>
                                      <p:cBhvr>
                                        <p:cTn id="15" dur="26">
                                          <p:stCondLst>
                                            <p:cond delay="1312"/>
                                          </p:stCondLst>
                                        </p:cTn>
                                        <p:tgtEl>
                                          <p:spTgt spid="26626"/>
                                        </p:tgtEl>
                                      </p:cBhvr>
                                      <p:to x="100000" y="80000"/>
                                    </p:animScale>
                                    <p:animScale>
                                      <p:cBhvr>
                                        <p:cTn id="16" dur="166" decel="50000">
                                          <p:stCondLst>
                                            <p:cond delay="1338"/>
                                          </p:stCondLst>
                                        </p:cTn>
                                        <p:tgtEl>
                                          <p:spTgt spid="26626"/>
                                        </p:tgtEl>
                                      </p:cBhvr>
                                      <p:to x="100000" y="100000"/>
                                    </p:animScale>
                                    <p:animScale>
                                      <p:cBhvr>
                                        <p:cTn id="17" dur="26">
                                          <p:stCondLst>
                                            <p:cond delay="1642"/>
                                          </p:stCondLst>
                                        </p:cTn>
                                        <p:tgtEl>
                                          <p:spTgt spid="26626"/>
                                        </p:tgtEl>
                                      </p:cBhvr>
                                      <p:to x="100000" y="90000"/>
                                    </p:animScale>
                                    <p:animScale>
                                      <p:cBhvr>
                                        <p:cTn id="18" dur="166" decel="50000">
                                          <p:stCondLst>
                                            <p:cond delay="1668"/>
                                          </p:stCondLst>
                                        </p:cTn>
                                        <p:tgtEl>
                                          <p:spTgt spid="26626"/>
                                        </p:tgtEl>
                                      </p:cBhvr>
                                      <p:to x="100000" y="100000"/>
                                    </p:animScale>
                                    <p:animScale>
                                      <p:cBhvr>
                                        <p:cTn id="19" dur="26">
                                          <p:stCondLst>
                                            <p:cond delay="1808"/>
                                          </p:stCondLst>
                                        </p:cTn>
                                        <p:tgtEl>
                                          <p:spTgt spid="26626"/>
                                        </p:tgtEl>
                                      </p:cBhvr>
                                      <p:to x="100000" y="95000"/>
                                    </p:animScale>
                                    <p:animScale>
                                      <p:cBhvr>
                                        <p:cTn id="20" dur="166" decel="50000">
                                          <p:stCondLst>
                                            <p:cond delay="1834"/>
                                          </p:stCondLst>
                                        </p:cTn>
                                        <p:tgtEl>
                                          <p:spTgt spid="266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1000" fill="hold"/>
                                        <p:tgtEl>
                                          <p:spTgt spid="26628"/>
                                        </p:tgtEl>
                                        <p:attrNameLst>
                                          <p:attrName>ppt_w</p:attrName>
                                        </p:attrNameLst>
                                      </p:cBhvr>
                                      <p:tavLst>
                                        <p:tav tm="0">
                                          <p:val>
                                            <p:fltVal val="0"/>
                                          </p:val>
                                        </p:tav>
                                        <p:tav tm="100000">
                                          <p:val>
                                            <p:strVal val="#ppt_w"/>
                                          </p:val>
                                        </p:tav>
                                      </p:tavLst>
                                    </p:anim>
                                    <p:anim calcmode="lin" valueType="num">
                                      <p:cBhvr>
                                        <p:cTn id="26" dur="1000" fill="hold"/>
                                        <p:tgtEl>
                                          <p:spTgt spid="26628"/>
                                        </p:tgtEl>
                                        <p:attrNameLst>
                                          <p:attrName>ppt_h</p:attrName>
                                        </p:attrNameLst>
                                      </p:cBhvr>
                                      <p:tavLst>
                                        <p:tav tm="0">
                                          <p:val>
                                            <p:fltVal val="0"/>
                                          </p:val>
                                        </p:tav>
                                        <p:tav tm="100000">
                                          <p:val>
                                            <p:strVal val="#ppt_h"/>
                                          </p:val>
                                        </p:tav>
                                      </p:tavLst>
                                    </p:anim>
                                    <p:anim calcmode="lin" valueType="num">
                                      <p:cBhvr>
                                        <p:cTn id="2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26627"/>
                                        </p:tgtEl>
                                        <p:attrNameLst>
                                          <p:attrName>style.visibility</p:attrName>
                                        </p:attrNameLst>
                                      </p:cBhvr>
                                      <p:to>
                                        <p:strVal val="visible"/>
                                      </p:to>
                                    </p:set>
                                    <p:anim calcmode="lin" valueType="num">
                                      <p:cBhvr>
                                        <p:cTn id="33" dur="1000" fill="hold"/>
                                        <p:tgtEl>
                                          <p:spTgt spid="26627"/>
                                        </p:tgtEl>
                                        <p:attrNameLst>
                                          <p:attrName>ppt_w</p:attrName>
                                        </p:attrNameLst>
                                      </p:cBhvr>
                                      <p:tavLst>
                                        <p:tav tm="0">
                                          <p:val>
                                            <p:fltVal val="0"/>
                                          </p:val>
                                        </p:tav>
                                        <p:tav tm="100000">
                                          <p:val>
                                            <p:strVal val="#ppt_w"/>
                                          </p:val>
                                        </p:tav>
                                      </p:tavLst>
                                    </p:anim>
                                    <p:anim calcmode="lin" valueType="num">
                                      <p:cBhvr>
                                        <p:cTn id="34" dur="1000" fill="hold"/>
                                        <p:tgtEl>
                                          <p:spTgt spid="26627"/>
                                        </p:tgtEl>
                                        <p:attrNameLst>
                                          <p:attrName>ppt_h</p:attrName>
                                        </p:attrNameLst>
                                      </p:cBhvr>
                                      <p:tavLst>
                                        <p:tav tm="0">
                                          <p:val>
                                            <p:fltVal val="0"/>
                                          </p:val>
                                        </p:tav>
                                        <p:tav tm="100000">
                                          <p:val>
                                            <p:strVal val="#ppt_h"/>
                                          </p:val>
                                        </p:tav>
                                      </p:tavLst>
                                    </p:anim>
                                    <p:anim calcmode="lin" valueType="num">
                                      <p:cBhvr>
                                        <p:cTn id="35" dur="1000" fill="hold"/>
                                        <p:tgtEl>
                                          <p:spTgt spid="266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66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6629"/>
                                        </p:tgtEl>
                                        <p:attrNameLst>
                                          <p:attrName>style.visibility</p:attrName>
                                        </p:attrNameLst>
                                      </p:cBhvr>
                                      <p:to>
                                        <p:strVal val="visible"/>
                                      </p:to>
                                    </p:set>
                                    <p:animEffect transition="in" filter="box(in)">
                                      <p:cBhvr>
                                        <p:cTn id="41" dur="500"/>
                                        <p:tgtEl>
                                          <p:spTgt spid="26629"/>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6631"/>
                                        </p:tgtEl>
                                        <p:attrNameLst>
                                          <p:attrName>style.visibility</p:attrName>
                                        </p:attrNameLst>
                                      </p:cBhvr>
                                      <p:to>
                                        <p:strVal val="visible"/>
                                      </p:to>
                                    </p:set>
                                    <p:animEffect transition="in" filter="box(in)">
                                      <p:cBhvr>
                                        <p:cTn id="44" dur="500"/>
                                        <p:tgtEl>
                                          <p:spTgt spid="26631"/>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6630"/>
                                        </p:tgtEl>
                                        <p:attrNameLst>
                                          <p:attrName>style.visibility</p:attrName>
                                        </p:attrNameLst>
                                      </p:cBhvr>
                                      <p:to>
                                        <p:strVal val="visible"/>
                                      </p:to>
                                    </p:set>
                                    <p:animEffect transition="in" filter="box(in)">
                                      <p:cBhvr>
                                        <p:cTn id="47" dur="500"/>
                                        <p:tgtEl>
                                          <p:spTgt spid="26630"/>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26635"/>
                                        </p:tgtEl>
                                        <p:attrNameLst>
                                          <p:attrName>style.visibility</p:attrName>
                                        </p:attrNameLst>
                                      </p:cBhvr>
                                      <p:to>
                                        <p:strVal val="visible"/>
                                      </p:to>
                                    </p:set>
                                    <p:animEffect transition="in" filter="box(in)">
                                      <p:cBhvr>
                                        <p:cTn id="50" dur="500"/>
                                        <p:tgtEl>
                                          <p:spTgt spid="26635"/>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26634"/>
                                        </p:tgtEl>
                                        <p:attrNameLst>
                                          <p:attrName>style.visibility</p:attrName>
                                        </p:attrNameLst>
                                      </p:cBhvr>
                                      <p:to>
                                        <p:strVal val="visible"/>
                                      </p:to>
                                    </p:set>
                                    <p:animEffect transition="in" filter="box(in)">
                                      <p:cBhvr>
                                        <p:cTn id="53" dur="500"/>
                                        <p:tgtEl>
                                          <p:spTgt spid="26634"/>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663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663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26636"/>
                                        </p:tgtEl>
                                        <p:attrNameLst>
                                          <p:attrName>style.visibility</p:attrName>
                                        </p:attrNameLst>
                                      </p:cBhvr>
                                      <p:to>
                                        <p:strVal val="visible"/>
                                      </p:to>
                                    </p:set>
                                    <p:animEffect transition="in" filter="fade">
                                      <p:cBhvr>
                                        <p:cTn id="62" dur="1000"/>
                                        <p:tgtEl>
                                          <p:spTgt spid="26636"/>
                                        </p:tgtEl>
                                      </p:cBhvr>
                                    </p:animEffect>
                                    <p:anim calcmode="lin" valueType="num">
                                      <p:cBhvr>
                                        <p:cTn id="63" dur="1000" fill="hold"/>
                                        <p:tgtEl>
                                          <p:spTgt spid="26636"/>
                                        </p:tgtEl>
                                        <p:attrNameLst>
                                          <p:attrName>ppt_x</p:attrName>
                                        </p:attrNameLst>
                                      </p:cBhvr>
                                      <p:tavLst>
                                        <p:tav tm="0">
                                          <p:val>
                                            <p:strVal val="#ppt_x"/>
                                          </p:val>
                                        </p:tav>
                                        <p:tav tm="100000">
                                          <p:val>
                                            <p:strVal val="#ppt_x"/>
                                          </p:val>
                                        </p:tav>
                                      </p:tavLst>
                                    </p:anim>
                                    <p:anim calcmode="lin" valueType="num">
                                      <p:cBhvr>
                                        <p:cTn id="64" dur="1000" fill="hold"/>
                                        <p:tgtEl>
                                          <p:spTgt spid="2663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6637"/>
                                        </p:tgtEl>
                                        <p:attrNameLst>
                                          <p:attrName>style.visibility</p:attrName>
                                        </p:attrNameLst>
                                      </p:cBhvr>
                                      <p:to>
                                        <p:strVal val="visible"/>
                                      </p:to>
                                    </p:set>
                                    <p:animEffect transition="in" filter="fade">
                                      <p:cBhvr>
                                        <p:cTn id="69" dur="2000"/>
                                        <p:tgtEl>
                                          <p:spTgt spid="26637"/>
                                        </p:tgtEl>
                                      </p:cBhvr>
                                    </p:animEffect>
                                    <p:anim calcmode="lin" valueType="num">
                                      <p:cBhvr>
                                        <p:cTn id="70" dur="2000" fill="hold"/>
                                        <p:tgtEl>
                                          <p:spTgt spid="26637"/>
                                        </p:tgtEl>
                                        <p:attrNameLst>
                                          <p:attrName>ppt_x</p:attrName>
                                        </p:attrNameLst>
                                      </p:cBhvr>
                                      <p:tavLst>
                                        <p:tav tm="0">
                                          <p:val>
                                            <p:strVal val="#ppt_x"/>
                                          </p:val>
                                        </p:tav>
                                        <p:tav tm="100000">
                                          <p:val>
                                            <p:strVal val="#ppt_x"/>
                                          </p:val>
                                        </p:tav>
                                      </p:tavLst>
                                    </p:anim>
                                    <p:anim calcmode="lin" valueType="num">
                                      <p:cBhvr>
                                        <p:cTn id="71" dur="2000" fill="hold"/>
                                        <p:tgtEl>
                                          <p:spTgt spid="266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6627" grpId="0" animBg="1"/>
      <p:bldP spid="26628" grpId="0" animBg="1"/>
      <p:bldP spid="26629" grpId="0" animBg="1"/>
      <p:bldP spid="26630" grpId="0" animBg="1"/>
      <p:bldP spid="26631" grpId="0" animBg="1"/>
      <p:bldP spid="26632" grpId="0" animBg="1"/>
      <p:bldP spid="26633" grpId="0" animBg="1"/>
      <p:bldP spid="26634" grpId="0" animBg="1"/>
      <p:bldP spid="26635" grpId="0" animBg="1"/>
      <p:bldP spid="26636" grpId="0" animBg="1"/>
      <p:bldP spid="2663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697664" rtl="1" fontAlgn="auto">
              <a:spcBef>
                <a:spcPts val="0"/>
              </a:spcBef>
              <a:spcAft>
                <a:spcPts val="0"/>
              </a:spcAft>
              <a:defRPr/>
            </a:pPr>
            <a:r>
              <a:rPr lang="fa-IR" sz="2400" b="1" cap="all" dirty="0">
                <a:solidFill>
                  <a:srgbClr val="000000"/>
                </a:solidFill>
                <a:ea typeface="+mn-ea"/>
                <a:cs typeface="B Titr" pitchFamily="2" charset="-78"/>
              </a:rPr>
              <a:t>نحوه شروع آترواسکلروز</a:t>
            </a:r>
            <a:r>
              <a:rPr lang="en-US" sz="2400" b="1" cap="all" dirty="0">
                <a:solidFill>
                  <a:srgbClr val="000000"/>
                </a:solidFill>
                <a:ea typeface="+mn-ea"/>
                <a:cs typeface="B Titr" pitchFamily="2" charset="-78"/>
              </a:rPr>
              <a:t/>
            </a:r>
            <a:br>
              <a:rPr lang="en-US" sz="2400" b="1" cap="all" dirty="0">
                <a:solidFill>
                  <a:srgbClr val="000000"/>
                </a:solidFill>
                <a:ea typeface="+mn-ea"/>
                <a:cs typeface="B Titr" pitchFamily="2" charset="-78"/>
              </a:rPr>
            </a:br>
            <a:endParaRPr lang="en-US" dirty="0"/>
          </a:p>
        </p:txBody>
      </p:sp>
      <p:sp>
        <p:nvSpPr>
          <p:cNvPr id="3" name="Content Placeholder 2"/>
          <p:cNvSpPr>
            <a:spLocks noGrp="1"/>
          </p:cNvSpPr>
          <p:nvPr>
            <p:ph idx="1"/>
          </p:nvPr>
        </p:nvSpPr>
        <p:spPr>
          <a:xfrm>
            <a:off x="609600" y="1417638"/>
            <a:ext cx="10972800" cy="1928746"/>
          </a:xfrm>
        </p:spPr>
        <p:txBody>
          <a:bodyPr/>
          <a:lstStyle/>
          <a:p>
            <a:pPr algn="r" rtl="1"/>
            <a:r>
              <a:rPr lang="fa-IR" sz="2000" b="1" dirty="0">
                <a:cs typeface="Compset" panose="00000400000000000000" pitchFamily="2" charset="-78"/>
              </a:rPr>
              <a:t>در اثر رسوب مواد چربی ، کلسیم وبافت فیبروزه در سطح داخلی شرائین کرونر باعث تشکیل پلاک و تنگی یا انسداد ایجاد می شود و باعث کاهش جریان خون و اختلال در خونرسانی ناحیه ای از عضله قلبی و در نتیجه ایسکمی و آزردگی میوکارد</a:t>
            </a:r>
            <a:r>
              <a:rPr lang="en-US" sz="2000" b="1" dirty="0">
                <a:cs typeface="Compset" panose="00000400000000000000" pitchFamily="2" charset="-78"/>
              </a:rPr>
              <a:t> </a:t>
            </a:r>
            <a:r>
              <a:rPr lang="fa-IR" sz="2000" b="1" dirty="0">
                <a:cs typeface="Compset" panose="00000400000000000000" pitchFamily="2" charset="-78"/>
              </a:rPr>
              <a:t>می</a:t>
            </a:r>
            <a:r>
              <a:rPr lang="en-US" sz="2000" b="1" dirty="0">
                <a:cs typeface="Compset" panose="00000400000000000000" pitchFamily="2" charset="-78"/>
              </a:rPr>
              <a:t> </a:t>
            </a:r>
            <a:r>
              <a:rPr lang="fa-IR" sz="2000" b="1" dirty="0">
                <a:cs typeface="Compset" panose="00000400000000000000" pitchFamily="2" charset="-78"/>
              </a:rPr>
              <a:t>شود</a:t>
            </a:r>
            <a:r>
              <a:rPr lang="en-US" sz="2000" b="1" dirty="0">
                <a:cs typeface="Compset" panose="00000400000000000000" pitchFamily="2" charset="-78"/>
              </a:rPr>
              <a:t> </a:t>
            </a:r>
            <a:r>
              <a:rPr lang="fa-IR" sz="2000" b="1" dirty="0">
                <a:cs typeface="Compset" panose="00000400000000000000" pitchFamily="2" charset="-78"/>
              </a:rPr>
              <a:t>وممکنست منجر به انفارکتوس گردد.</a:t>
            </a:r>
            <a:endParaRPr lang="en-US" sz="2000" b="1" dirty="0">
              <a:cs typeface="Compset" panose="00000400000000000000" pitchFamily="2" charset="-78"/>
            </a:endParaRPr>
          </a:p>
          <a:p>
            <a:pPr algn="r" rtl="1">
              <a:buFont typeface="Arial" panose="020B0604020202020204" pitchFamily="34" charset="0"/>
              <a:buChar char="•"/>
            </a:pPr>
            <a:r>
              <a:rPr lang="fa-IR" sz="2000" b="1" dirty="0">
                <a:cs typeface="Compset" panose="00000400000000000000" pitchFamily="2" charset="-78"/>
              </a:rPr>
              <a:t>در صورتی که پلاک پاره شود، اولین رویداد تجمع پلاکت در محل پارگی است که منجر به تشکیل لخته میگردد. همچنین با فعال شدن سیستم انعقادی، </a:t>
            </a:r>
            <a:r>
              <a:rPr lang="fa-IR" sz="2000" b="1" dirty="0" err="1">
                <a:cs typeface="Compset" panose="00000400000000000000" pitchFamily="2" charset="-78"/>
              </a:rPr>
              <a:t>فیبرین</a:t>
            </a:r>
            <a:r>
              <a:rPr lang="fa-IR" sz="2000" b="1" dirty="0">
                <a:cs typeface="Compset" panose="00000400000000000000" pitchFamily="2" charset="-78"/>
              </a:rPr>
              <a:t> و گلبول های قرمز باعث تشکیل </a:t>
            </a:r>
            <a:r>
              <a:rPr lang="fa-IR" sz="2000" b="1" dirty="0" err="1">
                <a:cs typeface="Compset" panose="00000400000000000000" pitchFamily="2" charset="-78"/>
              </a:rPr>
              <a:t>ترمبوز</a:t>
            </a:r>
            <a:r>
              <a:rPr lang="fa-IR" sz="2000" b="1" dirty="0">
                <a:cs typeface="Compset" panose="00000400000000000000" pitchFamily="2" charset="-78"/>
              </a:rPr>
              <a:t> می گردند.  بدین ترتیب پارگی حاد در </a:t>
            </a:r>
            <a:r>
              <a:rPr lang="fa-IR" sz="2000" b="1" dirty="0" err="1">
                <a:cs typeface="Compset" panose="00000400000000000000" pitchFamily="2" charset="-78"/>
              </a:rPr>
              <a:t>پلاکی</a:t>
            </a:r>
            <a:r>
              <a:rPr lang="fa-IR" sz="2000" b="1" dirty="0">
                <a:cs typeface="Compset" panose="00000400000000000000" pitchFamily="2" charset="-78"/>
              </a:rPr>
              <a:t> که رگ را تنگ کرده است، تنگی را به 100% می رساند و منجر به بروز درد های </a:t>
            </a:r>
            <a:r>
              <a:rPr lang="fa-IR" sz="2000" b="1" dirty="0" err="1">
                <a:cs typeface="Compset" panose="00000400000000000000" pitchFamily="2" charset="-78"/>
              </a:rPr>
              <a:t>آنژینی</a:t>
            </a:r>
            <a:r>
              <a:rPr lang="fa-IR" sz="2000" b="1" dirty="0">
                <a:cs typeface="Compset" panose="00000400000000000000" pitchFamily="2" charset="-78"/>
              </a:rPr>
              <a:t> و سپس انفارکتوس میوکارد می گردد.</a:t>
            </a:r>
            <a:endParaRPr lang="en-US" sz="2000" b="1" dirty="0">
              <a:cs typeface="Compset" panose="00000400000000000000" pitchFamily="2" charset="-78"/>
            </a:endParaRPr>
          </a:p>
          <a:p>
            <a:pPr marL="0" indent="0" algn="r" rtl="1">
              <a:buNone/>
            </a:pPr>
            <a:endParaRPr lang="en-US" sz="2000" b="1" dirty="0">
              <a:cs typeface="Compset" panose="00000400000000000000" pitchFamily="2" charset="-78"/>
            </a:endParaRPr>
          </a:p>
          <a:p>
            <a:pPr algn="r" rtl="1"/>
            <a:endParaRPr lang="en-US" dirty="0">
              <a:cs typeface="Compset" panose="00000400000000000000" pitchFamily="2" charset="-78"/>
            </a:endParaRPr>
          </a:p>
        </p:txBody>
      </p:sp>
      <p:pic>
        <p:nvPicPr>
          <p:cNvPr id="4" name="Picture 6" descr="Atherosclerosis Diagram">
            <a:extLst>
              <a:ext uri="{FF2B5EF4-FFF2-40B4-BE49-F238E27FC236}">
                <a16:creationId xmlns:a16="http://schemas.microsoft.com/office/drawing/2014/main" id="{A8E6EFB4-43B8-4B4F-AEA3-BE523E06C666}"/>
              </a:ext>
            </a:extLst>
          </p:cNvPr>
          <p:cNvPicPr>
            <a:picLocks noChangeAspect="1" noChangeArrowheads="1"/>
          </p:cNvPicPr>
          <p:nvPr/>
        </p:nvPicPr>
        <p:blipFill>
          <a:blip r:embed="rId2" cstate="print"/>
          <a:srcRect/>
          <a:stretch>
            <a:fillRect/>
          </a:stretch>
        </p:blipFill>
        <p:spPr bwMode="auto">
          <a:xfrm>
            <a:off x="2392628" y="3492434"/>
            <a:ext cx="7600950" cy="1993900"/>
          </a:xfrm>
          <a:prstGeom prst="rect">
            <a:avLst/>
          </a:prstGeom>
          <a:noFill/>
          <a:ln w="9525">
            <a:noFill/>
            <a:miter lim="800000"/>
            <a:headEnd/>
            <a:tailEnd/>
          </a:ln>
        </p:spPr>
      </p:pic>
    </p:spTree>
    <p:extLst>
      <p:ext uri="{BB962C8B-B14F-4D97-AF65-F5344CB8AC3E}">
        <p14:creationId xmlns:p14="http://schemas.microsoft.com/office/powerpoint/2010/main" val="42878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904289" y="2133600"/>
            <a:ext cx="3168106" cy="707886"/>
          </a:xfrm>
          <a:prstGeom prst="rect">
            <a:avLst/>
          </a:prstGeom>
          <a:solidFill>
            <a:srgbClr val="FF3300"/>
          </a:solidFill>
          <a:ln w="9525">
            <a:solidFill>
              <a:schemeClr val="bg1"/>
            </a:solidFill>
            <a:miter lim="800000"/>
            <a:headEnd/>
            <a:tailEnd/>
          </a:ln>
          <a:effectLst/>
        </p:spPr>
        <p:txBody>
          <a:bodyPr wrap="square">
            <a:spAutoFit/>
          </a:bodyPr>
          <a:lstStyle/>
          <a:p>
            <a:r>
              <a:rPr lang="en-US" sz="2000" b="1" dirty="0">
                <a:solidFill>
                  <a:srgbClr val="000000"/>
                </a:solidFill>
              </a:rPr>
              <a:t>Risk factors for Ischemic Disease</a:t>
            </a:r>
          </a:p>
        </p:txBody>
      </p:sp>
      <p:sp>
        <p:nvSpPr>
          <p:cNvPr id="25604" name="Text Box 4"/>
          <p:cNvSpPr txBox="1">
            <a:spLocks noChangeArrowheads="1"/>
          </p:cNvSpPr>
          <p:nvPr/>
        </p:nvSpPr>
        <p:spPr bwMode="auto">
          <a:xfrm>
            <a:off x="6888164" y="765176"/>
            <a:ext cx="1671637" cy="466725"/>
          </a:xfrm>
          <a:prstGeom prst="rect">
            <a:avLst/>
          </a:prstGeom>
          <a:solidFill>
            <a:srgbClr val="FF9900"/>
          </a:solidFill>
          <a:ln w="9525">
            <a:solidFill>
              <a:schemeClr val="bg1"/>
            </a:solidFill>
            <a:miter lim="800000"/>
            <a:headEnd/>
            <a:tailEnd/>
          </a:ln>
          <a:effectLst/>
        </p:spPr>
        <p:txBody>
          <a:bodyPr wrap="none">
            <a:spAutoFit/>
          </a:bodyPr>
          <a:lstStyle/>
          <a:p>
            <a:r>
              <a:rPr lang="fa-IR" sz="2400" b="1" dirty="0">
                <a:solidFill>
                  <a:srgbClr val="808080"/>
                </a:solidFill>
              </a:rPr>
              <a:t>غیر قابل کنترل</a:t>
            </a:r>
            <a:endParaRPr lang="en-US" sz="2400" b="1" dirty="0">
              <a:solidFill>
                <a:srgbClr val="808080"/>
              </a:solidFill>
            </a:endParaRPr>
          </a:p>
        </p:txBody>
      </p:sp>
      <p:sp>
        <p:nvSpPr>
          <p:cNvPr id="25605" name="Rectangle 5"/>
          <p:cNvSpPr>
            <a:spLocks noChangeArrowheads="1"/>
          </p:cNvSpPr>
          <p:nvPr/>
        </p:nvSpPr>
        <p:spPr bwMode="auto">
          <a:xfrm>
            <a:off x="7319964" y="3609976"/>
            <a:ext cx="1208087" cy="466725"/>
          </a:xfrm>
          <a:prstGeom prst="rect">
            <a:avLst/>
          </a:prstGeom>
          <a:solidFill>
            <a:srgbClr val="FF9900"/>
          </a:solidFill>
          <a:ln w="9525">
            <a:solidFill>
              <a:schemeClr val="bg1"/>
            </a:solidFill>
            <a:miter lim="800000"/>
            <a:headEnd/>
            <a:tailEnd/>
          </a:ln>
          <a:effectLst/>
        </p:spPr>
        <p:txBody>
          <a:bodyPr wrap="none">
            <a:spAutoFit/>
          </a:bodyPr>
          <a:lstStyle/>
          <a:p>
            <a:r>
              <a:rPr lang="fa-IR" sz="2400" b="1">
                <a:solidFill>
                  <a:srgbClr val="808080"/>
                </a:solidFill>
              </a:rPr>
              <a:t>قابل کنترل</a:t>
            </a:r>
            <a:endParaRPr lang="en-US" sz="2400" b="1">
              <a:solidFill>
                <a:srgbClr val="808080"/>
              </a:solidFill>
            </a:endParaRPr>
          </a:p>
        </p:txBody>
      </p:sp>
      <p:sp>
        <p:nvSpPr>
          <p:cNvPr id="25606" name="AutoShape 6"/>
          <p:cNvSpPr>
            <a:spLocks/>
          </p:cNvSpPr>
          <p:nvPr/>
        </p:nvSpPr>
        <p:spPr bwMode="auto">
          <a:xfrm rot="10800000">
            <a:off x="6456363" y="0"/>
            <a:ext cx="360362" cy="2349500"/>
          </a:xfrm>
          <a:prstGeom prst="leftBrace">
            <a:avLst>
              <a:gd name="adj1" fmla="val 54332"/>
              <a:gd name="adj2" fmla="val 50000"/>
            </a:avLst>
          </a:prstGeom>
          <a:noFill/>
          <a:ln w="63500">
            <a:solidFill>
              <a:srgbClr val="FF0000"/>
            </a:solidFill>
            <a:round/>
            <a:headEnd/>
            <a:tailEnd/>
          </a:ln>
          <a:effectLst/>
        </p:spPr>
        <p:txBody>
          <a:bodyPr wrap="none" anchor="ctr"/>
          <a:lstStyle/>
          <a:p>
            <a:endParaRPr lang="en-US">
              <a:solidFill>
                <a:srgbClr val="000000"/>
              </a:solidFill>
            </a:endParaRPr>
          </a:p>
        </p:txBody>
      </p:sp>
      <p:sp>
        <p:nvSpPr>
          <p:cNvPr id="25607" name="AutoShape 7"/>
          <p:cNvSpPr>
            <a:spLocks/>
          </p:cNvSpPr>
          <p:nvPr/>
        </p:nvSpPr>
        <p:spPr bwMode="auto">
          <a:xfrm rot="10800000">
            <a:off x="5087938" y="908050"/>
            <a:ext cx="360362" cy="5949950"/>
          </a:xfrm>
          <a:prstGeom prst="leftBrace">
            <a:avLst>
              <a:gd name="adj1" fmla="val 137592"/>
              <a:gd name="adj2" fmla="val 50000"/>
            </a:avLst>
          </a:prstGeom>
          <a:noFill/>
          <a:ln w="63500">
            <a:solidFill>
              <a:srgbClr val="FF0000"/>
            </a:solidFill>
            <a:round/>
            <a:headEnd/>
            <a:tailEnd/>
          </a:ln>
          <a:effectLst/>
        </p:spPr>
        <p:txBody>
          <a:bodyPr wrap="none" anchor="ctr"/>
          <a:lstStyle/>
          <a:p>
            <a:endParaRPr lang="en-US">
              <a:solidFill>
                <a:srgbClr val="000000"/>
              </a:solidFill>
            </a:endParaRPr>
          </a:p>
        </p:txBody>
      </p:sp>
      <p:sp>
        <p:nvSpPr>
          <p:cNvPr id="25608" name="Text Box 8"/>
          <p:cNvSpPr txBox="1">
            <a:spLocks noChangeArrowheads="1"/>
          </p:cNvSpPr>
          <p:nvPr/>
        </p:nvSpPr>
        <p:spPr bwMode="auto">
          <a:xfrm>
            <a:off x="5853114" y="260350"/>
            <a:ext cx="674687" cy="406400"/>
          </a:xfrm>
          <a:prstGeom prst="rect">
            <a:avLst/>
          </a:prstGeom>
          <a:solidFill>
            <a:srgbClr val="FFFF00"/>
          </a:solidFill>
          <a:ln w="9525">
            <a:solidFill>
              <a:schemeClr val="tx1"/>
            </a:solidFill>
            <a:miter lim="800000"/>
            <a:headEnd/>
            <a:tailEnd/>
          </a:ln>
          <a:effectLst/>
        </p:spPr>
        <p:txBody>
          <a:bodyPr wrap="none">
            <a:spAutoFit/>
          </a:bodyPr>
          <a:lstStyle/>
          <a:p>
            <a:r>
              <a:rPr lang="en-US" sz="2000" b="1">
                <a:solidFill>
                  <a:srgbClr val="808080"/>
                </a:solidFill>
              </a:rPr>
              <a:t>Age</a:t>
            </a:r>
          </a:p>
        </p:txBody>
      </p:sp>
      <p:sp>
        <p:nvSpPr>
          <p:cNvPr id="25609" name="Text Box 9"/>
          <p:cNvSpPr txBox="1">
            <a:spLocks noChangeArrowheads="1"/>
          </p:cNvSpPr>
          <p:nvPr/>
        </p:nvSpPr>
        <p:spPr bwMode="auto">
          <a:xfrm>
            <a:off x="5664200" y="1293813"/>
            <a:ext cx="801688" cy="406400"/>
          </a:xfrm>
          <a:prstGeom prst="rect">
            <a:avLst/>
          </a:prstGeom>
          <a:solidFill>
            <a:srgbClr val="FFFF00"/>
          </a:solidFill>
          <a:ln w="9525">
            <a:solidFill>
              <a:schemeClr val="tx1"/>
            </a:solidFill>
            <a:miter lim="800000"/>
            <a:headEnd/>
            <a:tailEnd/>
          </a:ln>
          <a:effectLst/>
        </p:spPr>
        <p:txBody>
          <a:bodyPr wrap="none">
            <a:spAutoFit/>
          </a:bodyPr>
          <a:lstStyle/>
          <a:p>
            <a:r>
              <a:rPr lang="en-US" sz="2000" b="1">
                <a:solidFill>
                  <a:srgbClr val="808080"/>
                </a:solidFill>
              </a:rPr>
              <a:t>Race</a:t>
            </a:r>
          </a:p>
        </p:txBody>
      </p:sp>
      <p:sp>
        <p:nvSpPr>
          <p:cNvPr id="25610" name="Text Box 10"/>
          <p:cNvSpPr txBox="1">
            <a:spLocks noChangeArrowheads="1"/>
          </p:cNvSpPr>
          <p:nvPr/>
        </p:nvSpPr>
        <p:spPr bwMode="auto">
          <a:xfrm>
            <a:off x="5519739" y="749300"/>
            <a:ext cx="993775" cy="376238"/>
          </a:xfrm>
          <a:prstGeom prst="rect">
            <a:avLst/>
          </a:prstGeom>
          <a:solidFill>
            <a:srgbClr val="FFFF00"/>
          </a:solidFill>
          <a:ln w="9525">
            <a:solidFill>
              <a:schemeClr val="tx1"/>
            </a:solidFill>
            <a:miter lim="800000"/>
            <a:headEnd/>
            <a:tailEnd/>
          </a:ln>
          <a:effectLst/>
        </p:spPr>
        <p:txBody>
          <a:bodyPr wrap="none">
            <a:spAutoFit/>
          </a:bodyPr>
          <a:lstStyle/>
          <a:p>
            <a:r>
              <a:rPr lang="en-US" b="1">
                <a:solidFill>
                  <a:srgbClr val="808080"/>
                </a:solidFill>
                <a:effectLst>
                  <a:outerShdw blurRad="38100" dist="38100" dir="2700000" algn="tl">
                    <a:srgbClr val="FFFFFF"/>
                  </a:outerShdw>
                </a:effectLst>
              </a:rPr>
              <a:t>Gender</a:t>
            </a:r>
          </a:p>
        </p:txBody>
      </p:sp>
      <p:sp>
        <p:nvSpPr>
          <p:cNvPr id="25611" name="Text Box 11"/>
          <p:cNvSpPr txBox="1">
            <a:spLocks noChangeArrowheads="1"/>
          </p:cNvSpPr>
          <p:nvPr/>
        </p:nvSpPr>
        <p:spPr bwMode="auto">
          <a:xfrm>
            <a:off x="5519739" y="1828800"/>
            <a:ext cx="917575" cy="376238"/>
          </a:xfrm>
          <a:prstGeom prst="rect">
            <a:avLst/>
          </a:prstGeom>
          <a:solidFill>
            <a:srgbClr val="FFFF00"/>
          </a:solidFill>
          <a:ln w="9525">
            <a:solidFill>
              <a:schemeClr val="tx1"/>
            </a:solidFill>
            <a:miter lim="800000"/>
            <a:headEnd/>
            <a:tailEnd/>
          </a:ln>
          <a:effectLst/>
        </p:spPr>
        <p:txBody>
          <a:bodyPr wrap="none">
            <a:spAutoFit/>
          </a:bodyPr>
          <a:lstStyle/>
          <a:p>
            <a:r>
              <a:rPr lang="en-US" b="1">
                <a:solidFill>
                  <a:srgbClr val="808080"/>
                </a:solidFill>
                <a:effectLst>
                  <a:outerShdw blurRad="38100" dist="38100" dir="2700000" algn="tl">
                    <a:srgbClr val="FFFFFF"/>
                  </a:outerShdw>
                </a:effectLst>
              </a:rPr>
              <a:t>Family</a:t>
            </a:r>
          </a:p>
        </p:txBody>
      </p:sp>
      <p:sp>
        <p:nvSpPr>
          <p:cNvPr id="25614" name="AutoShape 14"/>
          <p:cNvSpPr>
            <a:spLocks/>
          </p:cNvSpPr>
          <p:nvPr/>
        </p:nvSpPr>
        <p:spPr bwMode="auto">
          <a:xfrm rot="10800000">
            <a:off x="8472488" y="188914"/>
            <a:ext cx="360362" cy="4319587"/>
          </a:xfrm>
          <a:prstGeom prst="leftBrace">
            <a:avLst>
              <a:gd name="adj1" fmla="val 99890"/>
              <a:gd name="adj2" fmla="val 50000"/>
            </a:avLst>
          </a:prstGeom>
          <a:noFill/>
          <a:ln w="63500">
            <a:solidFill>
              <a:srgbClr val="FF0000"/>
            </a:solidFill>
            <a:round/>
            <a:headEnd/>
            <a:tailEnd/>
          </a:ln>
          <a:effectLst/>
        </p:spPr>
        <p:txBody>
          <a:bodyPr wrap="none" anchor="ctr"/>
          <a:lstStyle/>
          <a:p>
            <a:endParaRPr lang="en-US">
              <a:solidFill>
                <a:srgbClr val="000000"/>
              </a:solidFill>
            </a:endParaRPr>
          </a:p>
        </p:txBody>
      </p:sp>
      <p:sp>
        <p:nvSpPr>
          <p:cNvPr id="25618" name="Text Box 18"/>
          <p:cNvSpPr txBox="1">
            <a:spLocks noChangeArrowheads="1"/>
          </p:cNvSpPr>
          <p:nvPr/>
        </p:nvSpPr>
        <p:spPr bwMode="auto">
          <a:xfrm>
            <a:off x="4298950" y="1077913"/>
            <a:ext cx="717550" cy="406400"/>
          </a:xfrm>
          <a:prstGeom prst="rect">
            <a:avLst/>
          </a:prstGeom>
          <a:solidFill>
            <a:srgbClr val="FF3300"/>
          </a:solidFill>
          <a:ln w="9525">
            <a:solidFill>
              <a:schemeClr val="tx1"/>
            </a:solidFill>
            <a:miter lim="800000"/>
            <a:headEnd/>
            <a:tailEnd/>
          </a:ln>
          <a:effectLst/>
        </p:spPr>
        <p:txBody>
          <a:bodyPr wrap="none">
            <a:spAutoFit/>
          </a:bodyPr>
          <a:lstStyle/>
          <a:p>
            <a:r>
              <a:rPr lang="en-US" sz="2000" b="1">
                <a:solidFill>
                  <a:srgbClr val="000000"/>
                </a:solidFill>
                <a:effectLst>
                  <a:outerShdw blurRad="38100" dist="38100" dir="2700000" algn="tl">
                    <a:srgbClr val="000000"/>
                  </a:outerShdw>
                </a:effectLst>
              </a:rPr>
              <a:t>HTN</a:t>
            </a:r>
          </a:p>
        </p:txBody>
      </p:sp>
      <p:sp>
        <p:nvSpPr>
          <p:cNvPr id="25619" name="Text Box 19"/>
          <p:cNvSpPr txBox="1">
            <a:spLocks noChangeArrowheads="1"/>
          </p:cNvSpPr>
          <p:nvPr/>
        </p:nvSpPr>
        <p:spPr bwMode="auto">
          <a:xfrm>
            <a:off x="2214564" y="1582738"/>
            <a:ext cx="2801937" cy="406400"/>
          </a:xfrm>
          <a:prstGeom prst="rect">
            <a:avLst/>
          </a:prstGeom>
          <a:solidFill>
            <a:srgbClr val="FF3300"/>
          </a:solidFill>
          <a:ln w="9525">
            <a:solidFill>
              <a:schemeClr val="tx1"/>
            </a:solidFill>
            <a:miter lim="800000"/>
            <a:headEnd/>
            <a:tailEnd/>
          </a:ln>
          <a:effectLst/>
        </p:spPr>
        <p:txBody>
          <a:bodyPr wrap="none">
            <a:spAutoFit/>
          </a:bodyPr>
          <a:lstStyle/>
          <a:p>
            <a:r>
              <a:rPr lang="en-US" sz="2000" b="1">
                <a:solidFill>
                  <a:srgbClr val="000000"/>
                </a:solidFill>
                <a:effectLst>
                  <a:outerShdw blurRad="38100" dist="38100" dir="2700000" algn="tl">
                    <a:srgbClr val="000000"/>
                  </a:outerShdw>
                </a:effectLst>
              </a:rPr>
              <a:t>Elevated serum lipids</a:t>
            </a:r>
          </a:p>
        </p:txBody>
      </p:sp>
      <p:sp>
        <p:nvSpPr>
          <p:cNvPr id="25620" name="Text Box 20"/>
          <p:cNvSpPr txBox="1">
            <a:spLocks noChangeArrowheads="1"/>
          </p:cNvSpPr>
          <p:nvPr/>
        </p:nvSpPr>
        <p:spPr bwMode="auto">
          <a:xfrm>
            <a:off x="2608264" y="2085975"/>
            <a:ext cx="2408237" cy="406400"/>
          </a:xfrm>
          <a:prstGeom prst="rect">
            <a:avLst/>
          </a:prstGeom>
          <a:solidFill>
            <a:srgbClr val="FF3300"/>
          </a:solidFill>
          <a:ln w="9525">
            <a:solidFill>
              <a:schemeClr val="tx1"/>
            </a:solidFill>
            <a:miter lim="800000"/>
            <a:headEnd/>
            <a:tailEnd/>
          </a:ln>
          <a:effectLst/>
        </p:spPr>
        <p:txBody>
          <a:bodyPr wrap="none">
            <a:spAutoFit/>
          </a:bodyPr>
          <a:lstStyle/>
          <a:p>
            <a:r>
              <a:rPr lang="en-US" sz="2000" b="1">
                <a:solidFill>
                  <a:srgbClr val="000000"/>
                </a:solidFill>
                <a:effectLst>
                  <a:outerShdw blurRad="38100" dist="38100" dir="2700000" algn="tl">
                    <a:srgbClr val="000000"/>
                  </a:outerShdw>
                </a:effectLst>
              </a:rPr>
              <a:t>Cigarette smoking</a:t>
            </a:r>
          </a:p>
        </p:txBody>
      </p:sp>
      <p:sp>
        <p:nvSpPr>
          <p:cNvPr id="25621" name="Text Box 21"/>
          <p:cNvSpPr txBox="1">
            <a:spLocks noChangeArrowheads="1"/>
          </p:cNvSpPr>
          <p:nvPr/>
        </p:nvSpPr>
        <p:spPr bwMode="auto">
          <a:xfrm>
            <a:off x="3482975" y="1695451"/>
            <a:ext cx="184150" cy="396875"/>
          </a:xfrm>
          <a:prstGeom prst="rect">
            <a:avLst/>
          </a:prstGeom>
          <a:noFill/>
          <a:ln w="9525">
            <a:noFill/>
            <a:miter lim="800000"/>
            <a:headEnd/>
            <a:tailEnd/>
          </a:ln>
          <a:effectLst/>
        </p:spPr>
        <p:txBody>
          <a:bodyPr wrap="none">
            <a:spAutoFit/>
          </a:bodyPr>
          <a:lstStyle/>
          <a:p>
            <a:endParaRPr lang="en-US" sz="2000">
              <a:solidFill>
                <a:srgbClr val="000000"/>
              </a:solidFill>
            </a:endParaRPr>
          </a:p>
        </p:txBody>
      </p:sp>
      <p:sp>
        <p:nvSpPr>
          <p:cNvPr id="25622" name="Text Box 22"/>
          <p:cNvSpPr txBox="1">
            <a:spLocks noChangeArrowheads="1"/>
          </p:cNvSpPr>
          <p:nvPr/>
        </p:nvSpPr>
        <p:spPr bwMode="auto">
          <a:xfrm>
            <a:off x="2422526" y="2674939"/>
            <a:ext cx="2665413" cy="466725"/>
          </a:xfrm>
          <a:prstGeom prst="rect">
            <a:avLst/>
          </a:prstGeom>
          <a:solidFill>
            <a:srgbClr val="FF3300"/>
          </a:solidFill>
          <a:ln w="9525">
            <a:solidFill>
              <a:schemeClr val="tx1"/>
            </a:solidFill>
            <a:miter lim="800000"/>
            <a:headEnd/>
            <a:tailEnd/>
          </a:ln>
          <a:effectLst/>
        </p:spPr>
        <p:txBody>
          <a:bodyPr wrap="none">
            <a:spAutoFit/>
          </a:bodyPr>
          <a:lstStyle/>
          <a:p>
            <a:r>
              <a:rPr lang="en-US" sz="2400" b="1" dirty="0">
                <a:solidFill>
                  <a:srgbClr val="000000"/>
                </a:solidFill>
                <a:effectLst>
                  <a:outerShdw blurRad="38100" dist="38100" dir="2700000" algn="tl">
                    <a:srgbClr val="000000"/>
                  </a:outerShdw>
                </a:effectLst>
              </a:rPr>
              <a:t>diabetes mellitus</a:t>
            </a:r>
          </a:p>
        </p:txBody>
      </p:sp>
      <p:sp>
        <p:nvSpPr>
          <p:cNvPr id="25623" name="Text Box 23"/>
          <p:cNvSpPr txBox="1">
            <a:spLocks noChangeArrowheads="1"/>
          </p:cNvSpPr>
          <p:nvPr/>
        </p:nvSpPr>
        <p:spPr bwMode="auto">
          <a:xfrm>
            <a:off x="2716213" y="3322639"/>
            <a:ext cx="2443162" cy="466725"/>
          </a:xfrm>
          <a:prstGeom prst="rect">
            <a:avLst/>
          </a:prstGeom>
          <a:solidFill>
            <a:srgbClr val="FF3300"/>
          </a:solidFill>
          <a:ln w="9525">
            <a:solidFill>
              <a:schemeClr val="tx1"/>
            </a:solidFill>
            <a:miter lim="800000"/>
            <a:headEnd/>
            <a:tailEnd/>
          </a:ln>
          <a:effectLst/>
        </p:spPr>
        <p:txBody>
          <a:bodyPr wrap="none">
            <a:spAutoFit/>
          </a:bodyPr>
          <a:lstStyle/>
          <a:p>
            <a:r>
              <a:rPr lang="fa-IR" sz="2400" b="1">
                <a:solidFill>
                  <a:srgbClr val="000000"/>
                </a:solidFill>
                <a:effectLst>
                  <a:outerShdw blurRad="38100" dist="38100" dir="2700000" algn="tl">
                    <a:srgbClr val="000000"/>
                  </a:outerShdw>
                </a:effectLst>
              </a:rPr>
              <a:t>رژیم پر نمک و چربی </a:t>
            </a:r>
            <a:endParaRPr lang="en-US" sz="2400" b="1">
              <a:solidFill>
                <a:srgbClr val="000000"/>
              </a:solidFill>
              <a:effectLst>
                <a:outerShdw blurRad="38100" dist="38100" dir="2700000" algn="tl">
                  <a:srgbClr val="000000"/>
                </a:outerShdw>
              </a:effectLst>
            </a:endParaRPr>
          </a:p>
        </p:txBody>
      </p:sp>
      <p:sp>
        <p:nvSpPr>
          <p:cNvPr id="25624" name="Text Box 24"/>
          <p:cNvSpPr txBox="1">
            <a:spLocks noChangeArrowheads="1"/>
          </p:cNvSpPr>
          <p:nvPr/>
        </p:nvSpPr>
        <p:spPr bwMode="auto">
          <a:xfrm>
            <a:off x="1524001" y="3886200"/>
            <a:ext cx="3649663" cy="406400"/>
          </a:xfrm>
          <a:prstGeom prst="rect">
            <a:avLst/>
          </a:prstGeom>
          <a:solidFill>
            <a:srgbClr val="FF3300"/>
          </a:solidFill>
          <a:ln w="9525">
            <a:solidFill>
              <a:schemeClr val="tx1"/>
            </a:solidFill>
            <a:miter lim="800000"/>
            <a:headEnd/>
            <a:tailEnd/>
          </a:ln>
          <a:effectLst/>
        </p:spPr>
        <p:txBody>
          <a:bodyPr>
            <a:spAutoFit/>
          </a:bodyPr>
          <a:lstStyle/>
          <a:p>
            <a:r>
              <a:rPr lang="en-US" sz="2000" b="1">
                <a:solidFill>
                  <a:srgbClr val="000000"/>
                </a:solidFill>
                <a:effectLst>
                  <a:outerShdw blurRad="38100" dist="38100" dir="2700000" algn="tl">
                    <a:srgbClr val="000000"/>
                  </a:outerShdw>
                </a:effectLst>
              </a:rPr>
              <a:t>Elevated homocysteine level</a:t>
            </a:r>
          </a:p>
        </p:txBody>
      </p:sp>
      <p:sp>
        <p:nvSpPr>
          <p:cNvPr id="25625" name="Text Box 25"/>
          <p:cNvSpPr txBox="1">
            <a:spLocks noChangeArrowheads="1"/>
          </p:cNvSpPr>
          <p:nvPr/>
        </p:nvSpPr>
        <p:spPr bwMode="auto">
          <a:xfrm>
            <a:off x="1947864" y="4475164"/>
            <a:ext cx="3140075" cy="466725"/>
          </a:xfrm>
          <a:prstGeom prst="rect">
            <a:avLst/>
          </a:prstGeom>
          <a:solidFill>
            <a:srgbClr val="FF3300"/>
          </a:solidFill>
          <a:ln w="9525">
            <a:solidFill>
              <a:schemeClr val="tx1"/>
            </a:solidFill>
            <a:miter lim="800000"/>
            <a:headEnd/>
            <a:tailEnd/>
          </a:ln>
          <a:effectLst/>
        </p:spPr>
        <p:txBody>
          <a:bodyPr wrap="none">
            <a:spAutoFit/>
          </a:bodyPr>
          <a:lstStyle/>
          <a:p>
            <a:r>
              <a:rPr lang="en-US" sz="2400" b="1">
                <a:solidFill>
                  <a:srgbClr val="000000"/>
                </a:solidFill>
                <a:effectLst>
                  <a:outerShdw blurRad="38100" dist="38100" dir="2700000" algn="tl">
                    <a:srgbClr val="000000"/>
                  </a:outerShdw>
                </a:effectLst>
              </a:rPr>
              <a:t>Metabolic syndrome</a:t>
            </a:r>
          </a:p>
        </p:txBody>
      </p:sp>
      <p:sp>
        <p:nvSpPr>
          <p:cNvPr id="25632" name="Text Box 32"/>
          <p:cNvSpPr txBox="1">
            <a:spLocks noChangeArrowheads="1"/>
          </p:cNvSpPr>
          <p:nvPr/>
        </p:nvSpPr>
        <p:spPr bwMode="auto">
          <a:xfrm>
            <a:off x="3776664" y="5084764"/>
            <a:ext cx="1311275" cy="466725"/>
          </a:xfrm>
          <a:prstGeom prst="rect">
            <a:avLst/>
          </a:prstGeom>
          <a:solidFill>
            <a:srgbClr val="FF3300"/>
          </a:solidFill>
          <a:ln w="9525">
            <a:solidFill>
              <a:schemeClr val="tx1"/>
            </a:solidFill>
            <a:miter lim="800000"/>
            <a:headEnd/>
            <a:tailEnd/>
          </a:ln>
          <a:effectLst/>
        </p:spPr>
        <p:txBody>
          <a:bodyPr wrap="none">
            <a:spAutoFit/>
          </a:bodyPr>
          <a:lstStyle/>
          <a:p>
            <a:r>
              <a:rPr lang="en-US" sz="2400" b="1">
                <a:solidFill>
                  <a:srgbClr val="000000"/>
                </a:solidFill>
                <a:effectLst>
                  <a:outerShdw blurRad="38100" dist="38100" dir="2700000" algn="tl">
                    <a:srgbClr val="000000"/>
                  </a:outerShdw>
                </a:effectLst>
              </a:rPr>
              <a:t>Obesity</a:t>
            </a:r>
          </a:p>
        </p:txBody>
      </p:sp>
      <p:sp>
        <p:nvSpPr>
          <p:cNvPr id="25633" name="Text Box 33"/>
          <p:cNvSpPr txBox="1">
            <a:spLocks noChangeArrowheads="1"/>
          </p:cNvSpPr>
          <p:nvPr/>
        </p:nvSpPr>
        <p:spPr bwMode="auto">
          <a:xfrm>
            <a:off x="2252664" y="5626101"/>
            <a:ext cx="2835275" cy="466725"/>
          </a:xfrm>
          <a:prstGeom prst="rect">
            <a:avLst/>
          </a:prstGeom>
          <a:solidFill>
            <a:srgbClr val="FF3300"/>
          </a:solidFill>
          <a:ln w="9525">
            <a:solidFill>
              <a:schemeClr val="tx1"/>
            </a:solidFill>
            <a:miter lim="800000"/>
            <a:headEnd/>
            <a:tailEnd/>
          </a:ln>
          <a:effectLst/>
        </p:spPr>
        <p:txBody>
          <a:bodyPr wrap="none">
            <a:spAutoFit/>
          </a:bodyPr>
          <a:lstStyle/>
          <a:p>
            <a:r>
              <a:rPr lang="en-US" sz="2400" b="1" dirty="0">
                <a:solidFill>
                  <a:srgbClr val="000000"/>
                </a:solidFill>
                <a:effectLst>
                  <a:outerShdw blurRad="38100" dist="38100" dir="2700000" algn="tl">
                    <a:srgbClr val="000000"/>
                  </a:outerShdw>
                </a:effectLst>
              </a:rPr>
              <a:t>Physical inactivity</a:t>
            </a:r>
          </a:p>
        </p:txBody>
      </p:sp>
      <p:sp>
        <p:nvSpPr>
          <p:cNvPr id="25634" name="Text Box 34"/>
          <p:cNvSpPr txBox="1">
            <a:spLocks noChangeArrowheads="1"/>
          </p:cNvSpPr>
          <p:nvPr/>
        </p:nvSpPr>
        <p:spPr bwMode="auto">
          <a:xfrm>
            <a:off x="2566989" y="6237289"/>
            <a:ext cx="2547937" cy="466725"/>
          </a:xfrm>
          <a:prstGeom prst="rect">
            <a:avLst/>
          </a:prstGeom>
          <a:solidFill>
            <a:srgbClr val="FF3300"/>
          </a:solidFill>
          <a:ln w="9525">
            <a:solidFill>
              <a:schemeClr val="tx1"/>
            </a:solidFill>
            <a:miter lim="800000"/>
            <a:headEnd/>
            <a:tailEnd/>
          </a:ln>
          <a:effectLst/>
        </p:spPr>
        <p:txBody>
          <a:bodyPr wrap="none">
            <a:spAutoFit/>
          </a:bodyPr>
          <a:lstStyle/>
          <a:p>
            <a:r>
              <a:rPr lang="en-US" sz="2400" b="1">
                <a:solidFill>
                  <a:srgbClr val="000000"/>
                </a:solidFill>
                <a:effectLst>
                  <a:outerShdw blurRad="38100" dist="38100" dir="2700000" algn="tl">
                    <a:srgbClr val="000000"/>
                  </a:outerShdw>
                </a:effectLst>
              </a:rPr>
              <a:t>Postmenopause</a:t>
            </a:r>
          </a:p>
        </p:txBody>
      </p:sp>
      <p:sp>
        <p:nvSpPr>
          <p:cNvPr id="25635" name="Line 35"/>
          <p:cNvSpPr>
            <a:spLocks noChangeShapeType="1"/>
          </p:cNvSpPr>
          <p:nvPr/>
        </p:nvSpPr>
        <p:spPr bwMode="auto">
          <a:xfrm flipH="1" flipV="1">
            <a:off x="5591175" y="3860800"/>
            <a:ext cx="1657350" cy="0"/>
          </a:xfrm>
          <a:prstGeom prst="line">
            <a:avLst/>
          </a:prstGeom>
          <a:noFill/>
          <a:ln w="57150">
            <a:solidFill>
              <a:srgbClr val="FF0000"/>
            </a:solidFill>
            <a:round/>
            <a:headEnd/>
            <a:tailEnd type="arrow" w="med" len="med"/>
          </a:ln>
          <a:effectLst/>
        </p:spPr>
        <p:txBody>
          <a:bodyPr/>
          <a:lstStyle/>
          <a:p>
            <a:endParaRPr lang="en-US">
              <a:solidFill>
                <a:srgbClr val="000000"/>
              </a:solidFill>
            </a:endParaRPr>
          </a:p>
        </p:txBody>
      </p:sp>
    </p:spTree>
    <p:extLst>
      <p:ext uri="{BB962C8B-B14F-4D97-AF65-F5344CB8AC3E}">
        <p14:creationId xmlns:p14="http://schemas.microsoft.com/office/powerpoint/2010/main" val="1038516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1000" fill="hold"/>
                                        <p:tgtEl>
                                          <p:spTgt spid="25614"/>
                                        </p:tgtEl>
                                        <p:attrNameLst>
                                          <p:attrName>ppt_x</p:attrName>
                                        </p:attrNameLst>
                                      </p:cBhvr>
                                      <p:tavLst>
                                        <p:tav tm="0">
                                          <p:val>
                                            <p:strVal val="#ppt_x-.2"/>
                                          </p:val>
                                        </p:tav>
                                        <p:tav tm="100000">
                                          <p:val>
                                            <p:strVal val="#ppt_x"/>
                                          </p:val>
                                        </p:tav>
                                      </p:tavLst>
                                    </p:anim>
                                    <p:anim calcmode="lin" valueType="num">
                                      <p:cBhvr>
                                        <p:cTn id="8" dur="1000" fill="hold"/>
                                        <p:tgtEl>
                                          <p:spTgt spid="256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1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5604"/>
                                        </p:tgtEl>
                                        <p:attrNameLst>
                                          <p:attrName>style.visibility</p:attrName>
                                        </p:attrNameLst>
                                      </p:cBhvr>
                                      <p:to>
                                        <p:strVal val="visible"/>
                                      </p:to>
                                    </p:set>
                                    <p:anim calcmode="lin" valueType="num">
                                      <p:cBhvr>
                                        <p:cTn id="12" dur="1000" fill="hold"/>
                                        <p:tgtEl>
                                          <p:spTgt spid="25604"/>
                                        </p:tgtEl>
                                        <p:attrNameLst>
                                          <p:attrName>ppt_x</p:attrName>
                                        </p:attrNameLst>
                                      </p:cBhvr>
                                      <p:tavLst>
                                        <p:tav tm="0">
                                          <p:val>
                                            <p:strVal val="#ppt_x-.2"/>
                                          </p:val>
                                        </p:tav>
                                        <p:tav tm="100000">
                                          <p:val>
                                            <p:strVal val="#ppt_x"/>
                                          </p:val>
                                        </p:tav>
                                      </p:tavLst>
                                    </p:anim>
                                    <p:anim calcmode="lin" valueType="num">
                                      <p:cBhvr>
                                        <p:cTn id="13" dur="1000" fill="hold"/>
                                        <p:tgtEl>
                                          <p:spTgt spid="2560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560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additive="base">
                                        <p:cTn id="19" dur="1000" fill="hold"/>
                                        <p:tgtEl>
                                          <p:spTgt spid="25606"/>
                                        </p:tgtEl>
                                        <p:attrNameLst>
                                          <p:attrName>ppt_x</p:attrName>
                                        </p:attrNameLst>
                                      </p:cBhvr>
                                      <p:tavLst>
                                        <p:tav tm="0">
                                          <p:val>
                                            <p:strVal val="#ppt_x"/>
                                          </p:val>
                                        </p:tav>
                                        <p:tav tm="100000">
                                          <p:val>
                                            <p:strVal val="#ppt_x"/>
                                          </p:val>
                                        </p:tav>
                                      </p:tavLst>
                                    </p:anim>
                                    <p:anim calcmode="lin" valueType="num">
                                      <p:cBhvr additive="base">
                                        <p:cTn id="20" dur="1000" fill="hold"/>
                                        <p:tgtEl>
                                          <p:spTgt spid="2560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608"/>
                                        </p:tgtEl>
                                        <p:attrNameLst>
                                          <p:attrName>style.visibility</p:attrName>
                                        </p:attrNameLst>
                                      </p:cBhvr>
                                      <p:to>
                                        <p:strVal val="visible"/>
                                      </p:to>
                                    </p:set>
                                    <p:anim calcmode="lin" valueType="num">
                                      <p:cBhvr additive="base">
                                        <p:cTn id="23" dur="1000" fill="hold"/>
                                        <p:tgtEl>
                                          <p:spTgt spid="25608"/>
                                        </p:tgtEl>
                                        <p:attrNameLst>
                                          <p:attrName>ppt_x</p:attrName>
                                        </p:attrNameLst>
                                      </p:cBhvr>
                                      <p:tavLst>
                                        <p:tav tm="0">
                                          <p:val>
                                            <p:strVal val="#ppt_x"/>
                                          </p:val>
                                        </p:tav>
                                        <p:tav tm="100000">
                                          <p:val>
                                            <p:strVal val="#ppt_x"/>
                                          </p:val>
                                        </p:tav>
                                      </p:tavLst>
                                    </p:anim>
                                    <p:anim calcmode="lin" valueType="num">
                                      <p:cBhvr additive="base">
                                        <p:cTn id="24" dur="1000" fill="hold"/>
                                        <p:tgtEl>
                                          <p:spTgt spid="2560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609"/>
                                        </p:tgtEl>
                                        <p:attrNameLst>
                                          <p:attrName>style.visibility</p:attrName>
                                        </p:attrNameLst>
                                      </p:cBhvr>
                                      <p:to>
                                        <p:strVal val="visible"/>
                                      </p:to>
                                    </p:set>
                                    <p:anim calcmode="lin" valueType="num">
                                      <p:cBhvr additive="base">
                                        <p:cTn id="29" dur="1000" fill="hold"/>
                                        <p:tgtEl>
                                          <p:spTgt spid="25609"/>
                                        </p:tgtEl>
                                        <p:attrNameLst>
                                          <p:attrName>ppt_x</p:attrName>
                                        </p:attrNameLst>
                                      </p:cBhvr>
                                      <p:tavLst>
                                        <p:tav tm="0">
                                          <p:val>
                                            <p:strVal val="#ppt_x"/>
                                          </p:val>
                                        </p:tav>
                                        <p:tav tm="100000">
                                          <p:val>
                                            <p:strVal val="#ppt_x"/>
                                          </p:val>
                                        </p:tav>
                                      </p:tavLst>
                                    </p:anim>
                                    <p:anim calcmode="lin" valueType="num">
                                      <p:cBhvr additive="base">
                                        <p:cTn id="30" dur="1000" fill="hold"/>
                                        <p:tgtEl>
                                          <p:spTgt spid="2560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610"/>
                                        </p:tgtEl>
                                        <p:attrNameLst>
                                          <p:attrName>style.visibility</p:attrName>
                                        </p:attrNameLst>
                                      </p:cBhvr>
                                      <p:to>
                                        <p:strVal val="visible"/>
                                      </p:to>
                                    </p:set>
                                    <p:anim calcmode="lin" valueType="num">
                                      <p:cBhvr additive="base">
                                        <p:cTn id="35" dur="1000" fill="hold"/>
                                        <p:tgtEl>
                                          <p:spTgt spid="25610"/>
                                        </p:tgtEl>
                                        <p:attrNameLst>
                                          <p:attrName>ppt_x</p:attrName>
                                        </p:attrNameLst>
                                      </p:cBhvr>
                                      <p:tavLst>
                                        <p:tav tm="0">
                                          <p:val>
                                            <p:strVal val="#ppt_x"/>
                                          </p:val>
                                        </p:tav>
                                        <p:tav tm="100000">
                                          <p:val>
                                            <p:strVal val="#ppt_x"/>
                                          </p:val>
                                        </p:tav>
                                      </p:tavLst>
                                    </p:anim>
                                    <p:anim calcmode="lin" valueType="num">
                                      <p:cBhvr additive="base">
                                        <p:cTn id="36" dur="1000" fill="hold"/>
                                        <p:tgtEl>
                                          <p:spTgt spid="256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611"/>
                                        </p:tgtEl>
                                        <p:attrNameLst>
                                          <p:attrName>style.visibility</p:attrName>
                                        </p:attrNameLst>
                                      </p:cBhvr>
                                      <p:to>
                                        <p:strVal val="visible"/>
                                      </p:to>
                                    </p:set>
                                    <p:anim calcmode="lin" valueType="num">
                                      <p:cBhvr additive="base">
                                        <p:cTn id="41" dur="1000" fill="hold"/>
                                        <p:tgtEl>
                                          <p:spTgt spid="25611"/>
                                        </p:tgtEl>
                                        <p:attrNameLst>
                                          <p:attrName>ppt_x</p:attrName>
                                        </p:attrNameLst>
                                      </p:cBhvr>
                                      <p:tavLst>
                                        <p:tav tm="0">
                                          <p:val>
                                            <p:strVal val="#ppt_x"/>
                                          </p:val>
                                        </p:tav>
                                        <p:tav tm="100000">
                                          <p:val>
                                            <p:strVal val="#ppt_x"/>
                                          </p:val>
                                        </p:tav>
                                      </p:tavLst>
                                    </p:anim>
                                    <p:anim calcmode="lin" valueType="num">
                                      <p:cBhvr additive="base">
                                        <p:cTn id="42" dur="1000" fill="hold"/>
                                        <p:tgtEl>
                                          <p:spTgt spid="256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25605"/>
                                        </p:tgtEl>
                                        <p:attrNameLst>
                                          <p:attrName>style.visibility</p:attrName>
                                        </p:attrNameLst>
                                      </p:cBhvr>
                                      <p:to>
                                        <p:strVal val="visible"/>
                                      </p:to>
                                    </p:set>
                                    <p:anim calcmode="lin" valueType="num">
                                      <p:cBhvr>
                                        <p:cTn id="47" dur="1000" fill="hold"/>
                                        <p:tgtEl>
                                          <p:spTgt spid="25605"/>
                                        </p:tgtEl>
                                        <p:attrNameLst>
                                          <p:attrName>ppt_x</p:attrName>
                                        </p:attrNameLst>
                                      </p:cBhvr>
                                      <p:tavLst>
                                        <p:tav tm="0">
                                          <p:val>
                                            <p:strVal val="#ppt_x-.2"/>
                                          </p:val>
                                        </p:tav>
                                        <p:tav tm="100000">
                                          <p:val>
                                            <p:strVal val="#ppt_x"/>
                                          </p:val>
                                        </p:tav>
                                      </p:tavLst>
                                    </p:anim>
                                    <p:anim calcmode="lin" valueType="num">
                                      <p:cBhvr>
                                        <p:cTn id="48" dur="1000" fill="hold"/>
                                        <p:tgtEl>
                                          <p:spTgt spid="25605"/>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5605"/>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25607"/>
                                        </p:tgtEl>
                                        <p:attrNameLst>
                                          <p:attrName>style.visibility</p:attrName>
                                        </p:attrNameLst>
                                      </p:cBhvr>
                                      <p:to>
                                        <p:strVal val="visible"/>
                                      </p:to>
                                    </p:set>
                                    <p:anim calcmode="lin" valueType="num">
                                      <p:cBhvr>
                                        <p:cTn id="54" dur="1000" fill="hold"/>
                                        <p:tgtEl>
                                          <p:spTgt spid="25607"/>
                                        </p:tgtEl>
                                        <p:attrNameLst>
                                          <p:attrName>ppt_x</p:attrName>
                                        </p:attrNameLst>
                                      </p:cBhvr>
                                      <p:tavLst>
                                        <p:tav tm="0">
                                          <p:val>
                                            <p:strVal val="#ppt_x-.2"/>
                                          </p:val>
                                        </p:tav>
                                        <p:tav tm="100000">
                                          <p:val>
                                            <p:strVal val="#ppt_x"/>
                                          </p:val>
                                        </p:tav>
                                      </p:tavLst>
                                    </p:anim>
                                    <p:anim calcmode="lin" valueType="num">
                                      <p:cBhvr>
                                        <p:cTn id="55" dur="1000" fill="hold"/>
                                        <p:tgtEl>
                                          <p:spTgt spid="25607"/>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5607"/>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5618"/>
                                        </p:tgtEl>
                                        <p:attrNameLst>
                                          <p:attrName>style.visibility</p:attrName>
                                        </p:attrNameLst>
                                      </p:cBhvr>
                                      <p:to>
                                        <p:strVal val="visible"/>
                                      </p:to>
                                    </p:set>
                                    <p:anim calcmode="lin" valueType="num">
                                      <p:cBhvr>
                                        <p:cTn id="61" dur="1000" fill="hold"/>
                                        <p:tgtEl>
                                          <p:spTgt spid="25618"/>
                                        </p:tgtEl>
                                        <p:attrNameLst>
                                          <p:attrName>ppt_w</p:attrName>
                                        </p:attrNameLst>
                                      </p:cBhvr>
                                      <p:tavLst>
                                        <p:tav tm="0">
                                          <p:val>
                                            <p:strVal val="#ppt_w*0.05"/>
                                          </p:val>
                                        </p:tav>
                                        <p:tav tm="100000">
                                          <p:val>
                                            <p:strVal val="#ppt_w"/>
                                          </p:val>
                                        </p:tav>
                                      </p:tavLst>
                                    </p:anim>
                                    <p:anim calcmode="lin" valueType="num">
                                      <p:cBhvr>
                                        <p:cTn id="62" dur="1000" fill="hold"/>
                                        <p:tgtEl>
                                          <p:spTgt spid="25618"/>
                                        </p:tgtEl>
                                        <p:attrNameLst>
                                          <p:attrName>ppt_h</p:attrName>
                                        </p:attrNameLst>
                                      </p:cBhvr>
                                      <p:tavLst>
                                        <p:tav tm="0">
                                          <p:val>
                                            <p:strVal val="#ppt_h"/>
                                          </p:val>
                                        </p:tav>
                                        <p:tav tm="100000">
                                          <p:val>
                                            <p:strVal val="#ppt_h"/>
                                          </p:val>
                                        </p:tav>
                                      </p:tavLst>
                                    </p:anim>
                                    <p:anim calcmode="lin" valueType="num">
                                      <p:cBhvr>
                                        <p:cTn id="63" dur="1000" fill="hold"/>
                                        <p:tgtEl>
                                          <p:spTgt spid="25618"/>
                                        </p:tgtEl>
                                        <p:attrNameLst>
                                          <p:attrName>ppt_x</p:attrName>
                                        </p:attrNameLst>
                                      </p:cBhvr>
                                      <p:tavLst>
                                        <p:tav tm="0">
                                          <p:val>
                                            <p:strVal val="#ppt_x-.2"/>
                                          </p:val>
                                        </p:tav>
                                        <p:tav tm="100000">
                                          <p:val>
                                            <p:strVal val="#ppt_x"/>
                                          </p:val>
                                        </p:tav>
                                      </p:tavLst>
                                    </p:anim>
                                    <p:anim calcmode="lin" valueType="num">
                                      <p:cBhvr>
                                        <p:cTn id="64" dur="1000" fill="hold"/>
                                        <p:tgtEl>
                                          <p:spTgt spid="25618"/>
                                        </p:tgtEl>
                                        <p:attrNameLst>
                                          <p:attrName>ppt_y</p:attrName>
                                        </p:attrNameLst>
                                      </p:cBhvr>
                                      <p:tavLst>
                                        <p:tav tm="0">
                                          <p:val>
                                            <p:strVal val="#ppt_y"/>
                                          </p:val>
                                        </p:tav>
                                        <p:tav tm="100000">
                                          <p:val>
                                            <p:strVal val="#ppt_y"/>
                                          </p:val>
                                        </p:tav>
                                      </p:tavLst>
                                    </p:anim>
                                    <p:animEffect transition="in" filter="fade">
                                      <p:cBhvr>
                                        <p:cTn id="65" dur="1000"/>
                                        <p:tgtEl>
                                          <p:spTgt spid="25618"/>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5619"/>
                                        </p:tgtEl>
                                        <p:attrNameLst>
                                          <p:attrName>style.visibility</p:attrName>
                                        </p:attrNameLst>
                                      </p:cBhvr>
                                      <p:to>
                                        <p:strVal val="visible"/>
                                      </p:to>
                                    </p:set>
                                    <p:anim calcmode="lin" valueType="num">
                                      <p:cBhvr>
                                        <p:cTn id="70" dur="1000" fill="hold"/>
                                        <p:tgtEl>
                                          <p:spTgt spid="25619"/>
                                        </p:tgtEl>
                                        <p:attrNameLst>
                                          <p:attrName>ppt_w</p:attrName>
                                        </p:attrNameLst>
                                      </p:cBhvr>
                                      <p:tavLst>
                                        <p:tav tm="0">
                                          <p:val>
                                            <p:strVal val="#ppt_w*0.05"/>
                                          </p:val>
                                        </p:tav>
                                        <p:tav tm="100000">
                                          <p:val>
                                            <p:strVal val="#ppt_w"/>
                                          </p:val>
                                        </p:tav>
                                      </p:tavLst>
                                    </p:anim>
                                    <p:anim calcmode="lin" valueType="num">
                                      <p:cBhvr>
                                        <p:cTn id="71" dur="1000" fill="hold"/>
                                        <p:tgtEl>
                                          <p:spTgt spid="25619"/>
                                        </p:tgtEl>
                                        <p:attrNameLst>
                                          <p:attrName>ppt_h</p:attrName>
                                        </p:attrNameLst>
                                      </p:cBhvr>
                                      <p:tavLst>
                                        <p:tav tm="0">
                                          <p:val>
                                            <p:strVal val="#ppt_h"/>
                                          </p:val>
                                        </p:tav>
                                        <p:tav tm="100000">
                                          <p:val>
                                            <p:strVal val="#ppt_h"/>
                                          </p:val>
                                        </p:tav>
                                      </p:tavLst>
                                    </p:anim>
                                    <p:anim calcmode="lin" valueType="num">
                                      <p:cBhvr>
                                        <p:cTn id="72" dur="1000" fill="hold"/>
                                        <p:tgtEl>
                                          <p:spTgt spid="25619"/>
                                        </p:tgtEl>
                                        <p:attrNameLst>
                                          <p:attrName>ppt_x</p:attrName>
                                        </p:attrNameLst>
                                      </p:cBhvr>
                                      <p:tavLst>
                                        <p:tav tm="0">
                                          <p:val>
                                            <p:strVal val="#ppt_x-.2"/>
                                          </p:val>
                                        </p:tav>
                                        <p:tav tm="100000">
                                          <p:val>
                                            <p:strVal val="#ppt_x"/>
                                          </p:val>
                                        </p:tav>
                                      </p:tavLst>
                                    </p:anim>
                                    <p:anim calcmode="lin" valueType="num">
                                      <p:cBhvr>
                                        <p:cTn id="73" dur="1000" fill="hold"/>
                                        <p:tgtEl>
                                          <p:spTgt spid="25619"/>
                                        </p:tgtEl>
                                        <p:attrNameLst>
                                          <p:attrName>ppt_y</p:attrName>
                                        </p:attrNameLst>
                                      </p:cBhvr>
                                      <p:tavLst>
                                        <p:tav tm="0">
                                          <p:val>
                                            <p:strVal val="#ppt_y"/>
                                          </p:val>
                                        </p:tav>
                                        <p:tav tm="100000">
                                          <p:val>
                                            <p:strVal val="#ppt_y"/>
                                          </p:val>
                                        </p:tav>
                                      </p:tavLst>
                                    </p:anim>
                                    <p:animEffect transition="in" filter="fade">
                                      <p:cBhvr>
                                        <p:cTn id="74" dur="1000"/>
                                        <p:tgtEl>
                                          <p:spTgt spid="25619"/>
                                        </p:tgtEl>
                                      </p:cBhvr>
                                    </p:animEffect>
                                  </p:childTnLst>
                                </p:cTn>
                              </p:par>
                            </p:childTnLst>
                          </p:cTn>
                        </p:par>
                      </p:childTnLst>
                    </p:cTn>
                  </p:par>
                  <p:par>
                    <p:cTn id="75" fill="hold">
                      <p:stCondLst>
                        <p:cond delay="indefinite"/>
                      </p:stCondLst>
                      <p:childTnLst>
                        <p:par>
                          <p:cTn id="76" fill="hold">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25620"/>
                                        </p:tgtEl>
                                        <p:attrNameLst>
                                          <p:attrName>style.visibility</p:attrName>
                                        </p:attrNameLst>
                                      </p:cBhvr>
                                      <p:to>
                                        <p:strVal val="visible"/>
                                      </p:to>
                                    </p:set>
                                    <p:anim calcmode="lin" valueType="num">
                                      <p:cBhvr>
                                        <p:cTn id="79" dur="1000" fill="hold"/>
                                        <p:tgtEl>
                                          <p:spTgt spid="25620"/>
                                        </p:tgtEl>
                                        <p:attrNameLst>
                                          <p:attrName>ppt_w</p:attrName>
                                        </p:attrNameLst>
                                      </p:cBhvr>
                                      <p:tavLst>
                                        <p:tav tm="0">
                                          <p:val>
                                            <p:strVal val="#ppt_w*0.05"/>
                                          </p:val>
                                        </p:tav>
                                        <p:tav tm="100000">
                                          <p:val>
                                            <p:strVal val="#ppt_w"/>
                                          </p:val>
                                        </p:tav>
                                      </p:tavLst>
                                    </p:anim>
                                    <p:anim calcmode="lin" valueType="num">
                                      <p:cBhvr>
                                        <p:cTn id="80" dur="1000" fill="hold"/>
                                        <p:tgtEl>
                                          <p:spTgt spid="25620"/>
                                        </p:tgtEl>
                                        <p:attrNameLst>
                                          <p:attrName>ppt_h</p:attrName>
                                        </p:attrNameLst>
                                      </p:cBhvr>
                                      <p:tavLst>
                                        <p:tav tm="0">
                                          <p:val>
                                            <p:strVal val="#ppt_h"/>
                                          </p:val>
                                        </p:tav>
                                        <p:tav tm="100000">
                                          <p:val>
                                            <p:strVal val="#ppt_h"/>
                                          </p:val>
                                        </p:tav>
                                      </p:tavLst>
                                    </p:anim>
                                    <p:anim calcmode="lin" valueType="num">
                                      <p:cBhvr>
                                        <p:cTn id="81" dur="1000" fill="hold"/>
                                        <p:tgtEl>
                                          <p:spTgt spid="25620"/>
                                        </p:tgtEl>
                                        <p:attrNameLst>
                                          <p:attrName>ppt_x</p:attrName>
                                        </p:attrNameLst>
                                      </p:cBhvr>
                                      <p:tavLst>
                                        <p:tav tm="0">
                                          <p:val>
                                            <p:strVal val="#ppt_x-.2"/>
                                          </p:val>
                                        </p:tav>
                                        <p:tav tm="100000">
                                          <p:val>
                                            <p:strVal val="#ppt_x"/>
                                          </p:val>
                                        </p:tav>
                                      </p:tavLst>
                                    </p:anim>
                                    <p:anim calcmode="lin" valueType="num">
                                      <p:cBhvr>
                                        <p:cTn id="82" dur="1000" fill="hold"/>
                                        <p:tgtEl>
                                          <p:spTgt spid="25620"/>
                                        </p:tgtEl>
                                        <p:attrNameLst>
                                          <p:attrName>ppt_y</p:attrName>
                                        </p:attrNameLst>
                                      </p:cBhvr>
                                      <p:tavLst>
                                        <p:tav tm="0">
                                          <p:val>
                                            <p:strVal val="#ppt_y"/>
                                          </p:val>
                                        </p:tav>
                                        <p:tav tm="100000">
                                          <p:val>
                                            <p:strVal val="#ppt_y"/>
                                          </p:val>
                                        </p:tav>
                                      </p:tavLst>
                                    </p:anim>
                                    <p:animEffect transition="in" filter="fade">
                                      <p:cBhvr>
                                        <p:cTn id="83" dur="1000"/>
                                        <p:tgtEl>
                                          <p:spTgt spid="25620"/>
                                        </p:tgtEl>
                                      </p:cBhvr>
                                    </p:animEffect>
                                  </p:childTnLst>
                                </p:cTn>
                              </p:par>
                            </p:childTnLst>
                          </p:cTn>
                        </p:par>
                      </p:childTnLst>
                    </p:cTn>
                  </p:par>
                  <p:par>
                    <p:cTn id="84" fill="hold">
                      <p:stCondLst>
                        <p:cond delay="indefinite"/>
                      </p:stCondLst>
                      <p:childTnLst>
                        <p:par>
                          <p:cTn id="85" fill="hold">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25622"/>
                                        </p:tgtEl>
                                        <p:attrNameLst>
                                          <p:attrName>style.visibility</p:attrName>
                                        </p:attrNameLst>
                                      </p:cBhvr>
                                      <p:to>
                                        <p:strVal val="visible"/>
                                      </p:to>
                                    </p:set>
                                    <p:anim calcmode="lin" valueType="num">
                                      <p:cBhvr>
                                        <p:cTn id="88" dur="1000" fill="hold"/>
                                        <p:tgtEl>
                                          <p:spTgt spid="25622"/>
                                        </p:tgtEl>
                                        <p:attrNameLst>
                                          <p:attrName>ppt_w</p:attrName>
                                        </p:attrNameLst>
                                      </p:cBhvr>
                                      <p:tavLst>
                                        <p:tav tm="0">
                                          <p:val>
                                            <p:strVal val="#ppt_w*0.05"/>
                                          </p:val>
                                        </p:tav>
                                        <p:tav tm="100000">
                                          <p:val>
                                            <p:strVal val="#ppt_w"/>
                                          </p:val>
                                        </p:tav>
                                      </p:tavLst>
                                    </p:anim>
                                    <p:anim calcmode="lin" valueType="num">
                                      <p:cBhvr>
                                        <p:cTn id="89" dur="1000" fill="hold"/>
                                        <p:tgtEl>
                                          <p:spTgt spid="25622"/>
                                        </p:tgtEl>
                                        <p:attrNameLst>
                                          <p:attrName>ppt_h</p:attrName>
                                        </p:attrNameLst>
                                      </p:cBhvr>
                                      <p:tavLst>
                                        <p:tav tm="0">
                                          <p:val>
                                            <p:strVal val="#ppt_h"/>
                                          </p:val>
                                        </p:tav>
                                        <p:tav tm="100000">
                                          <p:val>
                                            <p:strVal val="#ppt_h"/>
                                          </p:val>
                                        </p:tav>
                                      </p:tavLst>
                                    </p:anim>
                                    <p:anim calcmode="lin" valueType="num">
                                      <p:cBhvr>
                                        <p:cTn id="90" dur="1000" fill="hold"/>
                                        <p:tgtEl>
                                          <p:spTgt spid="25622"/>
                                        </p:tgtEl>
                                        <p:attrNameLst>
                                          <p:attrName>ppt_x</p:attrName>
                                        </p:attrNameLst>
                                      </p:cBhvr>
                                      <p:tavLst>
                                        <p:tav tm="0">
                                          <p:val>
                                            <p:strVal val="#ppt_x-.2"/>
                                          </p:val>
                                        </p:tav>
                                        <p:tav tm="100000">
                                          <p:val>
                                            <p:strVal val="#ppt_x"/>
                                          </p:val>
                                        </p:tav>
                                      </p:tavLst>
                                    </p:anim>
                                    <p:anim calcmode="lin" valueType="num">
                                      <p:cBhvr>
                                        <p:cTn id="91" dur="1000" fill="hold"/>
                                        <p:tgtEl>
                                          <p:spTgt spid="25622"/>
                                        </p:tgtEl>
                                        <p:attrNameLst>
                                          <p:attrName>ppt_y</p:attrName>
                                        </p:attrNameLst>
                                      </p:cBhvr>
                                      <p:tavLst>
                                        <p:tav tm="0">
                                          <p:val>
                                            <p:strVal val="#ppt_y"/>
                                          </p:val>
                                        </p:tav>
                                        <p:tav tm="100000">
                                          <p:val>
                                            <p:strVal val="#ppt_y"/>
                                          </p:val>
                                        </p:tav>
                                      </p:tavLst>
                                    </p:anim>
                                    <p:animEffect transition="in" filter="fade">
                                      <p:cBhvr>
                                        <p:cTn id="92" dur="1000"/>
                                        <p:tgtEl>
                                          <p:spTgt spid="25622"/>
                                        </p:tgtEl>
                                      </p:cBhvr>
                                    </p:animEffect>
                                  </p:childTnLst>
                                </p:cTn>
                              </p:par>
                            </p:childTnLst>
                          </p:cTn>
                        </p:par>
                      </p:childTnLst>
                    </p:cTn>
                  </p:par>
                  <p:par>
                    <p:cTn id="93" fill="hold">
                      <p:stCondLst>
                        <p:cond delay="indefinite"/>
                      </p:stCondLst>
                      <p:childTnLst>
                        <p:par>
                          <p:cTn id="94" fill="hold">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25623"/>
                                        </p:tgtEl>
                                        <p:attrNameLst>
                                          <p:attrName>style.visibility</p:attrName>
                                        </p:attrNameLst>
                                      </p:cBhvr>
                                      <p:to>
                                        <p:strVal val="visible"/>
                                      </p:to>
                                    </p:set>
                                    <p:anim calcmode="lin" valueType="num">
                                      <p:cBhvr>
                                        <p:cTn id="97" dur="1000" fill="hold"/>
                                        <p:tgtEl>
                                          <p:spTgt spid="25623"/>
                                        </p:tgtEl>
                                        <p:attrNameLst>
                                          <p:attrName>ppt_w</p:attrName>
                                        </p:attrNameLst>
                                      </p:cBhvr>
                                      <p:tavLst>
                                        <p:tav tm="0">
                                          <p:val>
                                            <p:strVal val="#ppt_w*0.05"/>
                                          </p:val>
                                        </p:tav>
                                        <p:tav tm="100000">
                                          <p:val>
                                            <p:strVal val="#ppt_w"/>
                                          </p:val>
                                        </p:tav>
                                      </p:tavLst>
                                    </p:anim>
                                    <p:anim calcmode="lin" valueType="num">
                                      <p:cBhvr>
                                        <p:cTn id="98" dur="1000" fill="hold"/>
                                        <p:tgtEl>
                                          <p:spTgt spid="25623"/>
                                        </p:tgtEl>
                                        <p:attrNameLst>
                                          <p:attrName>ppt_h</p:attrName>
                                        </p:attrNameLst>
                                      </p:cBhvr>
                                      <p:tavLst>
                                        <p:tav tm="0">
                                          <p:val>
                                            <p:strVal val="#ppt_h"/>
                                          </p:val>
                                        </p:tav>
                                        <p:tav tm="100000">
                                          <p:val>
                                            <p:strVal val="#ppt_h"/>
                                          </p:val>
                                        </p:tav>
                                      </p:tavLst>
                                    </p:anim>
                                    <p:anim calcmode="lin" valueType="num">
                                      <p:cBhvr>
                                        <p:cTn id="99" dur="1000" fill="hold"/>
                                        <p:tgtEl>
                                          <p:spTgt spid="25623"/>
                                        </p:tgtEl>
                                        <p:attrNameLst>
                                          <p:attrName>ppt_x</p:attrName>
                                        </p:attrNameLst>
                                      </p:cBhvr>
                                      <p:tavLst>
                                        <p:tav tm="0">
                                          <p:val>
                                            <p:strVal val="#ppt_x-.2"/>
                                          </p:val>
                                        </p:tav>
                                        <p:tav tm="100000">
                                          <p:val>
                                            <p:strVal val="#ppt_x"/>
                                          </p:val>
                                        </p:tav>
                                      </p:tavLst>
                                    </p:anim>
                                    <p:anim calcmode="lin" valueType="num">
                                      <p:cBhvr>
                                        <p:cTn id="100" dur="1000" fill="hold"/>
                                        <p:tgtEl>
                                          <p:spTgt spid="25623"/>
                                        </p:tgtEl>
                                        <p:attrNameLst>
                                          <p:attrName>ppt_y</p:attrName>
                                        </p:attrNameLst>
                                      </p:cBhvr>
                                      <p:tavLst>
                                        <p:tav tm="0">
                                          <p:val>
                                            <p:strVal val="#ppt_y"/>
                                          </p:val>
                                        </p:tav>
                                        <p:tav tm="100000">
                                          <p:val>
                                            <p:strVal val="#ppt_y"/>
                                          </p:val>
                                        </p:tav>
                                      </p:tavLst>
                                    </p:anim>
                                    <p:animEffect transition="in" filter="fade">
                                      <p:cBhvr>
                                        <p:cTn id="101" dur="1000"/>
                                        <p:tgtEl>
                                          <p:spTgt spid="25623"/>
                                        </p:tgtEl>
                                      </p:cBhvr>
                                    </p:animEffect>
                                  </p:childTnLst>
                                </p:cTn>
                              </p:par>
                            </p:childTnLst>
                          </p:cTn>
                        </p:par>
                      </p:childTnLst>
                    </p:cTn>
                  </p:par>
                  <p:par>
                    <p:cTn id="102" fill="hold">
                      <p:stCondLst>
                        <p:cond delay="indefinite"/>
                      </p:stCondLst>
                      <p:childTnLst>
                        <p:par>
                          <p:cTn id="103" fill="hold">
                            <p:stCondLst>
                              <p:cond delay="0"/>
                            </p:stCondLst>
                            <p:childTnLst>
                              <p:par>
                                <p:cTn id="104" presetID="54" presetClass="entr" presetSubtype="0" accel="100000" fill="hold" grpId="0" nodeType="clickEffect">
                                  <p:stCondLst>
                                    <p:cond delay="0"/>
                                  </p:stCondLst>
                                  <p:childTnLst>
                                    <p:set>
                                      <p:cBhvr>
                                        <p:cTn id="105" dur="1" fill="hold">
                                          <p:stCondLst>
                                            <p:cond delay="0"/>
                                          </p:stCondLst>
                                        </p:cTn>
                                        <p:tgtEl>
                                          <p:spTgt spid="25624"/>
                                        </p:tgtEl>
                                        <p:attrNameLst>
                                          <p:attrName>style.visibility</p:attrName>
                                        </p:attrNameLst>
                                      </p:cBhvr>
                                      <p:to>
                                        <p:strVal val="visible"/>
                                      </p:to>
                                    </p:set>
                                    <p:anim calcmode="lin" valueType="num">
                                      <p:cBhvr>
                                        <p:cTn id="106" dur="1000" fill="hold"/>
                                        <p:tgtEl>
                                          <p:spTgt spid="25624"/>
                                        </p:tgtEl>
                                        <p:attrNameLst>
                                          <p:attrName>ppt_w</p:attrName>
                                        </p:attrNameLst>
                                      </p:cBhvr>
                                      <p:tavLst>
                                        <p:tav tm="0">
                                          <p:val>
                                            <p:strVal val="#ppt_w*0.05"/>
                                          </p:val>
                                        </p:tav>
                                        <p:tav tm="100000">
                                          <p:val>
                                            <p:strVal val="#ppt_w"/>
                                          </p:val>
                                        </p:tav>
                                      </p:tavLst>
                                    </p:anim>
                                    <p:anim calcmode="lin" valueType="num">
                                      <p:cBhvr>
                                        <p:cTn id="107" dur="1000" fill="hold"/>
                                        <p:tgtEl>
                                          <p:spTgt spid="25624"/>
                                        </p:tgtEl>
                                        <p:attrNameLst>
                                          <p:attrName>ppt_h</p:attrName>
                                        </p:attrNameLst>
                                      </p:cBhvr>
                                      <p:tavLst>
                                        <p:tav tm="0">
                                          <p:val>
                                            <p:strVal val="#ppt_h"/>
                                          </p:val>
                                        </p:tav>
                                        <p:tav tm="100000">
                                          <p:val>
                                            <p:strVal val="#ppt_h"/>
                                          </p:val>
                                        </p:tav>
                                      </p:tavLst>
                                    </p:anim>
                                    <p:anim calcmode="lin" valueType="num">
                                      <p:cBhvr>
                                        <p:cTn id="108" dur="1000" fill="hold"/>
                                        <p:tgtEl>
                                          <p:spTgt spid="25624"/>
                                        </p:tgtEl>
                                        <p:attrNameLst>
                                          <p:attrName>ppt_x</p:attrName>
                                        </p:attrNameLst>
                                      </p:cBhvr>
                                      <p:tavLst>
                                        <p:tav tm="0">
                                          <p:val>
                                            <p:strVal val="#ppt_x-.2"/>
                                          </p:val>
                                        </p:tav>
                                        <p:tav tm="100000">
                                          <p:val>
                                            <p:strVal val="#ppt_x"/>
                                          </p:val>
                                        </p:tav>
                                      </p:tavLst>
                                    </p:anim>
                                    <p:anim calcmode="lin" valueType="num">
                                      <p:cBhvr>
                                        <p:cTn id="109" dur="1000" fill="hold"/>
                                        <p:tgtEl>
                                          <p:spTgt spid="25624"/>
                                        </p:tgtEl>
                                        <p:attrNameLst>
                                          <p:attrName>ppt_y</p:attrName>
                                        </p:attrNameLst>
                                      </p:cBhvr>
                                      <p:tavLst>
                                        <p:tav tm="0">
                                          <p:val>
                                            <p:strVal val="#ppt_y"/>
                                          </p:val>
                                        </p:tav>
                                        <p:tav tm="100000">
                                          <p:val>
                                            <p:strVal val="#ppt_y"/>
                                          </p:val>
                                        </p:tav>
                                      </p:tavLst>
                                    </p:anim>
                                    <p:animEffect transition="in" filter="fade">
                                      <p:cBhvr>
                                        <p:cTn id="110" dur="1000"/>
                                        <p:tgtEl>
                                          <p:spTgt spid="25624"/>
                                        </p:tgtEl>
                                      </p:cBhvr>
                                    </p:animEffect>
                                  </p:childTnLst>
                                </p:cTn>
                              </p:par>
                            </p:childTnLst>
                          </p:cTn>
                        </p:par>
                      </p:childTnLst>
                    </p:cTn>
                  </p:par>
                  <p:par>
                    <p:cTn id="111" fill="hold">
                      <p:stCondLst>
                        <p:cond delay="indefinite"/>
                      </p:stCondLst>
                      <p:childTnLst>
                        <p:par>
                          <p:cTn id="112" fill="hold">
                            <p:stCondLst>
                              <p:cond delay="0"/>
                            </p:stCondLst>
                            <p:childTnLst>
                              <p:par>
                                <p:cTn id="113" presetID="54" presetClass="entr" presetSubtype="0" accel="100000" fill="hold" grpId="0" nodeType="clickEffect">
                                  <p:stCondLst>
                                    <p:cond delay="0"/>
                                  </p:stCondLst>
                                  <p:childTnLst>
                                    <p:set>
                                      <p:cBhvr>
                                        <p:cTn id="114" dur="1" fill="hold">
                                          <p:stCondLst>
                                            <p:cond delay="0"/>
                                          </p:stCondLst>
                                        </p:cTn>
                                        <p:tgtEl>
                                          <p:spTgt spid="25625"/>
                                        </p:tgtEl>
                                        <p:attrNameLst>
                                          <p:attrName>style.visibility</p:attrName>
                                        </p:attrNameLst>
                                      </p:cBhvr>
                                      <p:to>
                                        <p:strVal val="visible"/>
                                      </p:to>
                                    </p:set>
                                    <p:anim calcmode="lin" valueType="num">
                                      <p:cBhvr>
                                        <p:cTn id="115" dur="1000" fill="hold"/>
                                        <p:tgtEl>
                                          <p:spTgt spid="25625"/>
                                        </p:tgtEl>
                                        <p:attrNameLst>
                                          <p:attrName>ppt_w</p:attrName>
                                        </p:attrNameLst>
                                      </p:cBhvr>
                                      <p:tavLst>
                                        <p:tav tm="0">
                                          <p:val>
                                            <p:strVal val="#ppt_w*0.05"/>
                                          </p:val>
                                        </p:tav>
                                        <p:tav tm="100000">
                                          <p:val>
                                            <p:strVal val="#ppt_w"/>
                                          </p:val>
                                        </p:tav>
                                      </p:tavLst>
                                    </p:anim>
                                    <p:anim calcmode="lin" valueType="num">
                                      <p:cBhvr>
                                        <p:cTn id="116" dur="1000" fill="hold"/>
                                        <p:tgtEl>
                                          <p:spTgt spid="25625"/>
                                        </p:tgtEl>
                                        <p:attrNameLst>
                                          <p:attrName>ppt_h</p:attrName>
                                        </p:attrNameLst>
                                      </p:cBhvr>
                                      <p:tavLst>
                                        <p:tav tm="0">
                                          <p:val>
                                            <p:strVal val="#ppt_h"/>
                                          </p:val>
                                        </p:tav>
                                        <p:tav tm="100000">
                                          <p:val>
                                            <p:strVal val="#ppt_h"/>
                                          </p:val>
                                        </p:tav>
                                      </p:tavLst>
                                    </p:anim>
                                    <p:anim calcmode="lin" valueType="num">
                                      <p:cBhvr>
                                        <p:cTn id="117" dur="1000" fill="hold"/>
                                        <p:tgtEl>
                                          <p:spTgt spid="25625"/>
                                        </p:tgtEl>
                                        <p:attrNameLst>
                                          <p:attrName>ppt_x</p:attrName>
                                        </p:attrNameLst>
                                      </p:cBhvr>
                                      <p:tavLst>
                                        <p:tav tm="0">
                                          <p:val>
                                            <p:strVal val="#ppt_x-.2"/>
                                          </p:val>
                                        </p:tav>
                                        <p:tav tm="100000">
                                          <p:val>
                                            <p:strVal val="#ppt_x"/>
                                          </p:val>
                                        </p:tav>
                                      </p:tavLst>
                                    </p:anim>
                                    <p:anim calcmode="lin" valueType="num">
                                      <p:cBhvr>
                                        <p:cTn id="118" dur="1000" fill="hold"/>
                                        <p:tgtEl>
                                          <p:spTgt spid="25625"/>
                                        </p:tgtEl>
                                        <p:attrNameLst>
                                          <p:attrName>ppt_y</p:attrName>
                                        </p:attrNameLst>
                                      </p:cBhvr>
                                      <p:tavLst>
                                        <p:tav tm="0">
                                          <p:val>
                                            <p:strVal val="#ppt_y"/>
                                          </p:val>
                                        </p:tav>
                                        <p:tav tm="100000">
                                          <p:val>
                                            <p:strVal val="#ppt_y"/>
                                          </p:val>
                                        </p:tav>
                                      </p:tavLst>
                                    </p:anim>
                                    <p:animEffect transition="in" filter="fade">
                                      <p:cBhvr>
                                        <p:cTn id="119" dur="1000"/>
                                        <p:tgtEl>
                                          <p:spTgt spid="25625"/>
                                        </p:tgtEl>
                                      </p:cBhvr>
                                    </p:animEffect>
                                  </p:childTnLst>
                                </p:cTn>
                              </p:par>
                            </p:childTnLst>
                          </p:cTn>
                        </p:par>
                      </p:childTnLst>
                    </p:cTn>
                  </p:par>
                  <p:par>
                    <p:cTn id="120" fill="hold">
                      <p:stCondLst>
                        <p:cond delay="indefinite"/>
                      </p:stCondLst>
                      <p:childTnLst>
                        <p:par>
                          <p:cTn id="121" fill="hold">
                            <p:stCondLst>
                              <p:cond delay="0"/>
                            </p:stCondLst>
                            <p:childTnLst>
                              <p:par>
                                <p:cTn id="122" presetID="54" presetClass="entr" presetSubtype="0" accel="100000" fill="hold" grpId="0" nodeType="clickEffect">
                                  <p:stCondLst>
                                    <p:cond delay="0"/>
                                  </p:stCondLst>
                                  <p:childTnLst>
                                    <p:set>
                                      <p:cBhvr>
                                        <p:cTn id="123" dur="1" fill="hold">
                                          <p:stCondLst>
                                            <p:cond delay="0"/>
                                          </p:stCondLst>
                                        </p:cTn>
                                        <p:tgtEl>
                                          <p:spTgt spid="25632"/>
                                        </p:tgtEl>
                                        <p:attrNameLst>
                                          <p:attrName>style.visibility</p:attrName>
                                        </p:attrNameLst>
                                      </p:cBhvr>
                                      <p:to>
                                        <p:strVal val="visible"/>
                                      </p:to>
                                    </p:set>
                                    <p:anim calcmode="lin" valueType="num">
                                      <p:cBhvr>
                                        <p:cTn id="124" dur="1000" fill="hold"/>
                                        <p:tgtEl>
                                          <p:spTgt spid="25632"/>
                                        </p:tgtEl>
                                        <p:attrNameLst>
                                          <p:attrName>ppt_w</p:attrName>
                                        </p:attrNameLst>
                                      </p:cBhvr>
                                      <p:tavLst>
                                        <p:tav tm="0">
                                          <p:val>
                                            <p:strVal val="#ppt_w*0.05"/>
                                          </p:val>
                                        </p:tav>
                                        <p:tav tm="100000">
                                          <p:val>
                                            <p:strVal val="#ppt_w"/>
                                          </p:val>
                                        </p:tav>
                                      </p:tavLst>
                                    </p:anim>
                                    <p:anim calcmode="lin" valueType="num">
                                      <p:cBhvr>
                                        <p:cTn id="125" dur="1000" fill="hold"/>
                                        <p:tgtEl>
                                          <p:spTgt spid="25632"/>
                                        </p:tgtEl>
                                        <p:attrNameLst>
                                          <p:attrName>ppt_h</p:attrName>
                                        </p:attrNameLst>
                                      </p:cBhvr>
                                      <p:tavLst>
                                        <p:tav tm="0">
                                          <p:val>
                                            <p:strVal val="#ppt_h"/>
                                          </p:val>
                                        </p:tav>
                                        <p:tav tm="100000">
                                          <p:val>
                                            <p:strVal val="#ppt_h"/>
                                          </p:val>
                                        </p:tav>
                                      </p:tavLst>
                                    </p:anim>
                                    <p:anim calcmode="lin" valueType="num">
                                      <p:cBhvr>
                                        <p:cTn id="126" dur="1000" fill="hold"/>
                                        <p:tgtEl>
                                          <p:spTgt spid="25632"/>
                                        </p:tgtEl>
                                        <p:attrNameLst>
                                          <p:attrName>ppt_x</p:attrName>
                                        </p:attrNameLst>
                                      </p:cBhvr>
                                      <p:tavLst>
                                        <p:tav tm="0">
                                          <p:val>
                                            <p:strVal val="#ppt_x-.2"/>
                                          </p:val>
                                        </p:tav>
                                        <p:tav tm="100000">
                                          <p:val>
                                            <p:strVal val="#ppt_x"/>
                                          </p:val>
                                        </p:tav>
                                      </p:tavLst>
                                    </p:anim>
                                    <p:anim calcmode="lin" valueType="num">
                                      <p:cBhvr>
                                        <p:cTn id="127" dur="1000" fill="hold"/>
                                        <p:tgtEl>
                                          <p:spTgt spid="25632"/>
                                        </p:tgtEl>
                                        <p:attrNameLst>
                                          <p:attrName>ppt_y</p:attrName>
                                        </p:attrNameLst>
                                      </p:cBhvr>
                                      <p:tavLst>
                                        <p:tav tm="0">
                                          <p:val>
                                            <p:strVal val="#ppt_y"/>
                                          </p:val>
                                        </p:tav>
                                        <p:tav tm="100000">
                                          <p:val>
                                            <p:strVal val="#ppt_y"/>
                                          </p:val>
                                        </p:tav>
                                      </p:tavLst>
                                    </p:anim>
                                    <p:animEffect transition="in" filter="fade">
                                      <p:cBhvr>
                                        <p:cTn id="128" dur="1000"/>
                                        <p:tgtEl>
                                          <p:spTgt spid="25632"/>
                                        </p:tgtEl>
                                      </p:cBhvr>
                                    </p:animEffect>
                                  </p:childTnLst>
                                </p:cTn>
                              </p:par>
                            </p:childTnLst>
                          </p:cTn>
                        </p:par>
                      </p:childTnLst>
                    </p:cTn>
                  </p:par>
                  <p:par>
                    <p:cTn id="129" fill="hold">
                      <p:stCondLst>
                        <p:cond delay="indefinite"/>
                      </p:stCondLst>
                      <p:childTnLst>
                        <p:par>
                          <p:cTn id="130" fill="hold">
                            <p:stCondLst>
                              <p:cond delay="0"/>
                            </p:stCondLst>
                            <p:childTnLst>
                              <p:par>
                                <p:cTn id="131" presetID="54" presetClass="entr" presetSubtype="0" accel="100000" fill="hold" grpId="0" nodeType="clickEffect">
                                  <p:stCondLst>
                                    <p:cond delay="0"/>
                                  </p:stCondLst>
                                  <p:childTnLst>
                                    <p:set>
                                      <p:cBhvr>
                                        <p:cTn id="132" dur="1" fill="hold">
                                          <p:stCondLst>
                                            <p:cond delay="0"/>
                                          </p:stCondLst>
                                        </p:cTn>
                                        <p:tgtEl>
                                          <p:spTgt spid="25633"/>
                                        </p:tgtEl>
                                        <p:attrNameLst>
                                          <p:attrName>style.visibility</p:attrName>
                                        </p:attrNameLst>
                                      </p:cBhvr>
                                      <p:to>
                                        <p:strVal val="visible"/>
                                      </p:to>
                                    </p:set>
                                    <p:anim calcmode="lin" valueType="num">
                                      <p:cBhvr>
                                        <p:cTn id="133" dur="1000" fill="hold"/>
                                        <p:tgtEl>
                                          <p:spTgt spid="25633"/>
                                        </p:tgtEl>
                                        <p:attrNameLst>
                                          <p:attrName>ppt_w</p:attrName>
                                        </p:attrNameLst>
                                      </p:cBhvr>
                                      <p:tavLst>
                                        <p:tav tm="0">
                                          <p:val>
                                            <p:strVal val="#ppt_w*0.05"/>
                                          </p:val>
                                        </p:tav>
                                        <p:tav tm="100000">
                                          <p:val>
                                            <p:strVal val="#ppt_w"/>
                                          </p:val>
                                        </p:tav>
                                      </p:tavLst>
                                    </p:anim>
                                    <p:anim calcmode="lin" valueType="num">
                                      <p:cBhvr>
                                        <p:cTn id="134" dur="1000" fill="hold"/>
                                        <p:tgtEl>
                                          <p:spTgt spid="25633"/>
                                        </p:tgtEl>
                                        <p:attrNameLst>
                                          <p:attrName>ppt_h</p:attrName>
                                        </p:attrNameLst>
                                      </p:cBhvr>
                                      <p:tavLst>
                                        <p:tav tm="0">
                                          <p:val>
                                            <p:strVal val="#ppt_h"/>
                                          </p:val>
                                        </p:tav>
                                        <p:tav tm="100000">
                                          <p:val>
                                            <p:strVal val="#ppt_h"/>
                                          </p:val>
                                        </p:tav>
                                      </p:tavLst>
                                    </p:anim>
                                    <p:anim calcmode="lin" valueType="num">
                                      <p:cBhvr>
                                        <p:cTn id="135" dur="1000" fill="hold"/>
                                        <p:tgtEl>
                                          <p:spTgt spid="25633"/>
                                        </p:tgtEl>
                                        <p:attrNameLst>
                                          <p:attrName>ppt_x</p:attrName>
                                        </p:attrNameLst>
                                      </p:cBhvr>
                                      <p:tavLst>
                                        <p:tav tm="0">
                                          <p:val>
                                            <p:strVal val="#ppt_x-.2"/>
                                          </p:val>
                                        </p:tav>
                                        <p:tav tm="100000">
                                          <p:val>
                                            <p:strVal val="#ppt_x"/>
                                          </p:val>
                                        </p:tav>
                                      </p:tavLst>
                                    </p:anim>
                                    <p:anim calcmode="lin" valueType="num">
                                      <p:cBhvr>
                                        <p:cTn id="136" dur="1000" fill="hold"/>
                                        <p:tgtEl>
                                          <p:spTgt spid="25633"/>
                                        </p:tgtEl>
                                        <p:attrNameLst>
                                          <p:attrName>ppt_y</p:attrName>
                                        </p:attrNameLst>
                                      </p:cBhvr>
                                      <p:tavLst>
                                        <p:tav tm="0">
                                          <p:val>
                                            <p:strVal val="#ppt_y"/>
                                          </p:val>
                                        </p:tav>
                                        <p:tav tm="100000">
                                          <p:val>
                                            <p:strVal val="#ppt_y"/>
                                          </p:val>
                                        </p:tav>
                                      </p:tavLst>
                                    </p:anim>
                                    <p:animEffect transition="in" filter="fade">
                                      <p:cBhvr>
                                        <p:cTn id="137" dur="1000"/>
                                        <p:tgtEl>
                                          <p:spTgt spid="25633"/>
                                        </p:tgtEl>
                                      </p:cBhvr>
                                    </p:animEffect>
                                  </p:childTnLst>
                                </p:cTn>
                              </p:par>
                            </p:childTnLst>
                          </p:cTn>
                        </p:par>
                      </p:childTnLst>
                    </p:cTn>
                  </p:par>
                  <p:par>
                    <p:cTn id="138" fill="hold">
                      <p:stCondLst>
                        <p:cond delay="indefinite"/>
                      </p:stCondLst>
                      <p:childTnLst>
                        <p:par>
                          <p:cTn id="139" fill="hold">
                            <p:stCondLst>
                              <p:cond delay="0"/>
                            </p:stCondLst>
                            <p:childTnLst>
                              <p:par>
                                <p:cTn id="140" presetID="54" presetClass="entr" presetSubtype="0" accel="100000" fill="hold" grpId="0" nodeType="clickEffect">
                                  <p:stCondLst>
                                    <p:cond delay="0"/>
                                  </p:stCondLst>
                                  <p:childTnLst>
                                    <p:set>
                                      <p:cBhvr>
                                        <p:cTn id="141" dur="1" fill="hold">
                                          <p:stCondLst>
                                            <p:cond delay="0"/>
                                          </p:stCondLst>
                                        </p:cTn>
                                        <p:tgtEl>
                                          <p:spTgt spid="25634"/>
                                        </p:tgtEl>
                                        <p:attrNameLst>
                                          <p:attrName>style.visibility</p:attrName>
                                        </p:attrNameLst>
                                      </p:cBhvr>
                                      <p:to>
                                        <p:strVal val="visible"/>
                                      </p:to>
                                    </p:set>
                                    <p:anim calcmode="lin" valueType="num">
                                      <p:cBhvr>
                                        <p:cTn id="142" dur="1000" fill="hold"/>
                                        <p:tgtEl>
                                          <p:spTgt spid="25634"/>
                                        </p:tgtEl>
                                        <p:attrNameLst>
                                          <p:attrName>ppt_w</p:attrName>
                                        </p:attrNameLst>
                                      </p:cBhvr>
                                      <p:tavLst>
                                        <p:tav tm="0">
                                          <p:val>
                                            <p:strVal val="#ppt_w*0.05"/>
                                          </p:val>
                                        </p:tav>
                                        <p:tav tm="100000">
                                          <p:val>
                                            <p:strVal val="#ppt_w"/>
                                          </p:val>
                                        </p:tav>
                                      </p:tavLst>
                                    </p:anim>
                                    <p:anim calcmode="lin" valueType="num">
                                      <p:cBhvr>
                                        <p:cTn id="143" dur="1000" fill="hold"/>
                                        <p:tgtEl>
                                          <p:spTgt spid="25634"/>
                                        </p:tgtEl>
                                        <p:attrNameLst>
                                          <p:attrName>ppt_h</p:attrName>
                                        </p:attrNameLst>
                                      </p:cBhvr>
                                      <p:tavLst>
                                        <p:tav tm="0">
                                          <p:val>
                                            <p:strVal val="#ppt_h"/>
                                          </p:val>
                                        </p:tav>
                                        <p:tav tm="100000">
                                          <p:val>
                                            <p:strVal val="#ppt_h"/>
                                          </p:val>
                                        </p:tav>
                                      </p:tavLst>
                                    </p:anim>
                                    <p:anim calcmode="lin" valueType="num">
                                      <p:cBhvr>
                                        <p:cTn id="144" dur="1000" fill="hold"/>
                                        <p:tgtEl>
                                          <p:spTgt spid="25634"/>
                                        </p:tgtEl>
                                        <p:attrNameLst>
                                          <p:attrName>ppt_x</p:attrName>
                                        </p:attrNameLst>
                                      </p:cBhvr>
                                      <p:tavLst>
                                        <p:tav tm="0">
                                          <p:val>
                                            <p:strVal val="#ppt_x-.2"/>
                                          </p:val>
                                        </p:tav>
                                        <p:tav tm="100000">
                                          <p:val>
                                            <p:strVal val="#ppt_x"/>
                                          </p:val>
                                        </p:tav>
                                      </p:tavLst>
                                    </p:anim>
                                    <p:anim calcmode="lin" valueType="num">
                                      <p:cBhvr>
                                        <p:cTn id="145" dur="1000" fill="hold"/>
                                        <p:tgtEl>
                                          <p:spTgt spid="25634"/>
                                        </p:tgtEl>
                                        <p:attrNameLst>
                                          <p:attrName>ppt_y</p:attrName>
                                        </p:attrNameLst>
                                      </p:cBhvr>
                                      <p:tavLst>
                                        <p:tav tm="0">
                                          <p:val>
                                            <p:strVal val="#ppt_y"/>
                                          </p:val>
                                        </p:tav>
                                        <p:tav tm="100000">
                                          <p:val>
                                            <p:strVal val="#ppt_y"/>
                                          </p:val>
                                        </p:tav>
                                      </p:tavLst>
                                    </p:anim>
                                    <p:animEffect transition="in" filter="fade">
                                      <p:cBhvr>
                                        <p:cTn id="146" dur="1000"/>
                                        <p:tgtEl>
                                          <p:spTgt spid="2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animBg="1"/>
      <p:bldP spid="25608" grpId="0" animBg="1"/>
      <p:bldP spid="25609" grpId="0" animBg="1"/>
      <p:bldP spid="25610" grpId="0" animBg="1"/>
      <p:bldP spid="25611" grpId="0" animBg="1"/>
      <p:bldP spid="25614" grpId="0" animBg="1"/>
      <p:bldP spid="25618" grpId="0" animBg="1"/>
      <p:bldP spid="25619" grpId="0" animBg="1"/>
      <p:bldP spid="25620" grpId="0" animBg="1"/>
      <p:bldP spid="25622" grpId="0" animBg="1"/>
      <p:bldP spid="25623" grpId="0" animBg="1"/>
      <p:bldP spid="25624" grpId="0" animBg="1"/>
      <p:bldP spid="25625" grpId="0" animBg="1"/>
      <p:bldP spid="25632" grpId="0" animBg="1"/>
      <p:bldP spid="25633" grpId="0" animBg="1"/>
      <p:bldP spid="256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3515" y="1276111"/>
            <a:ext cx="10972800" cy="2960224"/>
          </a:xfrm>
        </p:spPr>
        <p:txBody>
          <a:bodyPr/>
          <a:lstStyle/>
          <a:p>
            <a:pPr algn="just" rtl="1"/>
            <a:r>
              <a:rPr lang="en-US" sz="1800" b="1" dirty="0">
                <a:cs typeface="B Compset" pitchFamily="2" charset="-78"/>
              </a:rPr>
              <a:t>ACS  </a:t>
            </a:r>
            <a:r>
              <a:rPr lang="fa-IR" sz="1800" b="1" dirty="0">
                <a:cs typeface="B Compset" pitchFamily="2" charset="-78"/>
              </a:rPr>
              <a:t> اصطلاحی است که طیف وسیعی از بیماریهای ایسکمیک قلب از آنژین ناپایدار تا انفارکتوس میوکارد را پوشش میدهد.</a:t>
            </a:r>
            <a:endParaRPr lang="en-US" sz="1800" b="1" dirty="0">
              <a:cs typeface="B Compset" pitchFamily="2" charset="-78"/>
            </a:endParaRPr>
          </a:p>
          <a:p>
            <a:pPr algn="just" rtl="1"/>
            <a:endParaRPr lang="en-US" sz="1800" b="1" dirty="0">
              <a:cs typeface="B Compset" pitchFamily="2" charset="-78"/>
            </a:endParaRPr>
          </a:p>
          <a:p>
            <a:pPr marL="109728" indent="0" algn="just" rtl="1">
              <a:buNone/>
            </a:pPr>
            <a:r>
              <a:rPr lang="fa-IR" sz="1800" b="1" dirty="0">
                <a:cs typeface="B Compset" pitchFamily="2" charset="-78"/>
              </a:rPr>
              <a:t> </a:t>
            </a:r>
          </a:p>
          <a:p>
            <a:pPr marL="457200" indent="-457200" algn="just" rtl="1"/>
            <a:r>
              <a:rPr lang="fa-IR" sz="1800" b="1" dirty="0">
                <a:cs typeface="B Compset" pitchFamily="2" charset="-78"/>
              </a:rPr>
              <a:t>علائم و نشانه های </a:t>
            </a:r>
            <a:r>
              <a:rPr lang="en-US" sz="1800" b="1" dirty="0">
                <a:cs typeface="B Compset" pitchFamily="2" charset="-78"/>
              </a:rPr>
              <a:t>ACS</a:t>
            </a:r>
            <a:r>
              <a:rPr lang="fa-IR" sz="1800" b="1" dirty="0">
                <a:cs typeface="B Compset" pitchFamily="2" charset="-78"/>
              </a:rPr>
              <a:t> می تواند به صورت یک زنجیره بر اساس میزان شدت بروز کند:</a:t>
            </a:r>
          </a:p>
          <a:p>
            <a:pPr marL="457200" indent="-457200" algn="just" rtl="1"/>
            <a:endParaRPr lang="fa-IR" sz="1800" b="1" dirty="0">
              <a:cs typeface="B Compset" pitchFamily="2" charset="-78"/>
            </a:endParaRPr>
          </a:p>
          <a:p>
            <a:pPr marL="514350" indent="-514350" algn="just" rtl="1">
              <a:buFont typeface="+mj-lt"/>
              <a:buAutoNum type="arabicPeriod"/>
            </a:pPr>
            <a:r>
              <a:rPr lang="en-US" sz="1800" b="1" dirty="0">
                <a:solidFill>
                  <a:srgbClr val="FF0000"/>
                </a:solidFill>
                <a:cs typeface="B Compset" pitchFamily="2" charset="-78"/>
              </a:rPr>
              <a:t>STEMI: </a:t>
            </a:r>
            <a:r>
              <a:rPr lang="en-US" sz="1800" b="1" dirty="0">
                <a:cs typeface="B Compset" pitchFamily="2" charset="-78"/>
              </a:rPr>
              <a:t> ST Elevation Myocardial Infarction</a:t>
            </a:r>
          </a:p>
          <a:p>
            <a:pPr marL="514350" indent="-514350" algn="just" rtl="1">
              <a:buFont typeface="+mj-lt"/>
              <a:buAutoNum type="arabicPeriod"/>
            </a:pPr>
            <a:r>
              <a:rPr lang="en-US" sz="1800" b="1" dirty="0">
                <a:solidFill>
                  <a:srgbClr val="FF0000"/>
                </a:solidFill>
                <a:cs typeface="B Compset" pitchFamily="2" charset="-78"/>
              </a:rPr>
              <a:t>NSTEMI :  </a:t>
            </a:r>
            <a:r>
              <a:rPr lang="en-US" sz="1800" b="1" dirty="0">
                <a:cs typeface="B Compset" pitchFamily="2" charset="-78"/>
              </a:rPr>
              <a:t>Non ST Elevation Myocardial Infarction</a:t>
            </a:r>
          </a:p>
          <a:p>
            <a:pPr marL="514350" indent="-514350" algn="just" rtl="1">
              <a:buFont typeface="+mj-lt"/>
              <a:buAutoNum type="arabicPeriod"/>
            </a:pPr>
            <a:r>
              <a:rPr lang="en-US" sz="1800" b="1" dirty="0">
                <a:solidFill>
                  <a:srgbClr val="FF0000"/>
                </a:solidFill>
                <a:cs typeface="B Compset" pitchFamily="2" charset="-78"/>
              </a:rPr>
              <a:t>UA :   </a:t>
            </a:r>
            <a:r>
              <a:rPr lang="en-US" sz="1800" b="1" dirty="0">
                <a:cs typeface="B Compset" pitchFamily="2" charset="-78"/>
              </a:rPr>
              <a:t>Unstable Angina</a:t>
            </a:r>
            <a:endParaRPr lang="fa-IR" sz="1800" b="1" dirty="0">
              <a:cs typeface="B Compset" pitchFamily="2" charset="-78"/>
            </a:endParaRPr>
          </a:p>
        </p:txBody>
      </p:sp>
      <p:sp>
        <p:nvSpPr>
          <p:cNvPr id="3" name="Title 2"/>
          <p:cNvSpPr>
            <a:spLocks noGrp="1"/>
          </p:cNvSpPr>
          <p:nvPr>
            <p:ph type="title"/>
          </p:nvPr>
        </p:nvSpPr>
        <p:spPr>
          <a:xfrm>
            <a:off x="609600" y="0"/>
            <a:ext cx="10972800" cy="1143000"/>
          </a:xfrm>
        </p:spPr>
        <p:txBody>
          <a:bodyPr/>
          <a:lstStyle/>
          <a:p>
            <a:pPr rtl="1"/>
            <a:r>
              <a:rPr lang="en-US" sz="2400" b="1" dirty="0">
                <a:cs typeface="B Titr" pitchFamily="2" charset="-78"/>
              </a:rPr>
              <a:t>Acute Coronary Syndrome (ACS)</a:t>
            </a:r>
            <a:endParaRPr lang="fa-IR" sz="2400" b="1" dirty="0">
              <a:cs typeface="B Titr" pitchFamily="2" charset="-78"/>
            </a:endParaRPr>
          </a:p>
        </p:txBody>
      </p:sp>
      <p:pic>
        <p:nvPicPr>
          <p:cNvPr id="5" name="Picture 2">
            <a:extLst>
              <a:ext uri="{FF2B5EF4-FFF2-40B4-BE49-F238E27FC236}">
                <a16:creationId xmlns:a16="http://schemas.microsoft.com/office/drawing/2014/main" id="{CE83D52B-3B8D-DD4F-A5AA-61125211A7F8}"/>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761" y="3773346"/>
            <a:ext cx="6407211" cy="3084653"/>
          </a:xfrm>
          <a:prstGeom prst="rect">
            <a:avLst/>
          </a:prstGeom>
          <a:noFill/>
          <a:ln w="9525">
            <a:noFill/>
            <a:miter lim="800000"/>
            <a:headEnd/>
            <a:tailEnd/>
          </a:ln>
          <a:effectLst/>
        </p:spPr>
      </p:pic>
    </p:spTree>
    <p:extLst>
      <p:ext uri="{BB962C8B-B14F-4D97-AF65-F5344CB8AC3E}">
        <p14:creationId xmlns:p14="http://schemas.microsoft.com/office/powerpoint/2010/main" val="3419405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ctrTitle"/>
          </p:nvPr>
        </p:nvSpPr>
        <p:spPr>
          <a:xfrm>
            <a:off x="2452662" y="571481"/>
            <a:ext cx="7772400" cy="1000132"/>
          </a:xfrm>
        </p:spPr>
        <p:txBody>
          <a:bodyPr/>
          <a:lstStyle/>
          <a:p>
            <a:pPr eaLnBrk="1" hangingPunct="1">
              <a:defRPr/>
            </a:pPr>
            <a:r>
              <a:rPr lang="fa-IR" sz="2400" b="1" dirty="0">
                <a:solidFill>
                  <a:schemeClr val="tx1"/>
                </a:solidFill>
                <a:effectLst>
                  <a:outerShdw blurRad="38100" dist="38100" dir="2700000" algn="tl">
                    <a:srgbClr val="000000">
                      <a:alpha val="43137"/>
                    </a:srgbClr>
                  </a:outerShdw>
                </a:effectLst>
                <a:cs typeface="B Titr" pitchFamily="2" charset="-78"/>
              </a:rPr>
              <a:t>)</a:t>
            </a:r>
            <a:r>
              <a:rPr lang="en-US" sz="2400" b="1" dirty="0">
                <a:solidFill>
                  <a:schemeClr val="tx1"/>
                </a:solidFill>
                <a:effectLst>
                  <a:outerShdw blurRad="38100" dist="38100" dir="2700000" algn="tl">
                    <a:srgbClr val="000000">
                      <a:alpha val="43137"/>
                    </a:srgbClr>
                  </a:outerShdw>
                </a:effectLst>
                <a:cs typeface="B Titr" pitchFamily="2" charset="-78"/>
              </a:rPr>
              <a:t>Angina Pectoris</a:t>
            </a:r>
            <a:r>
              <a:rPr lang="fa-IR" sz="2400" b="1" dirty="0">
                <a:solidFill>
                  <a:schemeClr val="tx1"/>
                </a:solidFill>
                <a:effectLst>
                  <a:outerShdw blurRad="38100" dist="38100" dir="2700000" algn="tl">
                    <a:srgbClr val="000000">
                      <a:alpha val="43137"/>
                    </a:srgbClr>
                  </a:outerShdw>
                </a:effectLst>
                <a:cs typeface="B Titr" pitchFamily="2" charset="-78"/>
              </a:rPr>
              <a:t>آنژین صدری (</a:t>
            </a:r>
            <a:endParaRPr lang="en-US" sz="2400" b="1" dirty="0">
              <a:solidFill>
                <a:schemeClr val="tx1"/>
              </a:solidFill>
              <a:cs typeface="B Titr" pitchFamily="2" charset="-78"/>
            </a:endParaRPr>
          </a:p>
        </p:txBody>
      </p:sp>
      <p:sp>
        <p:nvSpPr>
          <p:cNvPr id="6" name="Subtitle 5"/>
          <p:cNvSpPr>
            <a:spLocks noGrp="1"/>
          </p:cNvSpPr>
          <p:nvPr>
            <p:ph type="subTitle" idx="1"/>
          </p:nvPr>
        </p:nvSpPr>
        <p:spPr>
          <a:xfrm>
            <a:off x="2095473" y="2071678"/>
            <a:ext cx="8215341" cy="4517166"/>
          </a:xfrm>
        </p:spPr>
        <p:txBody>
          <a:bodyPr rtlCol="0">
            <a:normAutofit/>
          </a:bodyPr>
          <a:lstStyle/>
          <a:p>
            <a:pPr marL="342900" indent="-342900" algn="r" rtl="1">
              <a:buFont typeface="Arial" pitchFamily="34" charset="0"/>
              <a:buChar char="•"/>
              <a:defRPr/>
            </a:pPr>
            <a:r>
              <a:rPr lang="fa-IR" sz="1800" b="1" dirty="0">
                <a:cs typeface="B Compset" pitchFamily="2" charset="-78"/>
              </a:rPr>
              <a:t>یک سندرم بالینی است که در اثر ایسکمی حاد و گذرای میوکارد ایجاد می شود.</a:t>
            </a:r>
          </a:p>
          <a:p>
            <a:pPr marL="342900" indent="-342900" algn="r" rtl="1">
              <a:buFont typeface="Arial" pitchFamily="34" charset="0"/>
              <a:buChar char="•"/>
              <a:defRPr/>
            </a:pPr>
            <a:endParaRPr lang="fa-IR" sz="1800" b="1" dirty="0">
              <a:cs typeface="B Compset" pitchFamily="2" charset="-78"/>
            </a:endParaRPr>
          </a:p>
          <a:p>
            <a:pPr marL="342900" indent="-342900" algn="r" rtl="1">
              <a:buFont typeface="Arial" pitchFamily="34" charset="0"/>
              <a:buChar char="•"/>
              <a:defRPr/>
            </a:pPr>
            <a:r>
              <a:rPr lang="fa-IR" sz="1800" b="1" dirty="0">
                <a:cs typeface="B Compset" pitchFamily="2" charset="-78"/>
              </a:rPr>
              <a:t> هر زمان تغییراتی در عرضه و تقاضا ی بافت میوکارد و یا هردو ایجاد شود آنژین صدری بروز پیدا می کند.</a:t>
            </a:r>
            <a:endParaRPr lang="en-US" sz="1800" b="1" dirty="0">
              <a:cs typeface="B Compset" pitchFamily="2" charset="-78"/>
            </a:endParaRPr>
          </a:p>
          <a:p>
            <a:pPr marL="342900" indent="-342900" algn="r" rtl="1">
              <a:buFont typeface="Arial" pitchFamily="34" charset="0"/>
              <a:buChar char="•"/>
              <a:defRPr/>
            </a:pPr>
            <a:endParaRPr lang="fa-IR" sz="1800" b="1" dirty="0">
              <a:cs typeface="B Compset" pitchFamily="2" charset="-78"/>
            </a:endParaRPr>
          </a:p>
          <a:p>
            <a:pPr algn="r" rtl="1">
              <a:spcBef>
                <a:spcPct val="0"/>
              </a:spcBef>
              <a:defRPr/>
            </a:pPr>
            <a:endParaRPr lang="fa-IR" sz="1800" b="1" dirty="0">
              <a:cs typeface="B Compset" pitchFamily="2" charset="-78"/>
            </a:endParaRPr>
          </a:p>
          <a:p>
            <a:pPr marL="285750" indent="-285750" algn="r" rtl="1">
              <a:spcBef>
                <a:spcPct val="0"/>
              </a:spcBef>
              <a:buFont typeface="Arial" panose="020B0604020202020204" pitchFamily="34" charset="0"/>
              <a:buChar char="•"/>
              <a:defRPr/>
            </a:pPr>
            <a:r>
              <a:rPr lang="fa-IR" sz="1800" b="1" dirty="0">
                <a:cs typeface="B Compset" pitchFamily="2" charset="-78"/>
              </a:rPr>
              <a:t>درد </a:t>
            </a:r>
            <a:r>
              <a:rPr lang="fa-IR" sz="1800" b="1" dirty="0" err="1">
                <a:cs typeface="B Compset" pitchFamily="2" charset="-78"/>
              </a:rPr>
              <a:t>آنژینی</a:t>
            </a:r>
            <a:r>
              <a:rPr lang="fa-IR" sz="1800" b="1" dirty="0">
                <a:cs typeface="B Compset" pitchFamily="2" charset="-78"/>
              </a:rPr>
              <a:t> به صورت یک درد فشارنده است. گاهی بیمار احساس فشار و سنگینی قفسه سینه را دارد. مدت این درد حداکثر 30 دقیقه است.</a:t>
            </a:r>
          </a:p>
          <a:p>
            <a:pPr marL="342900" indent="-342900" algn="r" rtl="1">
              <a:buFont typeface="Arial" pitchFamily="34" charset="0"/>
              <a:buChar char="•"/>
              <a:defRPr/>
            </a:pPr>
            <a:endParaRPr lang="fa-IR" sz="1800" b="1" dirty="0">
              <a:cs typeface="B Compset" pitchFamily="2" charset="-78"/>
            </a:endParaRPr>
          </a:p>
        </p:txBody>
      </p:sp>
    </p:spTree>
    <p:extLst>
      <p:ext uri="{BB962C8B-B14F-4D97-AF65-F5344CB8AC3E}">
        <p14:creationId xmlns:p14="http://schemas.microsoft.com/office/powerpoint/2010/main" val="2238217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slide(fromLeft)">
                                      <p:cBhvr>
                                        <p:cTn id="7" dur="10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lide(fromLeft)">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slide(fromLeft)">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slide(fromLeft)">
                                      <p:cBhvr>
                                        <p:cTn id="22"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243841"/>
            <a:ext cx="7766050" cy="870585"/>
          </a:xfrm>
        </p:spPr>
        <p:txBody>
          <a:bodyPr vert="horz" wrap="square" lIns="91440" tIns="45720" rIns="100286" bIns="45720" numCol="1" anchor="ctr" anchorCtr="0" compatLnSpc="1">
            <a:prstTxWarp prst="textNoShape">
              <a:avLst/>
            </a:prstTxWarp>
          </a:bodyPr>
          <a:lstStyle/>
          <a:p>
            <a:pPr marL="35898">
              <a:defRPr/>
            </a:pPr>
            <a:r>
              <a:rPr lang="fa-IR" sz="2400" b="1" dirty="0">
                <a:solidFill>
                  <a:schemeClr val="tx1"/>
                </a:solidFill>
                <a:effectLst>
                  <a:outerShdw blurRad="38100" dist="38100" dir="2700000" algn="tl">
                    <a:srgbClr val="000000">
                      <a:alpha val="43137"/>
                    </a:srgbClr>
                  </a:outerShdw>
                </a:effectLst>
                <a:latin typeface="Times New Roman" pitchFamily="18" charset="0"/>
                <a:cs typeface="B Titr" pitchFamily="2" charset="-78"/>
              </a:rPr>
              <a:t>)</a:t>
            </a:r>
            <a:r>
              <a:rPr lang="en-US" sz="2400" b="1" dirty="0">
                <a:solidFill>
                  <a:schemeClr val="tx1"/>
                </a:solidFill>
                <a:effectLst>
                  <a:outerShdw blurRad="38100" dist="38100" dir="2700000" algn="tl">
                    <a:srgbClr val="000000">
                      <a:alpha val="43137"/>
                    </a:srgbClr>
                  </a:outerShdw>
                </a:effectLst>
                <a:latin typeface="Times New Roman" pitchFamily="18" charset="0"/>
                <a:cs typeface="B Titr" pitchFamily="2" charset="-78"/>
              </a:rPr>
              <a:t>Angina Pectoris</a:t>
            </a:r>
            <a:r>
              <a:rPr lang="fa-IR" sz="2400" b="1" dirty="0">
                <a:solidFill>
                  <a:schemeClr val="tx1"/>
                </a:solidFill>
                <a:effectLst>
                  <a:outerShdw blurRad="38100" dist="38100" dir="2700000" algn="tl">
                    <a:srgbClr val="000000">
                      <a:alpha val="43137"/>
                    </a:srgbClr>
                  </a:outerShdw>
                </a:effectLst>
                <a:latin typeface="Times New Roman" pitchFamily="18" charset="0"/>
                <a:cs typeface="B Titr" pitchFamily="2" charset="-78"/>
              </a:rPr>
              <a:t> آنژین صدری (</a:t>
            </a:r>
            <a:endParaRPr lang="en-US" sz="2400" b="1" dirty="0">
              <a:solidFill>
                <a:schemeClr val="tx1"/>
              </a:solidFill>
              <a:effectLst>
                <a:outerShdw blurRad="38100" dist="38100" dir="2700000" algn="tl">
                  <a:srgbClr val="000000">
                    <a:alpha val="43137"/>
                  </a:srgbClr>
                </a:outerShdw>
              </a:effectLst>
              <a:latin typeface="Times New Roman" pitchFamily="18" charset="0"/>
              <a:cs typeface="B Titr" pitchFamily="2" charset="-78"/>
              <a:sym typeface="Times New Roman" pitchFamily="18" charset="0"/>
            </a:endParaRPr>
          </a:p>
        </p:txBody>
      </p:sp>
      <p:sp>
        <p:nvSpPr>
          <p:cNvPr id="15363" name="Rectangle 1"/>
          <p:cNvSpPr>
            <a:spLocks noGrp="1" noChangeArrowheads="1"/>
          </p:cNvSpPr>
          <p:nvPr>
            <p:ph idx="1"/>
          </p:nvPr>
        </p:nvSpPr>
        <p:spPr>
          <a:xfrm>
            <a:off x="1988344" y="1157288"/>
            <a:ext cx="8179594" cy="5350192"/>
          </a:xfrm>
        </p:spPr>
        <p:txBody>
          <a:bodyPr vert="horz" wrap="square" lIns="0" tIns="0" rIns="36467" bIns="0" numCol="1" anchor="t" anchorCtr="0" compatLnSpc="1">
            <a:prstTxWarp prst="textNoShape">
              <a:avLst/>
            </a:prstTxWarp>
          </a:bodyPr>
          <a:lstStyle/>
          <a:p>
            <a:pPr algn="r" rtl="1" eaLnBrk="1" hangingPunct="1">
              <a:spcBef>
                <a:spcPct val="0"/>
              </a:spcBef>
              <a:buFont typeface="Wingdings" pitchFamily="2" charset="2"/>
              <a:buNone/>
              <a:defRPr/>
            </a:pPr>
            <a:endParaRPr lang="fa-IR" sz="1800" b="1" dirty="0">
              <a:cs typeface="B Compset" pitchFamily="2" charset="-78"/>
            </a:endParaRPr>
          </a:p>
          <a:p>
            <a:pPr algn="r" rtl="1" eaLnBrk="1" hangingPunct="1">
              <a:spcBef>
                <a:spcPct val="0"/>
              </a:spcBef>
              <a:buFont typeface="Wingdings" pitchFamily="2" charset="2"/>
              <a:buNone/>
              <a:defRPr/>
            </a:pPr>
            <a:r>
              <a:rPr lang="fa-IR" sz="1800" b="1" dirty="0">
                <a:effectLst>
                  <a:outerShdw blurRad="38100" dist="38100" dir="2700000" algn="tl">
                    <a:srgbClr val="000000">
                      <a:alpha val="43137"/>
                    </a:srgbClr>
                  </a:outerShdw>
                </a:effectLst>
                <a:cs typeface="B Compset" pitchFamily="2" charset="-78"/>
              </a:rPr>
              <a:t>انواع آنژین صدری :</a:t>
            </a:r>
          </a:p>
          <a:p>
            <a:pPr algn="r" rtl="1" eaLnBrk="1" hangingPunct="1">
              <a:spcBef>
                <a:spcPct val="0"/>
              </a:spcBef>
              <a:buFont typeface="Wingdings" pitchFamily="2" charset="2"/>
              <a:buNone/>
              <a:defRPr/>
            </a:pPr>
            <a:endParaRPr lang="fa-IR" sz="1800" b="1" dirty="0">
              <a:effectLst>
                <a:outerShdw blurRad="38100" dist="38100" dir="2700000" algn="tl">
                  <a:srgbClr val="000000">
                    <a:alpha val="43137"/>
                  </a:srgbClr>
                </a:outerShdw>
              </a:effectLst>
              <a:cs typeface="B Compset" pitchFamily="2" charset="-78"/>
            </a:endParaRPr>
          </a:p>
          <a:p>
            <a:pPr algn="just" rtl="1">
              <a:spcBef>
                <a:spcPct val="0"/>
              </a:spcBef>
              <a:buNone/>
              <a:defRPr/>
            </a:pPr>
            <a:r>
              <a:rPr lang="fa-IR" sz="1800" b="1" dirty="0">
                <a:effectLst>
                  <a:outerShdw blurRad="38100" dist="38100" dir="2700000" algn="tl">
                    <a:srgbClr val="000000">
                      <a:alpha val="43137"/>
                    </a:srgbClr>
                  </a:outerShdw>
                </a:effectLst>
                <a:cs typeface="B Compset" pitchFamily="2" charset="-78"/>
              </a:rPr>
              <a:t>1-</a:t>
            </a:r>
            <a:r>
              <a:rPr lang="fa-IR" sz="1800" b="1" dirty="0">
                <a:cs typeface="B Compset" pitchFamily="2" charset="-78"/>
              </a:rPr>
              <a:t> آنژین پایدار</a:t>
            </a:r>
            <a:r>
              <a:rPr lang="en-US" sz="1800" b="1" dirty="0">
                <a:cs typeface="B Compset" pitchFamily="2" charset="-78"/>
              </a:rPr>
              <a:t>(Stable Angina) </a:t>
            </a:r>
            <a:r>
              <a:rPr lang="fa-IR" sz="1800" b="1" dirty="0">
                <a:cs typeface="B Compset" pitchFamily="2" charset="-78"/>
              </a:rPr>
              <a:t>: در حال استراحت بین عرضه و تقاضای اکسیژن تعادل برقرار است. با شروع فعالیت این بالانس به هم خورده وایجاد درد می نماید؛ با استراحت و پایین آمدن ریت قلبی درد سینه برطرف می شود. درد به </a:t>
            </a:r>
            <a:r>
              <a:rPr lang="en-US" sz="1800" b="1" dirty="0">
                <a:cs typeface="B Compset" pitchFamily="2" charset="-78"/>
              </a:rPr>
              <a:t>NTG</a:t>
            </a:r>
            <a:r>
              <a:rPr lang="fa-IR" sz="1800" b="1" dirty="0">
                <a:cs typeface="B Compset" pitchFamily="2" charset="-78"/>
              </a:rPr>
              <a:t> فورا پاسخ داده و </a:t>
            </a:r>
            <a:r>
              <a:rPr lang="en-US" sz="1800" b="1" dirty="0">
                <a:cs typeface="B Compset" pitchFamily="2" charset="-78"/>
              </a:rPr>
              <a:t>ECG</a:t>
            </a:r>
            <a:r>
              <a:rPr lang="fa-IR" sz="1800" b="1" dirty="0">
                <a:cs typeface="B Compset" pitchFamily="2" charset="-78"/>
              </a:rPr>
              <a:t> معمولا طبیعی است. </a:t>
            </a:r>
          </a:p>
          <a:p>
            <a:pPr algn="just" rtl="1">
              <a:spcBef>
                <a:spcPct val="0"/>
              </a:spcBef>
              <a:buNone/>
              <a:defRPr/>
            </a:pPr>
            <a:endParaRPr lang="fa-IR" sz="1800" b="1" dirty="0">
              <a:cs typeface="B Compset" pitchFamily="2" charset="-78"/>
            </a:endParaRPr>
          </a:p>
          <a:p>
            <a:pPr algn="just" rtl="1">
              <a:spcBef>
                <a:spcPct val="0"/>
              </a:spcBef>
              <a:defRPr/>
            </a:pPr>
            <a:r>
              <a:rPr lang="fa-IR" sz="1800" b="1" dirty="0">
                <a:cs typeface="B Compset" pitchFamily="2" charset="-78"/>
              </a:rPr>
              <a:t>گاهی سقوط قطعه </a:t>
            </a:r>
            <a:r>
              <a:rPr lang="en-US" sz="1800" b="1" dirty="0">
                <a:cs typeface="B Compset" pitchFamily="2" charset="-78"/>
              </a:rPr>
              <a:t>ST</a:t>
            </a:r>
            <a:r>
              <a:rPr lang="fa-IR" sz="1800" b="1" dirty="0">
                <a:cs typeface="B Compset" pitchFamily="2" charset="-78"/>
              </a:rPr>
              <a:t> و معکوس شدن موج </a:t>
            </a:r>
            <a:r>
              <a:rPr lang="en-US" sz="1800" b="1" dirty="0">
                <a:cs typeface="B Compset" pitchFamily="2" charset="-78"/>
              </a:rPr>
              <a:t>T</a:t>
            </a:r>
            <a:r>
              <a:rPr lang="fa-IR" sz="1800" b="1" dirty="0">
                <a:cs typeface="B Compset" pitchFamily="2" charset="-78"/>
              </a:rPr>
              <a:t> دیده می شود.</a:t>
            </a:r>
          </a:p>
          <a:p>
            <a:pPr algn="just" rtl="1">
              <a:spcBef>
                <a:spcPct val="0"/>
              </a:spcBef>
              <a:defRPr/>
            </a:pPr>
            <a:endParaRPr lang="fa-IR" sz="1800" b="1" dirty="0">
              <a:cs typeface="B Compset" pitchFamily="2" charset="-78"/>
            </a:endParaRPr>
          </a:p>
          <a:p>
            <a:pPr algn="just" rtl="1">
              <a:spcBef>
                <a:spcPct val="0"/>
              </a:spcBef>
              <a:defRPr/>
            </a:pPr>
            <a:r>
              <a:rPr lang="fa-IR" sz="1800" b="1" dirty="0">
                <a:cs typeface="B Compset" pitchFamily="2" charset="-78"/>
              </a:rPr>
              <a:t>این اختلال با رسیدن اکسیژن به میوکارد به وضع طبیعی خود برمی گردد.</a:t>
            </a:r>
          </a:p>
          <a:p>
            <a:pPr algn="r" rtl="1" eaLnBrk="1" hangingPunct="1">
              <a:spcBef>
                <a:spcPct val="0"/>
              </a:spcBef>
              <a:buFont typeface="Wingdings" pitchFamily="2" charset="2"/>
              <a:buNone/>
              <a:defRPr/>
            </a:pPr>
            <a:endParaRPr lang="en-US" sz="1800" b="1" dirty="0">
              <a:cs typeface="B Compset" pitchFamily="2" charset="-78"/>
            </a:endParaRPr>
          </a:p>
        </p:txBody>
      </p:sp>
    </p:spTree>
    <p:extLst>
      <p:ext uri="{BB962C8B-B14F-4D97-AF65-F5344CB8AC3E}">
        <p14:creationId xmlns:p14="http://schemas.microsoft.com/office/powerpoint/2010/main" val="233478071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slide(fromRight)">
                                      <p:cBhvr>
                                        <p:cTn id="7" dur="10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slide(fromLeft)">
                                      <p:cBhvr>
                                        <p:cTn id="12" dur="10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animEffect transition="in" filter="slide(fromLeft)">
                                      <p:cBhvr>
                                        <p:cTn id="17" dur="1000"/>
                                        <p:tgtEl>
                                          <p:spTgt spid="153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5363">
                                            <p:txEl>
                                              <p:pRg st="5" end="5"/>
                                            </p:txEl>
                                          </p:spTgt>
                                        </p:tgtEl>
                                        <p:attrNameLst>
                                          <p:attrName>style.visibility</p:attrName>
                                        </p:attrNameLst>
                                      </p:cBhvr>
                                      <p:to>
                                        <p:strVal val="visible"/>
                                      </p:to>
                                    </p:set>
                                    <p:animEffect transition="in" filter="slide(fromLeft)">
                                      <p:cBhvr>
                                        <p:cTn id="22" dur="1000"/>
                                        <p:tgtEl>
                                          <p:spTgt spid="1536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5363">
                                            <p:txEl>
                                              <p:pRg st="7" end="7"/>
                                            </p:txEl>
                                          </p:spTgt>
                                        </p:tgtEl>
                                        <p:attrNameLst>
                                          <p:attrName>style.visibility</p:attrName>
                                        </p:attrNameLst>
                                      </p:cBhvr>
                                      <p:to>
                                        <p:strVal val="visible"/>
                                      </p:to>
                                    </p:set>
                                    <p:animEffect transition="in" filter="slide(fromLeft)">
                                      <p:cBhvr>
                                        <p:cTn id="27" dur="1000"/>
                                        <p:tgtEl>
                                          <p:spTgt spid="153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243841"/>
            <a:ext cx="7766050" cy="870585"/>
          </a:xfrm>
        </p:spPr>
        <p:txBody>
          <a:bodyPr vert="horz" wrap="square" lIns="91440" tIns="45720" rIns="100286" bIns="45720" numCol="1" anchor="ctr" anchorCtr="0" compatLnSpc="1">
            <a:prstTxWarp prst="textNoShape">
              <a:avLst/>
            </a:prstTxWarp>
          </a:bodyPr>
          <a:lstStyle/>
          <a:p>
            <a:pPr marL="35898">
              <a:defRPr/>
            </a:pPr>
            <a:r>
              <a:rPr lang="fa-IR" sz="2400" b="1" dirty="0">
                <a:solidFill>
                  <a:schemeClr val="tx1"/>
                </a:solidFill>
                <a:latin typeface="Times New Roman" pitchFamily="18" charset="0"/>
                <a:cs typeface="B Titr" pitchFamily="2" charset="-78"/>
              </a:rPr>
              <a:t>)</a:t>
            </a:r>
            <a:r>
              <a:rPr lang="en-US" sz="2400" b="1" dirty="0">
                <a:solidFill>
                  <a:schemeClr val="tx1"/>
                </a:solidFill>
                <a:latin typeface="Times New Roman" pitchFamily="18" charset="0"/>
                <a:cs typeface="B Titr" pitchFamily="2" charset="-78"/>
              </a:rPr>
              <a:t>Angina Pectoris</a:t>
            </a:r>
            <a:r>
              <a:rPr lang="fa-IR" sz="2400" b="1" dirty="0">
                <a:solidFill>
                  <a:schemeClr val="tx1"/>
                </a:solidFill>
                <a:latin typeface="Times New Roman" pitchFamily="18" charset="0"/>
                <a:cs typeface="B Titr" pitchFamily="2" charset="-78"/>
              </a:rPr>
              <a:t> آنژین صدری (</a:t>
            </a:r>
            <a:endParaRPr lang="en-US" sz="2400" b="1" dirty="0">
              <a:solidFill>
                <a:schemeClr val="tx1"/>
              </a:solidFill>
              <a:latin typeface="Times New Roman" pitchFamily="18" charset="0"/>
              <a:cs typeface="B Titr" pitchFamily="2" charset="-78"/>
              <a:sym typeface="Times New Roman" pitchFamily="18" charset="0"/>
            </a:endParaRPr>
          </a:p>
        </p:txBody>
      </p:sp>
      <p:sp>
        <p:nvSpPr>
          <p:cNvPr id="15363" name="Rectangle 1"/>
          <p:cNvSpPr>
            <a:spLocks noGrp="1" noChangeArrowheads="1"/>
          </p:cNvSpPr>
          <p:nvPr>
            <p:ph idx="1"/>
          </p:nvPr>
        </p:nvSpPr>
        <p:spPr>
          <a:xfrm>
            <a:off x="1988344" y="1157288"/>
            <a:ext cx="8179594" cy="5350192"/>
          </a:xfrm>
        </p:spPr>
        <p:txBody>
          <a:bodyPr vert="horz" wrap="square" lIns="0" tIns="0" rIns="36467" bIns="0" numCol="1" anchor="t" anchorCtr="0" compatLnSpc="1">
            <a:prstTxWarp prst="textNoShape">
              <a:avLst/>
            </a:prstTxWarp>
          </a:bodyPr>
          <a:lstStyle/>
          <a:p>
            <a:pPr algn="r" rtl="1" eaLnBrk="1" hangingPunct="1">
              <a:spcBef>
                <a:spcPct val="0"/>
              </a:spcBef>
              <a:buFont typeface="Wingdings" pitchFamily="2" charset="2"/>
              <a:buNone/>
              <a:defRPr/>
            </a:pPr>
            <a:endParaRPr lang="fa-IR" sz="1800" b="1" dirty="0">
              <a:cs typeface="B Compset" pitchFamily="2" charset="-78"/>
            </a:endParaRPr>
          </a:p>
          <a:p>
            <a:pPr algn="r" defTabSz="914022" rtl="1" fontAlgn="auto">
              <a:spcAft>
                <a:spcPts val="0"/>
              </a:spcAft>
              <a:buNone/>
              <a:defRPr/>
            </a:pPr>
            <a:r>
              <a:rPr lang="fa-IR" sz="1800" b="1" dirty="0">
                <a:cs typeface="B Nazanin" pitchFamily="2" charset="-78"/>
              </a:rPr>
              <a:t>2</a:t>
            </a:r>
            <a:r>
              <a:rPr lang="fa-IR" sz="1800" b="1" dirty="0">
                <a:cs typeface="B Compset" pitchFamily="2" charset="-78"/>
              </a:rPr>
              <a:t>- آنژین پرینزمتال(</a:t>
            </a:r>
            <a:r>
              <a:rPr lang="en-US" sz="1800" b="1" dirty="0" err="1">
                <a:cs typeface="B Compset" pitchFamily="2" charset="-78"/>
              </a:rPr>
              <a:t>Prinzmetal.a</a:t>
            </a:r>
            <a:r>
              <a:rPr lang="en-US" sz="1800" b="1" dirty="0">
                <a:cs typeface="B Compset" pitchFamily="2" charset="-78"/>
              </a:rPr>
              <a:t> </a:t>
            </a:r>
            <a:r>
              <a:rPr lang="fa-IR" sz="1800" b="1" dirty="0">
                <a:cs typeface="B Compset" pitchFamily="2" charset="-78"/>
              </a:rPr>
              <a:t>): این آنژین علت ایسکمی اسپاسم عروق کرونر، تحریک سمپاتیک ایجاد می شود. با فعالیت و استراحت هردو ظاهر می شود. در ساعات مشخصی  به خصوص هنگام بیدار شدن از خواب و اوایل صبح بروز می کند.</a:t>
            </a:r>
          </a:p>
          <a:p>
            <a:pPr algn="r" defTabSz="914022" rtl="1" fontAlgn="auto">
              <a:spcAft>
                <a:spcPts val="0"/>
              </a:spcAft>
              <a:buNone/>
              <a:defRPr/>
            </a:pPr>
            <a:endParaRPr lang="fa-IR" sz="1800" b="1" dirty="0">
              <a:cs typeface="B Compset" pitchFamily="2" charset="-78"/>
            </a:endParaRPr>
          </a:p>
          <a:p>
            <a:pPr algn="r" defTabSz="914022" rtl="1" fontAlgn="auto">
              <a:spcAft>
                <a:spcPts val="0"/>
              </a:spcAft>
              <a:defRPr/>
            </a:pPr>
            <a:r>
              <a:rPr lang="fa-IR" sz="1800" b="1" dirty="0">
                <a:cs typeface="B Compset" pitchFamily="2" charset="-78"/>
              </a:rPr>
              <a:t>در </a:t>
            </a:r>
            <a:r>
              <a:rPr lang="en-US" sz="1800" b="1" dirty="0">
                <a:cs typeface="B Compset" pitchFamily="2" charset="-78"/>
              </a:rPr>
              <a:t>ECG</a:t>
            </a:r>
            <a:r>
              <a:rPr lang="fa-IR" sz="1800" b="1" dirty="0">
                <a:cs typeface="B Compset" pitchFamily="2" charset="-78"/>
              </a:rPr>
              <a:t> بالا رفتن قطعه  </a:t>
            </a:r>
            <a:r>
              <a:rPr lang="en-US" sz="1800" b="1" dirty="0">
                <a:cs typeface="B Compset" pitchFamily="2" charset="-78"/>
              </a:rPr>
              <a:t>ST</a:t>
            </a:r>
            <a:r>
              <a:rPr lang="fa-IR" sz="1800" b="1" dirty="0">
                <a:cs typeface="B Compset" pitchFamily="2" charset="-78"/>
              </a:rPr>
              <a:t>، افزایش ولتاژ </a:t>
            </a:r>
            <a:r>
              <a:rPr lang="en-US" sz="1800" b="1" dirty="0">
                <a:cs typeface="B Compset" pitchFamily="2" charset="-78"/>
              </a:rPr>
              <a:t>R</a:t>
            </a:r>
            <a:r>
              <a:rPr lang="fa-IR" sz="1800" b="1" dirty="0">
                <a:cs typeface="B Compset" pitchFamily="2" charset="-78"/>
              </a:rPr>
              <a:t> و گاه ایجاد موج  </a:t>
            </a:r>
            <a:r>
              <a:rPr lang="en-US" sz="1800" b="1" dirty="0">
                <a:cs typeface="B Compset" pitchFamily="2" charset="-78"/>
              </a:rPr>
              <a:t>Q</a:t>
            </a:r>
            <a:r>
              <a:rPr lang="fa-IR" sz="1800" b="1" dirty="0">
                <a:cs typeface="B Compset" pitchFamily="2" charset="-78"/>
              </a:rPr>
              <a:t> دیده می شود که پس از پایان درد، علایم نواری طبیعی می گردد. البته در صورت طولانی بودن اپی زود می تواند به سکته قلبی نیز منجر شود. </a:t>
            </a:r>
          </a:p>
          <a:p>
            <a:pPr algn="r" defTabSz="914022" rtl="1" fontAlgn="auto">
              <a:spcAft>
                <a:spcPts val="0"/>
              </a:spcAft>
              <a:defRPr/>
            </a:pPr>
            <a:endParaRPr lang="fa-IR" sz="1800" b="1" dirty="0">
              <a:cs typeface="B Compset" pitchFamily="2" charset="-78"/>
            </a:endParaRPr>
          </a:p>
          <a:p>
            <a:pPr algn="r" defTabSz="914022" rtl="1" fontAlgn="auto">
              <a:spcAft>
                <a:spcPts val="0"/>
              </a:spcAft>
              <a:defRPr/>
            </a:pPr>
            <a:r>
              <a:rPr lang="fa-IR" sz="1800" b="1" dirty="0">
                <a:cs typeface="B Compset" pitchFamily="2" charset="-78"/>
              </a:rPr>
              <a:t>افراد مستعد، جوانان و سیگاری ها هستند.</a:t>
            </a:r>
          </a:p>
          <a:p>
            <a:pPr algn="r" defTabSz="914022" rtl="1" fontAlgn="auto">
              <a:spcAft>
                <a:spcPts val="0"/>
              </a:spcAft>
              <a:defRPr/>
            </a:pPr>
            <a:endParaRPr lang="fa-IR" sz="1800" b="1" dirty="0">
              <a:cs typeface="B Compset" pitchFamily="2" charset="-78"/>
            </a:endParaRPr>
          </a:p>
          <a:p>
            <a:pPr algn="r" defTabSz="914022" rtl="1" fontAlgn="auto">
              <a:spcAft>
                <a:spcPts val="0"/>
              </a:spcAft>
              <a:defRPr/>
            </a:pPr>
            <a:endParaRPr lang="en-US" sz="1800" b="1" dirty="0">
              <a:cs typeface="B Compset" pitchFamily="2" charset="-78"/>
            </a:endParaRPr>
          </a:p>
          <a:p>
            <a:pPr algn="r" defTabSz="914022" rtl="1" fontAlgn="auto">
              <a:spcAft>
                <a:spcPts val="0"/>
              </a:spcAft>
              <a:buNone/>
              <a:defRPr/>
            </a:pPr>
            <a:endParaRPr lang="en-US" sz="1800" b="1" dirty="0">
              <a:cs typeface="B Compset" pitchFamily="2" charset="-78"/>
            </a:endParaRPr>
          </a:p>
        </p:txBody>
      </p:sp>
    </p:spTree>
    <p:extLst>
      <p:ext uri="{BB962C8B-B14F-4D97-AF65-F5344CB8AC3E}">
        <p14:creationId xmlns:p14="http://schemas.microsoft.com/office/powerpoint/2010/main" val="199478597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slide(fromRight)">
                                      <p:cBhvr>
                                        <p:cTn id="7"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166910" y="357166"/>
            <a:ext cx="7766050" cy="1042020"/>
          </a:xfrm>
        </p:spPr>
        <p:txBody>
          <a:bodyPr vert="horz" wrap="square" lIns="91440" tIns="45720" rIns="100286" bIns="45720" numCol="1" anchor="ctr" anchorCtr="0" compatLnSpc="1">
            <a:prstTxWarp prst="textNoShape">
              <a:avLst/>
            </a:prstTxWarp>
          </a:bodyPr>
          <a:lstStyle/>
          <a:p>
            <a:pPr marL="35898">
              <a:defRPr/>
            </a:pPr>
            <a:r>
              <a:rPr lang="fa-IR" sz="2400" b="1" dirty="0">
                <a:solidFill>
                  <a:schemeClr val="tx1"/>
                </a:solidFill>
                <a:latin typeface="Times New Roman" pitchFamily="18" charset="0"/>
                <a:cs typeface="B Titr" pitchFamily="2" charset="-78"/>
              </a:rPr>
              <a:t>)</a:t>
            </a:r>
            <a:r>
              <a:rPr lang="en-US" sz="2400" b="1" dirty="0">
                <a:solidFill>
                  <a:schemeClr val="tx1"/>
                </a:solidFill>
                <a:latin typeface="Times New Roman" pitchFamily="18" charset="0"/>
                <a:cs typeface="B Titr" pitchFamily="2" charset="-78"/>
              </a:rPr>
              <a:t>Angina Pectoris</a:t>
            </a:r>
            <a:r>
              <a:rPr lang="fa-IR" sz="2400" b="1" dirty="0">
                <a:solidFill>
                  <a:schemeClr val="tx1"/>
                </a:solidFill>
                <a:latin typeface="Times New Roman" pitchFamily="18" charset="0"/>
                <a:cs typeface="B Titr" pitchFamily="2" charset="-78"/>
              </a:rPr>
              <a:t> آنژین صدری (</a:t>
            </a:r>
            <a:endParaRPr lang="en-US" sz="2400" b="1" dirty="0">
              <a:solidFill>
                <a:schemeClr val="tx1"/>
              </a:solidFill>
              <a:latin typeface="Times New Roman" pitchFamily="18" charset="0"/>
              <a:cs typeface="B Titr" pitchFamily="2" charset="-78"/>
              <a:sym typeface="Times New Roman" pitchFamily="18" charset="0"/>
            </a:endParaRPr>
          </a:p>
        </p:txBody>
      </p:sp>
      <p:sp>
        <p:nvSpPr>
          <p:cNvPr id="15363" name="Rectangle 1"/>
          <p:cNvSpPr>
            <a:spLocks noGrp="1" noChangeArrowheads="1"/>
          </p:cNvSpPr>
          <p:nvPr>
            <p:ph idx="1"/>
          </p:nvPr>
        </p:nvSpPr>
        <p:spPr>
          <a:xfrm>
            <a:off x="2024034" y="1214422"/>
            <a:ext cx="8179594" cy="5350192"/>
          </a:xfrm>
        </p:spPr>
        <p:txBody>
          <a:bodyPr vert="horz" wrap="square" lIns="0" tIns="0" rIns="36467" bIns="0" numCol="1" anchor="t" anchorCtr="0" compatLnSpc="1">
            <a:prstTxWarp prst="textNoShape">
              <a:avLst/>
            </a:prstTxWarp>
          </a:bodyPr>
          <a:lstStyle/>
          <a:p>
            <a:pPr algn="just" defTabSz="914022" rtl="1" fontAlgn="auto">
              <a:spcAft>
                <a:spcPts val="0"/>
              </a:spcAft>
              <a:buNone/>
              <a:defRPr/>
            </a:pPr>
            <a:endParaRPr lang="fa-IR" sz="1800" b="1" dirty="0">
              <a:latin typeface="Arial" pitchFamily="34" charset="0"/>
              <a:cs typeface="B Nazanin" pitchFamily="2" charset="-78"/>
            </a:endParaRPr>
          </a:p>
          <a:p>
            <a:pPr algn="just" defTabSz="914022" rtl="1" fontAlgn="auto">
              <a:spcAft>
                <a:spcPts val="0"/>
              </a:spcAft>
              <a:buNone/>
              <a:defRPr/>
            </a:pPr>
            <a:r>
              <a:rPr lang="fa-IR" sz="1800" b="1" dirty="0">
                <a:latin typeface="Arial" pitchFamily="34" charset="0"/>
                <a:cs typeface="B Compset" pitchFamily="2" charset="-78"/>
              </a:rPr>
              <a:t>3- آنژین ناپایدار(</a:t>
            </a:r>
            <a:r>
              <a:rPr lang="en-US" sz="1800" b="1" dirty="0">
                <a:latin typeface="Arial" pitchFamily="34" charset="0"/>
                <a:cs typeface="B Compset" pitchFamily="2" charset="-78"/>
              </a:rPr>
              <a:t>unstable. a</a:t>
            </a:r>
            <a:r>
              <a:rPr lang="fa-IR" sz="1800" b="1" dirty="0">
                <a:latin typeface="Arial" pitchFamily="34" charset="0"/>
                <a:cs typeface="B Compset" pitchFamily="2" charset="-78"/>
              </a:rPr>
              <a:t>):  شامل موارد زیر است:</a:t>
            </a:r>
          </a:p>
          <a:p>
            <a:pPr algn="just" defTabSz="914022" rtl="1" fontAlgn="auto">
              <a:spcAft>
                <a:spcPts val="0"/>
              </a:spcAft>
              <a:buNone/>
              <a:defRPr/>
            </a:pPr>
            <a:r>
              <a:rPr lang="fa-IR" sz="1800" b="1" dirty="0">
                <a:latin typeface="Arial" pitchFamily="34" charset="0"/>
                <a:cs typeface="B Compset" pitchFamily="2" charset="-78"/>
              </a:rPr>
              <a:t>           درد در حالت استراحت </a:t>
            </a:r>
          </a:p>
          <a:p>
            <a:pPr algn="just" defTabSz="914022" rtl="1" fontAlgn="auto">
              <a:spcAft>
                <a:spcPts val="0"/>
              </a:spcAft>
              <a:buNone/>
              <a:defRPr/>
            </a:pPr>
            <a:r>
              <a:rPr lang="fa-IR" sz="1800" b="1" dirty="0">
                <a:latin typeface="Arial" pitchFamily="34" charset="0"/>
                <a:cs typeface="B Compset" pitchFamily="2" charset="-78"/>
              </a:rPr>
              <a:t>           ایجاد درد در بیمار آنژین پایدار با فعالیت کمتر نسبت به قبل</a:t>
            </a:r>
          </a:p>
          <a:p>
            <a:pPr algn="just" defTabSz="914022" rtl="1" fontAlgn="auto">
              <a:spcAft>
                <a:spcPts val="0"/>
              </a:spcAft>
              <a:buNone/>
              <a:defRPr/>
            </a:pPr>
            <a:r>
              <a:rPr lang="fa-IR" sz="1800" b="1" dirty="0">
                <a:latin typeface="Arial" pitchFamily="34" charset="0"/>
                <a:cs typeface="B Compset" pitchFamily="2" charset="-78"/>
              </a:rPr>
              <a:t>           تغییر شدت یا مدت درد آنژین پایدار</a:t>
            </a:r>
          </a:p>
          <a:p>
            <a:pPr algn="just" defTabSz="914022" rtl="1" fontAlgn="auto">
              <a:spcAft>
                <a:spcPts val="0"/>
              </a:spcAft>
              <a:buNone/>
              <a:defRPr/>
            </a:pPr>
            <a:r>
              <a:rPr lang="fa-IR" sz="1800" b="1" dirty="0">
                <a:latin typeface="Arial" pitchFamily="34" charset="0"/>
                <a:cs typeface="B Compset" pitchFamily="2" charset="-78"/>
              </a:rPr>
              <a:t>           ایجاد آنژین در دو ماهه اخیر </a:t>
            </a:r>
          </a:p>
          <a:p>
            <a:pPr algn="just" defTabSz="914022" rtl="1" fontAlgn="auto">
              <a:spcAft>
                <a:spcPts val="0"/>
              </a:spcAft>
              <a:buNone/>
              <a:defRPr/>
            </a:pPr>
            <a:endParaRPr lang="fa-IR" sz="1800" b="1" dirty="0">
              <a:latin typeface="Arial" pitchFamily="34" charset="0"/>
              <a:cs typeface="B Compset" pitchFamily="2" charset="-78"/>
            </a:endParaRPr>
          </a:p>
          <a:p>
            <a:pPr algn="just" defTabSz="914022" rtl="1" fontAlgn="auto">
              <a:spcAft>
                <a:spcPts val="0"/>
              </a:spcAft>
              <a:buNone/>
              <a:defRPr/>
            </a:pPr>
            <a:r>
              <a:rPr lang="fa-IR" sz="1800" b="1" dirty="0">
                <a:latin typeface="Arial" pitchFamily="34" charset="0"/>
                <a:cs typeface="B Compset" pitchFamily="2" charset="-78"/>
              </a:rPr>
              <a:t>     آنژین ناپایدار به قرص زیر زبانی </a:t>
            </a:r>
            <a:r>
              <a:rPr lang="en-US" sz="1800" b="1" dirty="0">
                <a:latin typeface="Arial" pitchFamily="34" charset="0"/>
                <a:cs typeface="B Compset" pitchFamily="2" charset="-78"/>
              </a:rPr>
              <a:t>TNG </a:t>
            </a:r>
            <a:r>
              <a:rPr lang="fa-IR" sz="1800" b="1" dirty="0">
                <a:latin typeface="Arial" pitchFamily="34" charset="0"/>
                <a:cs typeface="B Compset" pitchFamily="2" charset="-78"/>
              </a:rPr>
              <a:t>به سختی پاسخ می دهد. میزان مرگ و میر ناشی از آن بالاست. </a:t>
            </a:r>
          </a:p>
          <a:p>
            <a:pPr algn="just" defTabSz="914022" rtl="1" fontAlgn="auto">
              <a:spcAft>
                <a:spcPts val="0"/>
              </a:spcAft>
              <a:buNone/>
              <a:defRPr/>
            </a:pPr>
            <a:r>
              <a:rPr lang="fa-IR" sz="1800" b="1" dirty="0">
                <a:latin typeface="Arial" pitchFamily="34" charset="0"/>
                <a:cs typeface="B Nazanin" pitchFamily="2" charset="-78"/>
              </a:rPr>
              <a:t>  </a:t>
            </a:r>
          </a:p>
        </p:txBody>
      </p:sp>
    </p:spTree>
    <p:extLst>
      <p:ext uri="{BB962C8B-B14F-4D97-AF65-F5344CB8AC3E}">
        <p14:creationId xmlns:p14="http://schemas.microsoft.com/office/powerpoint/2010/main" val="1991337818"/>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slide(fromRight)">
                                      <p:cBhvr>
                                        <p:cTn id="7"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96" y="285728"/>
            <a:ext cx="8229600" cy="1143000"/>
          </a:xfrm>
        </p:spPr>
        <p:txBody>
          <a:bodyPr/>
          <a:lstStyle/>
          <a:p>
            <a:pPr rtl="1"/>
            <a:r>
              <a:rPr lang="fa-IR" sz="2400" b="1" dirty="0">
                <a:cs typeface="B Titr" pitchFamily="2" charset="-78"/>
              </a:rPr>
              <a:t>تظاهرات بالینی آنژین صدری</a:t>
            </a:r>
            <a:endParaRPr lang="en-US" sz="2400" b="1" dirty="0">
              <a:cs typeface="B Titr" pitchFamily="2" charset="-78"/>
            </a:endParaRPr>
          </a:p>
        </p:txBody>
      </p:sp>
      <p:sp>
        <p:nvSpPr>
          <p:cNvPr id="3" name="Content Placeholder 2"/>
          <p:cNvSpPr>
            <a:spLocks noGrp="1"/>
          </p:cNvSpPr>
          <p:nvPr>
            <p:ph idx="1"/>
          </p:nvPr>
        </p:nvSpPr>
        <p:spPr>
          <a:xfrm>
            <a:off x="1981200" y="1700808"/>
            <a:ext cx="8219256" cy="4560168"/>
          </a:xfrm>
        </p:spPr>
        <p:txBody>
          <a:bodyPr>
            <a:normAutofit/>
          </a:bodyPr>
          <a:lstStyle/>
          <a:p>
            <a:pPr marL="0" indent="0" algn="r" rtl="1">
              <a:buNone/>
            </a:pPr>
            <a:r>
              <a:rPr lang="fa-IR" sz="1800" b="1" dirty="0">
                <a:cs typeface="B Compset" pitchFamily="2" charset="-78"/>
              </a:rPr>
              <a:t>تظاهر کلاسیک ایسکمی قلبی :  </a:t>
            </a:r>
          </a:p>
          <a:p>
            <a:pPr marL="0" indent="0" algn="r" rtl="1">
              <a:buNone/>
            </a:pPr>
            <a:endParaRPr lang="fa-IR" sz="1800" b="1" dirty="0">
              <a:cs typeface="B Compset" pitchFamily="2" charset="-78"/>
            </a:endParaRPr>
          </a:p>
          <a:p>
            <a:pPr marL="514350" indent="-514350" algn="r" rtl="1"/>
            <a:r>
              <a:rPr lang="fa-IR" sz="1800" b="1" dirty="0">
                <a:cs typeface="B Compset" pitchFamily="2" charset="-78"/>
              </a:rPr>
              <a:t>به صورت احساس سنگینی، تحت فشار بودن یا سوزش قفسه سینه و یا سختی در تنفس است.</a:t>
            </a:r>
          </a:p>
          <a:p>
            <a:pPr marL="514350" indent="-514350" algn="r" rtl="1"/>
            <a:endParaRPr lang="fa-IR" sz="1800" b="1" dirty="0">
              <a:cs typeface="B Compset" pitchFamily="2" charset="-78"/>
            </a:endParaRPr>
          </a:p>
          <a:p>
            <a:pPr marL="514350" indent="-514350" algn="r" rtl="1"/>
            <a:r>
              <a:rPr lang="fa-IR" sz="1800" b="1" dirty="0">
                <a:cs typeface="B Compset" pitchFamily="2" charset="-78"/>
              </a:rPr>
              <a:t>اغلب محل انتشار درد به شانه چپ، گردن یا بازو چپ است.</a:t>
            </a:r>
          </a:p>
          <a:p>
            <a:pPr marL="514350" indent="-514350" algn="r" rtl="1"/>
            <a:endParaRPr lang="fa-IR" sz="1800" b="1" dirty="0">
              <a:cs typeface="B Compset" pitchFamily="2" charset="-78"/>
            </a:endParaRPr>
          </a:p>
          <a:p>
            <a:pPr marL="514350" indent="-514350" algn="r" rtl="1"/>
            <a:r>
              <a:rPr lang="fa-IR" sz="1800" b="1" dirty="0">
                <a:cs typeface="B Compset" pitchFamily="2" charset="-78"/>
              </a:rPr>
              <a:t>به طور تیپیک طی مدت چند دقیقه به حداکثر می رسد.</a:t>
            </a:r>
          </a:p>
          <a:p>
            <a:pPr marL="514350" indent="-514350" algn="r" rtl="1"/>
            <a:endParaRPr lang="fa-IR" sz="1800" b="1" dirty="0">
              <a:cs typeface="B Compset" pitchFamily="2" charset="-78"/>
            </a:endParaRPr>
          </a:p>
          <a:p>
            <a:pPr marL="514350" indent="-514350" algn="r" rtl="1"/>
            <a:r>
              <a:rPr lang="fa-IR" sz="1800" b="1" dirty="0">
                <a:cs typeface="B Compset" pitchFamily="2" charset="-78"/>
              </a:rPr>
              <a:t>می تواند به دنبال ورزش یا استرس رخ دهد.</a:t>
            </a:r>
          </a:p>
          <a:p>
            <a:pPr algn="r" rtl="1"/>
            <a:endParaRPr lang="fa-IR" dirty="0"/>
          </a:p>
          <a:p>
            <a:pPr algn="r" rtl="1"/>
            <a:endParaRPr lang="fa-IR" dirty="0"/>
          </a:p>
        </p:txBody>
      </p:sp>
      <p:pic>
        <p:nvPicPr>
          <p:cNvPr id="31746" name="Picture 2" descr="http://amaprod.silverchaircdn.com/data/Journals/JAMA/4494/m_jpg0106f1.jpe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46210" y="3144674"/>
            <a:ext cx="2247715" cy="2667000"/>
          </a:xfrm>
          <a:prstGeom prst="rect">
            <a:avLst/>
          </a:prstGeom>
          <a:noFill/>
        </p:spPr>
      </p:pic>
    </p:spTree>
    <p:extLst>
      <p:ext uri="{BB962C8B-B14F-4D97-AF65-F5344CB8AC3E}">
        <p14:creationId xmlns:p14="http://schemas.microsoft.com/office/powerpoint/2010/main" val="45134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http://img.webmd.com/dtmcms/live/webmd/consumer_assets/site_images/articles/image_article_collections/anatomy_pages/heart_illustration.jpg"/>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1507" name="Picture 3" descr="D:\Cardiology\CVD vwzarat\Figures\New Picture (1).bmp"/>
          <p:cNvPicPr>
            <a:picLocks noChangeAspect="1" noChangeArrowheads="1"/>
          </p:cNvPicPr>
          <p:nvPr/>
        </p:nvPicPr>
        <p:blipFill>
          <a:blip r:embed="rId2" cstate="print"/>
          <a:srcRect/>
          <a:stretch>
            <a:fillRect/>
          </a:stretch>
        </p:blipFill>
        <p:spPr bwMode="auto">
          <a:xfrm>
            <a:off x="3102622" y="1334270"/>
            <a:ext cx="6161730" cy="4182963"/>
          </a:xfrm>
          <a:prstGeom prst="rect">
            <a:avLst/>
          </a:prstGeom>
          <a:noFill/>
        </p:spPr>
      </p:pic>
      <p:sp>
        <p:nvSpPr>
          <p:cNvPr id="4" name="TextBox 3"/>
          <p:cNvSpPr txBox="1">
            <a:spLocks noChangeArrowheads="1"/>
          </p:cNvSpPr>
          <p:nvPr/>
        </p:nvSpPr>
        <p:spPr bwMode="auto">
          <a:xfrm>
            <a:off x="1881159" y="303040"/>
            <a:ext cx="8286808"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قلب</a:t>
            </a:r>
            <a:endParaRPr lang="en-US" altLang="en-US" sz="2400" dirty="0">
              <a:solidFill>
                <a:srgbClr val="000000"/>
              </a:solidFill>
              <a:cs typeface="B Titr" pitchFamily="2" charset="-78"/>
            </a:endParaRPr>
          </a:p>
        </p:txBody>
      </p:sp>
    </p:spTree>
    <p:extLst>
      <p:ext uri="{BB962C8B-B14F-4D97-AF65-F5344CB8AC3E}">
        <p14:creationId xmlns:p14="http://schemas.microsoft.com/office/powerpoint/2010/main" val="75074897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nanangdahsyat.com/wp-content/uploads/2015/05/tmp602f63_thumb2222_thumb.png"/>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1952595" y="1600201"/>
            <a:ext cx="7746989" cy="4525963"/>
          </a:xfrm>
          <a:prstGeom prst="rect">
            <a:avLst/>
          </a:prstGeom>
          <a:noFill/>
        </p:spPr>
      </p:pic>
      <p:sp>
        <p:nvSpPr>
          <p:cNvPr id="6" name="Title 1"/>
          <p:cNvSpPr txBox="1">
            <a:spLocks/>
          </p:cNvSpPr>
          <p:nvPr/>
        </p:nvSpPr>
        <p:spPr bwMode="auto">
          <a:xfrm>
            <a:off x="1952596"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fa-IR" sz="2400" dirty="0">
                <a:solidFill>
                  <a:srgbClr val="000000"/>
                </a:solidFill>
                <a:cs typeface="B Titr" pitchFamily="2" charset="-78"/>
              </a:rPr>
              <a:t>آنژین صدری</a:t>
            </a:r>
            <a:endParaRPr lang="en-US" sz="2400" dirty="0">
              <a:solidFill>
                <a:srgbClr val="000000"/>
              </a:solidFill>
              <a:cs typeface="B Titr" pitchFamily="2" charset="-78"/>
            </a:endParaRPr>
          </a:p>
        </p:txBody>
      </p:sp>
    </p:spTree>
    <p:extLst>
      <p:ext uri="{BB962C8B-B14F-4D97-AF65-F5344CB8AC3E}">
        <p14:creationId xmlns:p14="http://schemas.microsoft.com/office/powerpoint/2010/main" val="4911408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تظاهرات آتیپیک درد قفسه صدری</a:t>
            </a:r>
            <a:endParaRPr lang="en-US" sz="2400" dirty="0">
              <a:cs typeface="B Titr" pitchFamily="2" charset="-78"/>
            </a:endParaRPr>
          </a:p>
        </p:txBody>
      </p:sp>
      <p:sp>
        <p:nvSpPr>
          <p:cNvPr id="3" name="Content Placeholder 2"/>
          <p:cNvSpPr>
            <a:spLocks noGrp="1"/>
          </p:cNvSpPr>
          <p:nvPr>
            <p:ph idx="1"/>
          </p:nvPr>
        </p:nvSpPr>
        <p:spPr>
          <a:xfrm>
            <a:off x="1952596" y="1643050"/>
            <a:ext cx="8229600" cy="4869160"/>
          </a:xfrm>
        </p:spPr>
        <p:txBody>
          <a:bodyPr>
            <a:normAutofit/>
          </a:bodyPr>
          <a:lstStyle/>
          <a:p>
            <a:pPr marL="514350" indent="-514350" algn="r" rtl="1"/>
            <a:endParaRPr lang="fa-IR" sz="1800" b="1" dirty="0">
              <a:cs typeface="B Compset" pitchFamily="2" charset="-78"/>
            </a:endParaRPr>
          </a:p>
          <a:p>
            <a:pPr marL="514350" indent="-514350" algn="r" rtl="1"/>
            <a:r>
              <a:rPr lang="fa-IR" sz="1800" b="1" dirty="0">
                <a:cs typeface="B Compset" pitchFamily="2" charset="-78"/>
              </a:rPr>
              <a:t>درد پلورتیک (درد شارپ یا خنجری که با حرکات تنفس یا سرفه کردن ایجاد می شود)</a:t>
            </a:r>
          </a:p>
          <a:p>
            <a:pPr marL="514350" indent="-514350" algn="r" rtl="1"/>
            <a:r>
              <a:rPr lang="fa-IR" sz="1800" b="1" dirty="0">
                <a:cs typeface="B Compset" pitchFamily="2" charset="-78"/>
              </a:rPr>
              <a:t>دردی که در ناحیه میانی یا تحتانی شکم باشد.</a:t>
            </a:r>
          </a:p>
          <a:p>
            <a:pPr marL="514350" indent="-514350" algn="r" rtl="1"/>
            <a:r>
              <a:rPr lang="fa-IR" sz="1800" b="1" dirty="0">
                <a:cs typeface="B Compset" pitchFamily="2" charset="-78"/>
              </a:rPr>
              <a:t>دردی که به صورت لوکالیزه با یک انگشت بتوان نشان داد.</a:t>
            </a:r>
          </a:p>
          <a:p>
            <a:pPr marL="514350" indent="-514350" algn="r" rtl="1"/>
            <a:r>
              <a:rPr lang="fa-IR" sz="1800" b="1" dirty="0">
                <a:cs typeface="B Compset" pitchFamily="2" charset="-78"/>
              </a:rPr>
              <a:t>دردی که با لمس نمودن یا با حرکت در قفسه سینه یا بازو باشد.</a:t>
            </a:r>
          </a:p>
          <a:p>
            <a:pPr marL="514350" indent="-514350" algn="r" rtl="1"/>
            <a:r>
              <a:rPr lang="fa-IR" sz="1800" b="1" dirty="0">
                <a:cs typeface="B Compset" pitchFamily="2" charset="-78"/>
              </a:rPr>
              <a:t>دردی که برای چند ساعت باقی بماند.</a:t>
            </a:r>
          </a:p>
          <a:p>
            <a:pPr marL="514350" indent="-514350" algn="r" rtl="1"/>
            <a:r>
              <a:rPr lang="fa-IR" sz="1800" b="1" dirty="0">
                <a:cs typeface="B Compset" pitchFamily="2" charset="-78"/>
              </a:rPr>
              <a:t>دردی که برای چند ثانیه طول بکشد.</a:t>
            </a:r>
          </a:p>
          <a:p>
            <a:pPr marL="514350" indent="-514350" algn="r" rtl="1"/>
            <a:r>
              <a:rPr lang="fa-IR" sz="1800" b="1" dirty="0">
                <a:cs typeface="B Compset" pitchFamily="2" charset="-78"/>
              </a:rPr>
              <a:t>دردی که به اندام تحتانی انتشار یابد.</a:t>
            </a:r>
          </a:p>
        </p:txBody>
      </p:sp>
      <p:sp>
        <p:nvSpPr>
          <p:cNvPr id="4" name="Flowchart: Predefined Process 3"/>
          <p:cNvSpPr/>
          <p:nvPr/>
        </p:nvSpPr>
        <p:spPr>
          <a:xfrm>
            <a:off x="2452662" y="4500570"/>
            <a:ext cx="7467600" cy="1447800"/>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000" b="1" dirty="0">
                <a:solidFill>
                  <a:srgbClr val="0070C0"/>
                </a:solidFill>
                <a:cs typeface="B Compset" pitchFamily="2" charset="-78"/>
              </a:rPr>
              <a:t>* درد آتیپیک به معنی منشا غیر قلبی درد نیست و باید تا رد علت قلبی به  عنوان </a:t>
            </a:r>
            <a:r>
              <a:rPr lang="en-US" sz="2000" b="1" dirty="0">
                <a:solidFill>
                  <a:srgbClr val="0070C0"/>
                </a:solidFill>
                <a:cs typeface="B Compset" pitchFamily="2" charset="-78"/>
              </a:rPr>
              <a:t>ACS</a:t>
            </a:r>
            <a:r>
              <a:rPr lang="fa-IR" sz="2000" b="1" dirty="0">
                <a:solidFill>
                  <a:srgbClr val="0070C0"/>
                </a:solidFill>
                <a:cs typeface="B Compset" pitchFamily="2" charset="-78"/>
              </a:rPr>
              <a:t> در نظر گرفته شود*</a:t>
            </a:r>
          </a:p>
        </p:txBody>
      </p:sp>
    </p:spTree>
    <p:extLst>
      <p:ext uri="{BB962C8B-B14F-4D97-AF65-F5344CB8AC3E}">
        <p14:creationId xmlns:p14="http://schemas.microsoft.com/office/powerpoint/2010/main" val="13019889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a:cs typeface="B Titr" pitchFamily="2" charset="-78"/>
              </a:rPr>
              <a:t>علایم معادل آنژین (</a:t>
            </a:r>
            <a:r>
              <a:rPr lang="en-US" sz="2400" b="1" dirty="0">
                <a:cs typeface="B Titr" pitchFamily="2" charset="-78"/>
              </a:rPr>
              <a:t>Angina Equivalent</a:t>
            </a:r>
            <a:r>
              <a:rPr lang="fa-IR" sz="2400" dirty="0">
                <a:cs typeface="B Titr" pitchFamily="2" charset="-78"/>
              </a:rPr>
              <a:t>)</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algn="r" rtl="1">
              <a:buNone/>
            </a:pPr>
            <a:r>
              <a:rPr lang="fa-IR" sz="1800" b="1" dirty="0">
                <a:cs typeface="B Compset" pitchFamily="2" charset="-78"/>
              </a:rPr>
              <a:t>علایم معادل آنژین صدری:</a:t>
            </a:r>
          </a:p>
          <a:p>
            <a:pPr marL="514350" indent="-514350" algn="r" rtl="1"/>
            <a:r>
              <a:rPr lang="fa-IR" sz="1800" b="1" dirty="0">
                <a:cs typeface="B Compset" pitchFamily="2" charset="-78"/>
              </a:rPr>
              <a:t>درد چانه یا شانه بدون وجود درد قفسه سینه یا دیس پنه</a:t>
            </a:r>
          </a:p>
          <a:p>
            <a:pPr marL="514350" indent="-514350" algn="r" rtl="1"/>
            <a:r>
              <a:rPr lang="fa-IR" sz="1800" b="1" dirty="0">
                <a:cs typeface="B Compset" pitchFamily="2" charset="-78"/>
              </a:rPr>
              <a:t>تهوع یا استفراغ</a:t>
            </a:r>
          </a:p>
          <a:p>
            <a:pPr marL="514350" indent="-514350" algn="r" rtl="1"/>
            <a:r>
              <a:rPr lang="fa-IR" sz="1800" b="1" dirty="0">
                <a:cs typeface="B Compset" pitchFamily="2" charset="-78"/>
              </a:rPr>
              <a:t>تعریق سرد</a:t>
            </a:r>
          </a:p>
          <a:p>
            <a:pPr marL="514350" indent="-514350" algn="r" rtl="1">
              <a:buFont typeface="+mj-lt"/>
              <a:buAutoNum type="arabicPeriod"/>
            </a:pPr>
            <a:endParaRPr lang="fa-IR" sz="1800" b="1" dirty="0">
              <a:cs typeface="B Compset" pitchFamily="2" charset="-78"/>
            </a:endParaRPr>
          </a:p>
          <a:p>
            <a:pPr marL="0" indent="0" algn="r" rtl="1">
              <a:buNone/>
            </a:pPr>
            <a:endParaRPr lang="fa-IR" sz="1800" b="1" dirty="0">
              <a:cs typeface="B Compset" pitchFamily="2" charset="-78"/>
            </a:endParaRPr>
          </a:p>
        </p:txBody>
      </p:sp>
    </p:spTree>
    <p:extLst>
      <p:ext uri="{BB962C8B-B14F-4D97-AF65-F5344CB8AC3E}">
        <p14:creationId xmlns:p14="http://schemas.microsoft.com/office/powerpoint/2010/main" val="12272651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pPr algn="ctr" rtl="1" eaLnBrk="1" fontAlgn="base" hangingPunct="1">
              <a:spcBef>
                <a:spcPct val="0"/>
              </a:spcBef>
              <a:spcAft>
                <a:spcPct val="0"/>
              </a:spcAft>
            </a:pPr>
            <a:r>
              <a:rPr lang="fa-IR" sz="2400" dirty="0">
                <a:cs typeface="B Titr" pitchFamily="2" charset="-78"/>
              </a:rPr>
              <a:t>سکته قلبی</a:t>
            </a:r>
            <a:endParaRPr lang="en-US" sz="2400" dirty="0">
              <a:cs typeface="B Titr" pitchFamily="2" charset="-78"/>
            </a:endParaRPr>
          </a:p>
        </p:txBody>
      </p:sp>
      <p:sp>
        <p:nvSpPr>
          <p:cNvPr id="3" name="Content Placeholder 2"/>
          <p:cNvSpPr>
            <a:spLocks noGrp="1"/>
          </p:cNvSpPr>
          <p:nvPr>
            <p:ph idx="1"/>
          </p:nvPr>
        </p:nvSpPr>
        <p:spPr>
          <a:xfrm>
            <a:off x="1952596" y="1143000"/>
            <a:ext cx="8229600" cy="5286396"/>
          </a:xfrm>
        </p:spPr>
        <p:txBody>
          <a:bodyPr>
            <a:normAutofit/>
          </a:bodyPr>
          <a:lstStyle/>
          <a:p>
            <a:pPr algn="r" rtl="1">
              <a:buNone/>
            </a:pPr>
            <a:r>
              <a:rPr lang="fa-IR" sz="1800" b="1" dirty="0" err="1">
                <a:cs typeface="B Compset" pitchFamily="2" charset="-78"/>
              </a:rPr>
              <a:t>ایسکمی</a:t>
            </a:r>
            <a:r>
              <a:rPr lang="fa-IR" sz="1800" b="1" dirty="0">
                <a:cs typeface="B Compset" pitchFamily="2" charset="-78"/>
              </a:rPr>
              <a:t> یا انفارکتوس قلبی از جمله مهمترین علل خطرناک درد قفسه سینه است.</a:t>
            </a:r>
          </a:p>
          <a:p>
            <a:pPr algn="r" rtl="1">
              <a:buNone/>
            </a:pPr>
            <a:endParaRPr lang="en-US" sz="1800" b="1" dirty="0">
              <a:cs typeface="B Compset" pitchFamily="2" charset="-78"/>
            </a:endParaRPr>
          </a:p>
          <a:p>
            <a:pPr algn="r" rtl="1">
              <a:buNone/>
            </a:pPr>
            <a:r>
              <a:rPr lang="fa-IR" sz="1800" b="1" dirty="0">
                <a:cs typeface="B Compset" pitchFamily="2" charset="-78"/>
              </a:rPr>
              <a:t>در اغلب بیماران درد به صورت زیر است:</a:t>
            </a:r>
          </a:p>
          <a:p>
            <a:pPr algn="r" rtl="1"/>
            <a:r>
              <a:rPr lang="fa-IR" sz="1800" b="1" dirty="0">
                <a:cs typeface="B Compset" pitchFamily="2" charset="-78"/>
              </a:rPr>
              <a:t>شدید</a:t>
            </a:r>
          </a:p>
          <a:p>
            <a:pPr algn="r" rtl="1"/>
            <a:r>
              <a:rPr lang="fa-IR" sz="1800" b="1" dirty="0">
                <a:cs typeface="B Compset" pitchFamily="2" charset="-78"/>
              </a:rPr>
              <a:t>غیرقابل تحمل</a:t>
            </a:r>
          </a:p>
          <a:p>
            <a:pPr algn="r" rtl="1"/>
            <a:r>
              <a:rPr lang="fa-IR" sz="1800" b="1" dirty="0">
                <a:cs typeface="B Compset" pitchFamily="2" charset="-78"/>
              </a:rPr>
              <a:t>طولانی (بیش از 30 دقیقه)</a:t>
            </a:r>
          </a:p>
          <a:p>
            <a:pPr algn="r" rtl="1"/>
            <a:r>
              <a:rPr lang="fa-IR" sz="1800" b="1" dirty="0">
                <a:cs typeface="B Compset" pitchFamily="2" charset="-78"/>
              </a:rPr>
              <a:t>گاه به صورت احساس قرار گیری وزنه سنگین بر روی قفسه سینه یا تحت فشار قرار گرفتن  و گاه به صورت خنجری، سوزشی یا ناخوشی در قفسه سینه بیان می شود.</a:t>
            </a:r>
          </a:p>
          <a:p>
            <a:pPr algn="r" rtl="1">
              <a:buNone/>
            </a:pPr>
            <a:endParaRPr lang="fa-IR" sz="1800" b="1" dirty="0">
              <a:cs typeface="B Compset" pitchFamily="2" charset="-78"/>
            </a:endParaRPr>
          </a:p>
          <a:p>
            <a:pPr algn="r" rtl="1">
              <a:buNone/>
            </a:pPr>
            <a:r>
              <a:rPr lang="fa-IR" sz="1800" b="1" dirty="0">
                <a:cs typeface="B Compset" pitchFamily="2" charset="-78"/>
              </a:rPr>
              <a:t>محل درد:</a:t>
            </a:r>
          </a:p>
          <a:p>
            <a:pPr algn="r" rtl="1"/>
            <a:r>
              <a:rPr lang="fa-IR" sz="1800" b="1" dirty="0">
                <a:cs typeface="B Compset" pitchFamily="2" charset="-78"/>
              </a:rPr>
              <a:t>اغلب رترواسترنال است.</a:t>
            </a:r>
          </a:p>
          <a:p>
            <a:pPr algn="r" rtl="1"/>
            <a:r>
              <a:rPr lang="fa-IR" sz="1800" b="1" dirty="0">
                <a:cs typeface="B Compset" pitchFamily="2" charset="-78"/>
              </a:rPr>
              <a:t>اغلب به هر دو قسمت قدام قفسه سینه منتشر می شود ولی در سمت چپ بیشتر است.</a:t>
            </a:r>
          </a:p>
          <a:p>
            <a:pPr algn="r" rtl="1"/>
            <a:r>
              <a:rPr lang="fa-IR" sz="1800" b="1" dirty="0">
                <a:cs typeface="B Compset" pitchFamily="2" charset="-78"/>
              </a:rPr>
              <a:t>گاه به بازو بخصوص در منطقه اولنار بازوی چپ منتشر می شود.</a:t>
            </a:r>
          </a:p>
          <a:p>
            <a:pPr algn="r" rtl="1"/>
            <a:r>
              <a:rPr lang="fa-IR" sz="1800" b="1" dirty="0">
                <a:cs typeface="B Compset" pitchFamily="2" charset="-78"/>
              </a:rPr>
              <a:t>ممکن است درد  در اپی گاستر احساس شود (بخصوص در </a:t>
            </a:r>
            <a:r>
              <a:rPr lang="en-US" sz="1800" b="1" dirty="0">
                <a:cs typeface="B Compset" pitchFamily="2" charset="-78"/>
              </a:rPr>
              <a:t>Inferior STEMI</a:t>
            </a:r>
            <a:r>
              <a:rPr lang="fa-IR" sz="1800" b="1" dirty="0">
                <a:cs typeface="B Compset" pitchFamily="2" charset="-78"/>
              </a:rPr>
              <a:t>).</a:t>
            </a:r>
          </a:p>
          <a:p>
            <a:pPr algn="r" rtl="1"/>
            <a:endParaRPr lang="fa-IR" sz="1800" b="1" dirty="0">
              <a:cs typeface="B Compset" pitchFamily="2" charset="-78"/>
            </a:endParaRPr>
          </a:p>
          <a:p>
            <a:endParaRPr lang="en-US" sz="1800" b="1" dirty="0">
              <a:cs typeface="B Compset" pitchFamily="2" charset="-78"/>
            </a:endParaRPr>
          </a:p>
          <a:p>
            <a:endParaRPr lang="en-US" sz="1800" b="1" dirty="0">
              <a:cs typeface="B Compset" pitchFamily="2" charset="-78"/>
            </a:endParaRPr>
          </a:p>
        </p:txBody>
      </p:sp>
    </p:spTree>
    <p:extLst>
      <p:ext uri="{BB962C8B-B14F-4D97-AF65-F5344CB8AC3E}">
        <p14:creationId xmlns:p14="http://schemas.microsoft.com/office/powerpoint/2010/main" val="2790986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472" y="285728"/>
            <a:ext cx="8229600" cy="1143000"/>
          </a:xfrm>
        </p:spPr>
        <p:txBody>
          <a:bodyPr>
            <a:normAutofit/>
          </a:bodyPr>
          <a:lstStyle/>
          <a:p>
            <a:r>
              <a:rPr lang="fa-IR" sz="2400" b="1" dirty="0">
                <a:cs typeface="B Titr" pitchFamily="2" charset="-78"/>
              </a:rPr>
              <a:t>وضعیت ظاهری</a:t>
            </a:r>
            <a:endParaRPr lang="en-US" sz="2400" dirty="0">
              <a:cs typeface="B Titr" pitchFamily="2" charset="-78"/>
            </a:endParaRPr>
          </a:p>
        </p:txBody>
      </p:sp>
      <p:sp>
        <p:nvSpPr>
          <p:cNvPr id="3" name="Content Placeholder 2"/>
          <p:cNvSpPr>
            <a:spLocks noGrp="1"/>
          </p:cNvSpPr>
          <p:nvPr>
            <p:ph idx="1"/>
          </p:nvPr>
        </p:nvSpPr>
        <p:spPr>
          <a:xfrm>
            <a:off x="2309786" y="1714489"/>
            <a:ext cx="7989168" cy="4525963"/>
          </a:xfrm>
        </p:spPr>
        <p:txBody>
          <a:bodyPr>
            <a:normAutofit/>
          </a:bodyPr>
          <a:lstStyle/>
          <a:p>
            <a:pPr algn="r" rtl="1">
              <a:buNone/>
            </a:pPr>
            <a:r>
              <a:rPr lang="fa-IR" sz="1800" b="1" dirty="0">
                <a:cs typeface="B Compset" pitchFamily="2" charset="-78"/>
              </a:rPr>
              <a:t>وضعیت ظاهری:</a:t>
            </a:r>
          </a:p>
          <a:p>
            <a:pPr algn="r" rtl="1">
              <a:buNone/>
            </a:pPr>
            <a:endParaRPr lang="fa-IR" sz="1800" b="1" dirty="0">
              <a:cs typeface="B Compset" pitchFamily="2" charset="-78"/>
            </a:endParaRPr>
          </a:p>
          <a:p>
            <a:pPr algn="r" rtl="1"/>
            <a:r>
              <a:rPr lang="fa-IR" sz="1800" b="1" dirty="0">
                <a:cs typeface="B Compset" pitchFamily="2" charset="-78"/>
              </a:rPr>
              <a:t>مضطرب</a:t>
            </a:r>
          </a:p>
          <a:p>
            <a:pPr algn="r" rtl="1"/>
            <a:r>
              <a:rPr lang="fa-IR" sz="1800" b="1" dirty="0">
                <a:cs typeface="B Compset" pitchFamily="2" charset="-78"/>
              </a:rPr>
              <a:t>دیسترس</a:t>
            </a:r>
          </a:p>
          <a:p>
            <a:pPr algn="r" rtl="1"/>
            <a:r>
              <a:rPr lang="fa-IR" sz="1800" b="1" dirty="0">
                <a:cs typeface="B Compset" pitchFamily="2" charset="-78"/>
              </a:rPr>
              <a:t>بی قرار</a:t>
            </a:r>
          </a:p>
          <a:p>
            <a:pPr algn="r" rtl="1"/>
            <a:r>
              <a:rPr lang="fa-IR" sz="1800" b="1" dirty="0">
                <a:cs typeface="B Compset" pitchFamily="2" charset="-78"/>
              </a:rPr>
              <a:t>تغییر مدام وضعیت برای موقعیت راحت</a:t>
            </a:r>
          </a:p>
          <a:p>
            <a:pPr algn="r" rtl="1"/>
            <a:r>
              <a:rPr lang="fa-IR" sz="1800" b="1" dirty="0">
                <a:cs typeface="B Compset" pitchFamily="2" charset="-78"/>
              </a:rPr>
              <a:t>اغلب در حال ماساژ یا گرفتن سمت چپ قفسه صدری با ماساژ (علامت لوین)</a:t>
            </a:r>
          </a:p>
          <a:p>
            <a:pPr algn="r" rtl="1"/>
            <a:r>
              <a:rPr lang="fa-IR" sz="1800" b="1" dirty="0">
                <a:cs typeface="B Compset" pitchFamily="2" charset="-78"/>
              </a:rPr>
              <a:t>اگر بیمار مبتلا به نارسایی قلب شده باشد به علت تحریک زیاد سمپاتیک، دچار تعریق سرد و پوست رنگ پریده می شود. </a:t>
            </a:r>
          </a:p>
        </p:txBody>
      </p:sp>
      <p:pic>
        <p:nvPicPr>
          <p:cNvPr id="4" name="Picture 2" descr="*Mid-substernal chest pain.&#10;*Squeezing, pressure-like in quality (closed fist over chest = Levine’s sign). NOT SHARP!&#10;*Builds to a peak and lasts 2-20 minutes.&#10;*RADIATION to left arm, neck, jaw or back.&#10;*Associated with SOB, sweating, or nau..."/>
          <p:cNvPicPr>
            <a:picLocks noChangeAspect="1" noChangeArrowheads="1"/>
          </p:cNvPicPr>
          <p:nvPr/>
        </p:nvPicPr>
        <p:blipFill>
          <a:blip r:embed="rId2" cstate="print"/>
          <a:srcRect/>
          <a:stretch>
            <a:fillRect/>
          </a:stretch>
        </p:blipFill>
        <p:spPr bwMode="auto">
          <a:xfrm>
            <a:off x="2166911" y="642918"/>
            <a:ext cx="2255829" cy="2714644"/>
          </a:xfrm>
          <a:prstGeom prst="roundRect">
            <a:avLst>
              <a:gd name="adj" fmla="val 8594"/>
            </a:avLst>
          </a:prstGeom>
          <a:solidFill>
            <a:srgbClr val="FFFFFF">
              <a:shade val="85000"/>
            </a:srgbClr>
          </a:solidFill>
          <a:ln>
            <a:noFill/>
          </a:ln>
          <a:effectLst>
            <a:glow rad="228600">
              <a:schemeClr val="accent2">
                <a:satMod val="175000"/>
                <a:alpha val="40000"/>
              </a:schemeClr>
            </a:glow>
            <a:reflection blurRad="12700" stA="38000" endPos="28000" dist="5000" dir="5400000" sy="-100000" algn="bl" rotWithShape="0"/>
          </a:effectLst>
        </p:spPr>
      </p:pic>
    </p:spTree>
    <p:extLst>
      <p:ext uri="{BB962C8B-B14F-4D97-AF65-F5344CB8AC3E}">
        <p14:creationId xmlns:p14="http://schemas.microsoft.com/office/powerpoint/2010/main" val="3280558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علایم حیاتی</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algn="r" rtl="1">
              <a:buNone/>
            </a:pPr>
            <a:r>
              <a:rPr lang="fa-IR" sz="1800" b="1" dirty="0">
                <a:cs typeface="B Compset" pitchFamily="2" charset="-78"/>
              </a:rPr>
              <a:t>ضربان قلب:</a:t>
            </a:r>
          </a:p>
          <a:p>
            <a:pPr marL="514350" indent="-514350" algn="r" rtl="1"/>
            <a:r>
              <a:rPr lang="fa-IR" sz="1800" b="1" dirty="0">
                <a:cs typeface="B Compset" pitchFamily="2" charset="-78"/>
              </a:rPr>
              <a:t>در این حالت می تواند برادی کاردی شدید یا تاکی کاردی شدید منظم یا نامنظم رخ دهد.</a:t>
            </a:r>
          </a:p>
          <a:p>
            <a:pPr marL="514350" indent="-514350" algn="r" rtl="1"/>
            <a:r>
              <a:rPr lang="fa-IR" sz="1800" b="1" dirty="0">
                <a:cs typeface="B Compset" pitchFamily="2" charset="-78"/>
              </a:rPr>
              <a:t>در اغلب موارد سینوس تاکی کاردی با ریت </a:t>
            </a:r>
            <a:r>
              <a:rPr lang="en-US" sz="1800" b="1" dirty="0">
                <a:cs typeface="B Compset" pitchFamily="2" charset="-78"/>
              </a:rPr>
              <a:t>100</a:t>
            </a:r>
            <a:r>
              <a:rPr lang="fa-IR" sz="1800" b="1" dirty="0">
                <a:cs typeface="B Compset" pitchFamily="2" charset="-78"/>
              </a:rPr>
              <a:t> الی </a:t>
            </a:r>
            <a:r>
              <a:rPr lang="en-US" sz="1800" b="1" dirty="0">
                <a:cs typeface="B Compset" pitchFamily="2" charset="-78"/>
              </a:rPr>
              <a:t>110</a:t>
            </a:r>
            <a:r>
              <a:rPr lang="fa-IR" sz="1800" b="1" dirty="0">
                <a:cs typeface="B Compset" pitchFamily="2" charset="-78"/>
              </a:rPr>
              <a:t> ضربان در دقیقه دیده می شود. </a:t>
            </a:r>
          </a:p>
          <a:p>
            <a:pPr algn="r" rtl="1"/>
            <a:endParaRPr lang="fa-IR" sz="1800" b="1" dirty="0">
              <a:cs typeface="B Compset" pitchFamily="2" charset="-78"/>
            </a:endParaRPr>
          </a:p>
          <a:p>
            <a:pPr algn="r" rtl="1"/>
            <a:endParaRPr lang="fa-IR" sz="1800" b="1" dirty="0">
              <a:cs typeface="B Compset" pitchFamily="2" charset="-78"/>
            </a:endParaRPr>
          </a:p>
          <a:p>
            <a:pPr algn="r" rtl="1">
              <a:buNone/>
            </a:pPr>
            <a:r>
              <a:rPr lang="fa-IR" sz="1800" b="1" dirty="0">
                <a:cs typeface="B Compset" pitchFamily="2" charset="-78"/>
              </a:rPr>
              <a:t>فشار خون:</a:t>
            </a:r>
          </a:p>
          <a:p>
            <a:pPr marL="514350" indent="-514350" algn="just" rtl="1"/>
            <a:r>
              <a:rPr lang="fa-IR" sz="1800" b="1" dirty="0">
                <a:cs typeface="B Compset" pitchFamily="2" charset="-78"/>
              </a:rPr>
              <a:t>اغلب بیماران غیر عارضه دار، دارای فشارخون نرمال هستند. </a:t>
            </a:r>
          </a:p>
          <a:p>
            <a:pPr marL="514350" indent="-514350" algn="just" rtl="1"/>
            <a:r>
              <a:rPr lang="fa-IR" sz="1800" b="1" dirty="0">
                <a:cs typeface="B Compset" pitchFamily="2" charset="-78"/>
              </a:rPr>
              <a:t>در بیمارانی که قبلا فشارخون نرمال داشتند ممکن است فشار خون بالا رخ دهد (ثانویه به درد، اضطراب و آژیتاسیون).</a:t>
            </a:r>
          </a:p>
          <a:p>
            <a:pPr marL="514350" indent="-514350" algn="just" rtl="1"/>
            <a:r>
              <a:rPr lang="fa-IR" sz="1800" b="1" dirty="0">
                <a:cs typeface="B Compset" pitchFamily="2" charset="-78"/>
              </a:rPr>
              <a:t>در بیمارانی که قبلا فشارخون بالا داشتند ممکن است فشار خون نرمال یافت شود، اگرچه بسیاری از آنان به فشار خون بالای اولیه پس از 3 الی 6 ماه از سکته قلبی می رسند. </a:t>
            </a:r>
          </a:p>
        </p:txBody>
      </p:sp>
    </p:spTree>
    <p:extLst>
      <p:ext uri="{BB962C8B-B14F-4D97-AF65-F5344CB8AC3E}">
        <p14:creationId xmlns:p14="http://schemas.microsoft.com/office/powerpoint/2010/main" val="2969077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علایم حیاتی</a:t>
            </a:r>
            <a:endParaRPr lang="en-US" sz="2400" dirty="0"/>
          </a:p>
        </p:txBody>
      </p:sp>
      <p:sp>
        <p:nvSpPr>
          <p:cNvPr id="3" name="Content Placeholder 2"/>
          <p:cNvSpPr>
            <a:spLocks noGrp="1"/>
          </p:cNvSpPr>
          <p:nvPr>
            <p:ph idx="1"/>
          </p:nvPr>
        </p:nvSpPr>
        <p:spPr/>
        <p:txBody>
          <a:bodyPr>
            <a:normAutofit/>
          </a:bodyPr>
          <a:lstStyle/>
          <a:p>
            <a:pPr algn="r" rtl="1">
              <a:buNone/>
            </a:pPr>
            <a:r>
              <a:rPr lang="fa-IR" sz="1800" b="1" dirty="0">
                <a:cs typeface="B Compset" pitchFamily="2" charset="-78"/>
              </a:rPr>
              <a:t>دمای بدن:</a:t>
            </a:r>
          </a:p>
          <a:p>
            <a:pPr marL="514350" indent="-514350" algn="r" rtl="1"/>
            <a:r>
              <a:rPr lang="fa-IR" sz="1800" b="1" dirty="0">
                <a:cs typeface="B Compset" pitchFamily="2" charset="-78"/>
              </a:rPr>
              <a:t>در اغلب بیماران به واسطه پاسخ به نکروز ممکن است تب رخ دهد. </a:t>
            </a:r>
          </a:p>
          <a:p>
            <a:pPr marL="514350" indent="-514350" algn="r" rtl="1"/>
            <a:r>
              <a:rPr lang="fa-IR" sz="1800" b="1" dirty="0">
                <a:cs typeface="B Compset" pitchFamily="2" charset="-78"/>
              </a:rPr>
              <a:t>اغلب افزایش دمای بدن طی 24 الی 48 ساعت از شروع انفارکتوس رخ می دهد. </a:t>
            </a:r>
          </a:p>
          <a:p>
            <a:pPr marL="514350" indent="-514350" algn="r" rtl="1"/>
            <a:r>
              <a:rPr lang="fa-IR" sz="1800" b="1" dirty="0">
                <a:cs typeface="B Compset" pitchFamily="2" charset="-78"/>
              </a:rPr>
              <a:t>دمای رکتال ممکن است به 38.3 الی 38.9 سانتی گراد برسد.</a:t>
            </a:r>
          </a:p>
          <a:p>
            <a:pPr marL="514350" indent="-514350" algn="r" rtl="1"/>
            <a:r>
              <a:rPr lang="fa-IR" sz="1800" b="1" dirty="0">
                <a:cs typeface="B Compset" pitchFamily="2" charset="-78"/>
              </a:rPr>
              <a:t>تب ایجاد شده معمولا در روز 4 یا 5 بعد از سکته فروکش می کند.</a:t>
            </a:r>
            <a:br>
              <a:rPr lang="fa-IR" sz="1800" b="1" dirty="0">
                <a:cs typeface="B Compset" pitchFamily="2" charset="-78"/>
              </a:rPr>
            </a:br>
            <a:endParaRPr lang="fa-IR" sz="1800" b="1" dirty="0">
              <a:cs typeface="B Compset" pitchFamily="2" charset="-78"/>
            </a:endParaRPr>
          </a:p>
          <a:p>
            <a:endParaRPr lang="fa-IR" sz="1800" b="1" dirty="0">
              <a:cs typeface="B Compset" pitchFamily="2" charset="-78"/>
            </a:endParaRPr>
          </a:p>
          <a:p>
            <a:pPr algn="r" rtl="1">
              <a:buNone/>
            </a:pPr>
            <a:r>
              <a:rPr lang="fa-IR" sz="1800" b="1" dirty="0">
                <a:cs typeface="B Compset" pitchFamily="2" charset="-78"/>
              </a:rPr>
              <a:t>تنفس :</a:t>
            </a:r>
          </a:p>
          <a:p>
            <a:pPr marL="514350" indent="-514350" algn="r" rtl="1"/>
            <a:r>
              <a:rPr lang="fa-IR" sz="1800" b="1" dirty="0">
                <a:cs typeface="B Compset" pitchFamily="2" charset="-78"/>
              </a:rPr>
              <a:t>ممکن است تعداد تنفس اندکی افزایش یابد.</a:t>
            </a:r>
          </a:p>
          <a:p>
            <a:pPr marL="514350" indent="-514350" algn="r" rtl="1"/>
            <a:r>
              <a:rPr lang="fa-IR" sz="1800" b="1" dirty="0">
                <a:cs typeface="B Compset" pitchFamily="2" charset="-78"/>
              </a:rPr>
              <a:t>ولی در بیمارانی که مبتلا به نارسایی قلب شده اند، تعداد تنفس با شدت نارسایی مرتبط است.</a:t>
            </a:r>
          </a:p>
          <a:p>
            <a:pPr marL="514350" indent="-514350" algn="r" rtl="1"/>
            <a:r>
              <a:rPr lang="fa-IR" sz="1800" b="1" dirty="0">
                <a:cs typeface="B Compset" pitchFamily="2" charset="-78"/>
              </a:rPr>
              <a:t>به طوری که در بیماران مبتلا به ادم ریوی، تعداد تنفس به بالای 40 در دقیقه می رسد.</a:t>
            </a:r>
          </a:p>
        </p:txBody>
      </p:sp>
    </p:spTree>
    <p:extLst>
      <p:ext uri="{BB962C8B-B14F-4D97-AF65-F5344CB8AC3E}">
        <p14:creationId xmlns:p14="http://schemas.microsoft.com/office/powerpoint/2010/main" val="20400791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264" y="2754245"/>
            <a:ext cx="8229600" cy="1143000"/>
          </a:xfrm>
        </p:spPr>
        <p:txBody>
          <a:bodyPr>
            <a:noAutofit/>
          </a:bodyPr>
          <a:lstStyle/>
          <a:p>
            <a:r>
              <a:rPr lang="en-US" sz="3200" b="1">
                <a:cs typeface="B Titr" pitchFamily="2" charset="-78"/>
              </a:rPr>
              <a:t>Unstable </a:t>
            </a:r>
            <a:r>
              <a:rPr lang="en-US" sz="3200" b="1" dirty="0">
                <a:cs typeface="B Titr" pitchFamily="2" charset="-78"/>
              </a:rPr>
              <a:t>Angina </a:t>
            </a:r>
            <a:br>
              <a:rPr lang="en-US" sz="3200" b="1" dirty="0">
                <a:cs typeface="B Titr" pitchFamily="2" charset="-78"/>
              </a:rPr>
            </a:br>
            <a:r>
              <a:rPr lang="en-US" sz="3200" b="1" dirty="0">
                <a:cs typeface="B Titr" pitchFamily="2" charset="-78"/>
              </a:rPr>
              <a:t/>
            </a:r>
            <a:br>
              <a:rPr lang="en-US" sz="3200" b="1" dirty="0">
                <a:cs typeface="B Titr" pitchFamily="2" charset="-78"/>
              </a:rPr>
            </a:br>
            <a:endParaRPr lang="en-US" sz="3200" dirty="0">
              <a:cs typeface="B Titr" pitchFamily="2" charset="-78"/>
            </a:endParaRPr>
          </a:p>
        </p:txBody>
      </p:sp>
    </p:spTree>
    <p:extLst>
      <p:ext uri="{BB962C8B-B14F-4D97-AF65-F5344CB8AC3E}">
        <p14:creationId xmlns:p14="http://schemas.microsoft.com/office/powerpoint/2010/main" val="6900686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شرح حال</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algn="just" rtl="1"/>
            <a:endParaRPr lang="fa-IR" sz="1800" b="1" dirty="0">
              <a:cs typeface="B Compset" pitchFamily="2" charset="-78"/>
            </a:endParaRPr>
          </a:p>
          <a:p>
            <a:pPr algn="just" rtl="1"/>
            <a:r>
              <a:rPr lang="fa-IR" sz="1800" b="1" dirty="0">
                <a:cs typeface="B Compset" pitchFamily="2" charset="-78"/>
              </a:rPr>
              <a:t>این بیماری اغلب در نتیجه آترواسکلروز است و در مردان کمتر 40 سال و زنان کمتر از 50 سال، کمتر رخ می دهد؛ اگرچه در این گروه نیز بروز آترواسکلروز و در نتیجه حوادث کرونری در حال افزایش است.</a:t>
            </a:r>
          </a:p>
          <a:p>
            <a:pPr algn="just" rtl="1"/>
            <a:endParaRPr lang="fa-IR" sz="18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اگرچه </a:t>
            </a:r>
            <a:r>
              <a:rPr lang="en-US" sz="1800" b="1" dirty="0">
                <a:cs typeface="B Compset" pitchFamily="2" charset="-78"/>
              </a:rPr>
              <a:t>NSTE-ACS</a:t>
            </a:r>
            <a:r>
              <a:rPr lang="fa-IR" sz="1800" b="1" dirty="0">
                <a:cs typeface="B Compset" pitchFamily="2" charset="-78"/>
              </a:rPr>
              <a:t> ممکن است اولین تظاهر بیماری کرونری  باشد ولی اغلب این گروه از بیماران شرح حال قبلی از </a:t>
            </a:r>
            <a:r>
              <a:rPr lang="en-US" sz="1800" b="1" dirty="0">
                <a:cs typeface="B Compset" pitchFamily="2" charset="-78"/>
              </a:rPr>
              <a:t>Stable Angina</a:t>
            </a:r>
            <a:r>
              <a:rPr lang="fa-IR" sz="1800" b="1" dirty="0">
                <a:cs typeface="B Compset" pitchFamily="2" charset="-78"/>
              </a:rPr>
              <a:t> و یا سکته قلبی را ذکر می کنند.</a:t>
            </a:r>
          </a:p>
          <a:p>
            <a:pPr algn="just" rtl="1"/>
            <a:endParaRPr lang="fa-IR" sz="1800" b="1" dirty="0">
              <a:cs typeface="B Compset" pitchFamily="2" charset="-78"/>
            </a:endParaRPr>
          </a:p>
          <a:p>
            <a:pPr algn="just" rtl="1"/>
            <a:endParaRPr lang="fa-IR" sz="1800" b="1" dirty="0">
              <a:cs typeface="B Compset" pitchFamily="2" charset="-78"/>
            </a:endParaRPr>
          </a:p>
          <a:p>
            <a:pPr algn="just" rtl="1">
              <a:buNone/>
            </a:pPr>
            <a:endParaRPr lang="fa-IR" sz="1800" b="1" dirty="0">
              <a:cs typeface="B Compset" pitchFamily="2" charset="-78"/>
            </a:endParaRPr>
          </a:p>
          <a:p>
            <a:pPr algn="just" rtl="1"/>
            <a:endParaRPr lang="fa-IR" sz="1800" b="1" dirty="0">
              <a:cs typeface="B Compset" pitchFamily="2" charset="-78"/>
            </a:endParaRPr>
          </a:p>
        </p:txBody>
      </p:sp>
    </p:spTree>
    <p:extLst>
      <p:ext uri="{BB962C8B-B14F-4D97-AF65-F5344CB8AC3E}">
        <p14:creationId xmlns:p14="http://schemas.microsoft.com/office/powerpoint/2010/main" val="12264848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None/>
            </a:pPr>
            <a:r>
              <a:rPr lang="fa-IR" sz="1800" b="1" dirty="0">
                <a:cs typeface="B Compset" pitchFamily="2" charset="-78"/>
              </a:rPr>
              <a:t>علایم اولیه این بیماران به صورت تیپیک شامل:</a:t>
            </a:r>
          </a:p>
          <a:p>
            <a:pPr algn="r" rtl="1">
              <a:buNone/>
            </a:pPr>
            <a:endParaRPr lang="fa-IR" sz="1800" b="1" dirty="0">
              <a:cs typeface="B Compset" pitchFamily="2" charset="-78"/>
            </a:endParaRPr>
          </a:p>
          <a:p>
            <a:pPr marL="514350" indent="-514350" algn="r" rtl="1"/>
            <a:r>
              <a:rPr lang="fa-IR" sz="1800" b="1" dirty="0">
                <a:cs typeface="B Compset" pitchFamily="2" charset="-78"/>
              </a:rPr>
              <a:t>فشار در قفسه سینه</a:t>
            </a:r>
          </a:p>
          <a:p>
            <a:pPr marL="514350" indent="-514350" algn="r" rtl="1"/>
            <a:r>
              <a:rPr lang="fa-IR" sz="1800" b="1" dirty="0">
                <a:cs typeface="B Compset" pitchFamily="2" charset="-78"/>
              </a:rPr>
              <a:t>سنگینی در قفسه سینه</a:t>
            </a:r>
          </a:p>
          <a:p>
            <a:pPr marL="514350" indent="-514350" algn="r" rtl="1"/>
            <a:r>
              <a:rPr lang="fa-IR" sz="1800" b="1" dirty="0">
                <a:cs typeface="B Compset" pitchFamily="2" charset="-78"/>
              </a:rPr>
              <a:t>درد شدید در ناحیه استرنوم</a:t>
            </a:r>
          </a:p>
          <a:p>
            <a:pPr marL="514350" indent="-514350" algn="r" rtl="1"/>
            <a:r>
              <a:rPr lang="fa-IR" sz="1800" b="1" dirty="0">
                <a:cs typeface="B Compset" pitchFamily="2" charset="-78"/>
              </a:rPr>
              <a:t>در مواردی که بیمار قبلا آنژین پایدار داشته است، درد اخیر وی از نظر ماهیت و زمانی (بیش از 20 دقیقه) بیشتر شده است.</a:t>
            </a:r>
          </a:p>
          <a:p>
            <a:pPr marL="514350" indent="-514350" algn="r" rtl="1"/>
            <a:r>
              <a:rPr lang="fa-IR" sz="1800" b="1" dirty="0">
                <a:cs typeface="B Compset" pitchFamily="2" charset="-78"/>
              </a:rPr>
              <a:t>انتشار درد به ناحیه اولنار، بازوی چپ، شانه، گردن و یا چانه</a:t>
            </a:r>
          </a:p>
          <a:p>
            <a:pPr marL="514350" indent="-514350" algn="r" rtl="1"/>
            <a:r>
              <a:rPr lang="fa-IR" sz="1800" b="1" dirty="0">
                <a:cs typeface="B Compset" pitchFamily="2" charset="-78"/>
              </a:rPr>
              <a:t>این درد در هر منطقه ای بین گوش تا اپی گاستر می تواند احساس شود.</a:t>
            </a:r>
          </a:p>
        </p:txBody>
      </p:sp>
      <p:sp>
        <p:nvSpPr>
          <p:cNvPr id="5" name="Title 1"/>
          <p:cNvSpPr>
            <a:spLocks noGrp="1"/>
          </p:cNvSpPr>
          <p:nvPr>
            <p:ph type="title"/>
          </p:nvPr>
        </p:nvSpPr>
        <p:spPr>
          <a:xfrm>
            <a:off x="1981200" y="274638"/>
            <a:ext cx="8229600" cy="1143000"/>
          </a:xfrm>
        </p:spPr>
        <p:txBody>
          <a:bodyPr/>
          <a:lstStyle/>
          <a:p>
            <a:r>
              <a:rPr lang="fa-IR" sz="2400" dirty="0">
                <a:cs typeface="B Titr" pitchFamily="2" charset="-78"/>
              </a:rPr>
              <a:t>شرح حال</a:t>
            </a:r>
            <a:endParaRPr lang="en-US" sz="2400" dirty="0">
              <a:cs typeface="B Titr" pitchFamily="2" charset="-78"/>
            </a:endParaRPr>
          </a:p>
        </p:txBody>
      </p:sp>
    </p:spTree>
    <p:extLst>
      <p:ext uri="{BB962C8B-B14F-4D97-AF65-F5344CB8AC3E}">
        <p14:creationId xmlns:p14="http://schemas.microsoft.com/office/powerpoint/2010/main" val="311274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Cardiology\CVD vwzarat\Figures\New Picture (3).bm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667372" y="785794"/>
            <a:ext cx="4536504" cy="4817838"/>
          </a:xfrm>
          <a:prstGeom prst="rect">
            <a:avLst/>
          </a:prstGeom>
          <a:noFill/>
        </p:spPr>
      </p:pic>
      <p:pic>
        <p:nvPicPr>
          <p:cNvPr id="36869" name="Picture 5" descr="D:\Cardiology\CVD vwzarat\Figures\New Picture (4).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59496" y="2564904"/>
            <a:ext cx="5328592" cy="3997358"/>
          </a:xfrm>
          <a:prstGeom prst="rect">
            <a:avLst/>
          </a:prstGeom>
          <a:noFill/>
        </p:spPr>
      </p:pic>
      <p:sp>
        <p:nvSpPr>
          <p:cNvPr id="6" name="TextBox 5"/>
          <p:cNvSpPr txBox="1">
            <a:spLocks noChangeArrowheads="1"/>
          </p:cNvSpPr>
          <p:nvPr/>
        </p:nvSpPr>
        <p:spPr bwMode="auto">
          <a:xfrm>
            <a:off x="2207568" y="303040"/>
            <a:ext cx="7960398" cy="461665"/>
          </a:xfrm>
          <a:prstGeom prst="rect">
            <a:avLst/>
          </a:prstGeom>
          <a:noFill/>
          <a:ln w="9525">
            <a:noFill/>
            <a:miter lim="800000"/>
            <a:headEnd/>
            <a:tailEnd/>
          </a:ln>
        </p:spPr>
        <p:txBody>
          <a:bodyPr wrap="square">
            <a:spAutoFit/>
          </a:bodyPr>
          <a:lstStyle/>
          <a:p>
            <a:pPr algn="ctr" rtl="1"/>
            <a:r>
              <a:rPr lang="fa-IR" sz="2400" dirty="0">
                <a:solidFill>
                  <a:srgbClr val="000000"/>
                </a:solidFill>
                <a:cs typeface="B Titr" pitchFamily="2" charset="-78"/>
              </a:rPr>
              <a:t>آناتومی قلب</a:t>
            </a:r>
            <a:endParaRPr lang="en-US" altLang="en-US" sz="2400" dirty="0">
              <a:solidFill>
                <a:srgbClr val="000000"/>
              </a:solidFill>
              <a:cs typeface="B Titr" pitchFamily="2" charset="-78"/>
            </a:endParaRPr>
          </a:p>
        </p:txBody>
      </p:sp>
    </p:spTree>
    <p:extLst>
      <p:ext uri="{BB962C8B-B14F-4D97-AF65-F5344CB8AC3E}">
        <p14:creationId xmlns:p14="http://schemas.microsoft.com/office/powerpoint/2010/main" val="93863818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a:cs typeface="B Titr" pitchFamily="2" charset="-78"/>
              </a:rPr>
              <a:t>شرح حال</a:t>
            </a:r>
            <a:endParaRPr lang="en-US" sz="2400" dirty="0">
              <a:cs typeface="B Titr" pitchFamily="2" charset="-78"/>
            </a:endParaRPr>
          </a:p>
        </p:txBody>
      </p:sp>
      <p:sp>
        <p:nvSpPr>
          <p:cNvPr id="3" name="Content Placeholder 2"/>
          <p:cNvSpPr>
            <a:spLocks noGrp="1"/>
          </p:cNvSpPr>
          <p:nvPr>
            <p:ph idx="1"/>
          </p:nvPr>
        </p:nvSpPr>
        <p:spPr>
          <a:xfrm>
            <a:off x="1981200" y="1600201"/>
            <a:ext cx="8229600" cy="4061048"/>
          </a:xfrm>
        </p:spPr>
        <p:txBody>
          <a:bodyPr>
            <a:noAutofit/>
          </a:bodyPr>
          <a:lstStyle/>
          <a:p>
            <a:pPr algn="r" rtl="1">
              <a:buNone/>
            </a:pPr>
            <a:r>
              <a:rPr lang="fa-IR" sz="1800" b="1" dirty="0">
                <a:cs typeface="B Compset" pitchFamily="2" charset="-78"/>
              </a:rPr>
              <a:t>درد در این بیماران می تواند همراه با موارد زیر باشد:</a:t>
            </a:r>
          </a:p>
          <a:p>
            <a:pPr marL="514350" indent="-514350" algn="r" rtl="1"/>
            <a:r>
              <a:rPr lang="fa-IR" sz="1800" b="1" dirty="0">
                <a:cs typeface="B Compset" pitchFamily="2" charset="-78"/>
              </a:rPr>
              <a:t>تعریق</a:t>
            </a:r>
          </a:p>
          <a:p>
            <a:pPr marL="514350" indent="-514350" algn="r" rtl="1"/>
            <a:r>
              <a:rPr lang="fa-IR" sz="1800" b="1" dirty="0">
                <a:cs typeface="B Compset" pitchFamily="2" charset="-78"/>
              </a:rPr>
              <a:t>تهوع</a:t>
            </a:r>
          </a:p>
          <a:p>
            <a:pPr marL="514350" indent="-514350" algn="r" rtl="1"/>
            <a:r>
              <a:rPr lang="fa-IR" sz="1800" b="1" dirty="0">
                <a:cs typeface="B Compset" pitchFamily="2" charset="-78"/>
              </a:rPr>
              <a:t>درد شکم</a:t>
            </a:r>
          </a:p>
          <a:p>
            <a:pPr marL="514350" indent="-514350" algn="r" rtl="1"/>
            <a:r>
              <a:rPr lang="fa-IR" sz="1800" b="1" dirty="0">
                <a:cs typeface="B Compset" pitchFamily="2" charset="-78"/>
              </a:rPr>
              <a:t>تنگی نفس</a:t>
            </a:r>
          </a:p>
          <a:p>
            <a:pPr marL="514350" indent="-514350" algn="r" rtl="1"/>
            <a:r>
              <a:rPr lang="fa-IR" sz="1800" b="1" dirty="0">
                <a:cs typeface="B Compset" pitchFamily="2" charset="-78"/>
              </a:rPr>
              <a:t>سنکوپ</a:t>
            </a:r>
          </a:p>
          <a:p>
            <a:pPr algn="r" rtl="1"/>
            <a:endParaRPr lang="fa-IR" sz="1800" b="1" dirty="0">
              <a:cs typeface="B Compset" pitchFamily="2" charset="-78"/>
            </a:endParaRPr>
          </a:p>
          <a:p>
            <a:pPr algn="r" rtl="1">
              <a:buNone/>
            </a:pPr>
            <a:r>
              <a:rPr lang="fa-IR" sz="1800" b="1" dirty="0">
                <a:cs typeface="B Compset" pitchFamily="2" charset="-78"/>
              </a:rPr>
              <a:t>موارد زیر به تایید تشخیص کمک می کنند:</a:t>
            </a:r>
          </a:p>
          <a:p>
            <a:pPr marL="514350" indent="-514350" algn="r" rtl="1"/>
            <a:r>
              <a:rPr lang="fa-IR" sz="1800" b="1" dirty="0">
                <a:cs typeface="B Compset" pitchFamily="2" charset="-78"/>
              </a:rPr>
              <a:t>این درد با افزایش فعالیت بدنی تشدید می یابد.</a:t>
            </a:r>
          </a:p>
          <a:p>
            <a:pPr marL="514350" indent="-514350" algn="r" rtl="1"/>
            <a:r>
              <a:rPr lang="fa-IR" sz="1800" b="1" dirty="0">
                <a:cs typeface="B Compset" pitchFamily="2" charset="-78"/>
              </a:rPr>
              <a:t>در این شرایط می تواند تشدید و یا ایجاد شود: آنمی شدید، عفونت، التهاب، تب، اختلالات متابولیکی یا اندوکرینی (مانند اختلال تیروئیدی)</a:t>
            </a:r>
          </a:p>
          <a:p>
            <a:pPr marL="514350" indent="-514350" algn="r" rtl="1"/>
            <a:r>
              <a:rPr lang="fa-IR" sz="1800" b="1" dirty="0">
                <a:cs typeface="B Compset" pitchFamily="2" charset="-78"/>
              </a:rPr>
              <a:t>درد با استراحت یا مصرف نیتروگلیسرین تخفیف می یابد.</a:t>
            </a:r>
          </a:p>
          <a:p>
            <a:pPr algn="r" rtl="1"/>
            <a:endParaRPr lang="fa-IR" sz="1800" b="1" dirty="0">
              <a:cs typeface="B Compset" pitchFamily="2" charset="-78"/>
            </a:endParaRPr>
          </a:p>
        </p:txBody>
      </p:sp>
    </p:spTree>
    <p:extLst>
      <p:ext uri="{BB962C8B-B14F-4D97-AF65-F5344CB8AC3E}">
        <p14:creationId xmlns:p14="http://schemas.microsoft.com/office/powerpoint/2010/main" val="25419315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b="1" dirty="0">
                <a:cs typeface="B Titr" pitchFamily="2" charset="-78"/>
              </a:rPr>
              <a:t>معاینات فیزیکی</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algn="r" rtl="1"/>
            <a:r>
              <a:rPr lang="fa-IR" sz="1800" b="1" dirty="0">
                <a:cs typeface="B Compset" pitchFamily="2" charset="-78"/>
              </a:rPr>
              <a:t>ممکن است معاینات فیزیکی در این بیماران نرمال باشد.</a:t>
            </a:r>
          </a:p>
          <a:p>
            <a:pPr algn="r" rtl="1"/>
            <a:endParaRPr lang="fa-IR" sz="1800" b="1" dirty="0">
              <a:cs typeface="B Compset" pitchFamily="2" charset="-78"/>
            </a:endParaRPr>
          </a:p>
          <a:p>
            <a:pPr algn="r" rtl="1"/>
            <a:r>
              <a:rPr lang="fa-IR" sz="1800" b="1" dirty="0">
                <a:cs typeface="B Compset" pitchFamily="2" charset="-78"/>
              </a:rPr>
              <a:t>اگرچه بیمارانی که درگیری شدید میوکاردی دارند، ممکن است صدای سوم و یا چهارم سمع شود.</a:t>
            </a:r>
          </a:p>
          <a:p>
            <a:pPr algn="r" rtl="1">
              <a:buNone/>
            </a:pPr>
            <a:endParaRPr lang="fa-IR" sz="1800" b="1" dirty="0">
              <a:cs typeface="B Compset" pitchFamily="2" charset="-78"/>
            </a:endParaRPr>
          </a:p>
          <a:p>
            <a:pPr algn="r" rtl="1"/>
            <a:r>
              <a:rPr lang="fa-IR" sz="1800" b="1" dirty="0">
                <a:cs typeface="B Compset" pitchFamily="2" charset="-78"/>
              </a:rPr>
              <a:t>علایم کمتر شایع:</a:t>
            </a:r>
          </a:p>
          <a:p>
            <a:pPr marL="514350" indent="-514350" algn="r" rtl="1">
              <a:buFont typeface="+mj-lt"/>
              <a:buAutoNum type="arabicPeriod"/>
            </a:pPr>
            <a:r>
              <a:rPr lang="fa-IR" sz="1800" b="1" dirty="0">
                <a:cs typeface="B Compset" pitchFamily="2" charset="-78"/>
              </a:rPr>
              <a:t>هیپوتانسیون</a:t>
            </a:r>
          </a:p>
          <a:p>
            <a:pPr marL="514350" indent="-514350" algn="r" rtl="1">
              <a:buFont typeface="+mj-lt"/>
              <a:buAutoNum type="arabicPeriod"/>
            </a:pPr>
            <a:r>
              <a:rPr lang="fa-IR" sz="1800" b="1" dirty="0">
                <a:cs typeface="B Compset" pitchFamily="2" charset="-78"/>
              </a:rPr>
              <a:t>پوست رنگ پریده</a:t>
            </a:r>
          </a:p>
          <a:p>
            <a:pPr marL="514350" indent="-514350" algn="r" rtl="1">
              <a:buFont typeface="+mj-lt"/>
              <a:buAutoNum type="arabicPeriod"/>
            </a:pPr>
            <a:r>
              <a:rPr lang="fa-IR" sz="1800" b="1" dirty="0">
                <a:cs typeface="B Compset" pitchFamily="2" charset="-78"/>
              </a:rPr>
              <a:t>تاکی کاردی سینوسی</a:t>
            </a:r>
          </a:p>
          <a:p>
            <a:pPr marL="514350" indent="-514350" algn="r" rtl="1">
              <a:buFont typeface="+mj-lt"/>
              <a:buAutoNum type="arabicPeriod"/>
            </a:pPr>
            <a:r>
              <a:rPr lang="fa-IR" sz="1800" b="1" dirty="0">
                <a:cs typeface="B Compset" pitchFamily="2" charset="-78"/>
              </a:rPr>
              <a:t>شوک کاردیوژنیک</a:t>
            </a:r>
            <a:endParaRPr lang="en-US" sz="1800" b="1" dirty="0">
              <a:cs typeface="B Compset" pitchFamily="2" charset="-78"/>
            </a:endParaRPr>
          </a:p>
        </p:txBody>
      </p:sp>
    </p:spTree>
    <p:extLst>
      <p:ext uri="{BB962C8B-B14F-4D97-AF65-F5344CB8AC3E}">
        <p14:creationId xmlns:p14="http://schemas.microsoft.com/office/powerpoint/2010/main" val="14550728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360290"/>
            <a:ext cx="8077199" cy="1239910"/>
          </a:xfrm>
        </p:spPr>
        <p:txBody>
          <a:bodyPr/>
          <a:lstStyle/>
          <a:p>
            <a:pPr algn="ctr" rtl="1"/>
            <a:r>
              <a:rPr lang="fa-IR" sz="2400" b="1" dirty="0">
                <a:cs typeface="B Titr" pitchFamily="2" charset="-78"/>
              </a:rPr>
              <a:t>شاخص های تشخیصی بیماری </a:t>
            </a:r>
            <a:r>
              <a:rPr lang="en-US" sz="2400" b="1" dirty="0">
                <a:cs typeface="B Titr" pitchFamily="2" charset="-78"/>
              </a:rPr>
              <a:t>ACS</a:t>
            </a:r>
            <a:r>
              <a:rPr lang="fa-IR" sz="2400" b="1" dirty="0">
                <a:cs typeface="B Titr" pitchFamily="2" charset="-78"/>
              </a:rPr>
              <a:t> </a:t>
            </a:r>
            <a:endParaRPr lang="en-US" sz="2400" b="1" dirty="0">
              <a:cs typeface="B Titr" pitchFamily="2" charset="-78"/>
            </a:endParaRPr>
          </a:p>
        </p:txBody>
      </p:sp>
      <p:sp>
        <p:nvSpPr>
          <p:cNvPr id="3" name="Content Placeholder 2"/>
          <p:cNvSpPr>
            <a:spLocks noGrp="1"/>
          </p:cNvSpPr>
          <p:nvPr>
            <p:ph idx="1"/>
          </p:nvPr>
        </p:nvSpPr>
        <p:spPr>
          <a:xfrm>
            <a:off x="1885951" y="1760822"/>
            <a:ext cx="8505825" cy="4195481"/>
          </a:xfrm>
        </p:spPr>
        <p:txBody>
          <a:bodyPr>
            <a:normAutofit/>
          </a:bodyPr>
          <a:lstStyle/>
          <a:p>
            <a:pPr algn="r" rtl="1">
              <a:lnSpc>
                <a:spcPct val="150000"/>
              </a:lnSpc>
            </a:pPr>
            <a:endParaRPr lang="fa-IR" sz="1800" b="1" dirty="0">
              <a:cs typeface="B Compset" pitchFamily="2" charset="-78"/>
            </a:endParaRPr>
          </a:p>
          <a:p>
            <a:pPr algn="just" rtl="1"/>
            <a:r>
              <a:rPr lang="fa-IR" sz="1800" b="1" dirty="0">
                <a:cs typeface="B Compset" pitchFamily="2" charset="-78"/>
              </a:rPr>
              <a:t>تشخیص قطعی </a:t>
            </a:r>
            <a:r>
              <a:rPr lang="en-US" sz="1800" b="1" dirty="0">
                <a:cs typeface="B Compset" pitchFamily="2" charset="-78"/>
              </a:rPr>
              <a:t>ACS</a:t>
            </a:r>
            <a:r>
              <a:rPr lang="fa-IR" sz="1800" b="1" dirty="0">
                <a:cs typeface="B Compset" pitchFamily="2" charset="-78"/>
              </a:rPr>
              <a:t> در محیط خارج بیمارستان امکان پذیر نمی باشد. </a:t>
            </a:r>
          </a:p>
          <a:p>
            <a:pPr algn="just" rtl="1"/>
            <a:endParaRPr lang="fa-IR" sz="1800" b="1" dirty="0">
              <a:cs typeface="B Compset" pitchFamily="2" charset="-78"/>
            </a:endParaRPr>
          </a:p>
          <a:p>
            <a:pPr algn="just" rtl="1"/>
            <a:r>
              <a:rPr lang="fa-IR" sz="1800" b="1" dirty="0">
                <a:cs typeface="B Compset" pitchFamily="2" charset="-78"/>
              </a:rPr>
              <a:t>علائم و نشانه ها نباید به تنهایی برای تشخیص </a:t>
            </a:r>
            <a:r>
              <a:rPr lang="en-US" sz="1800" b="1" dirty="0">
                <a:cs typeface="B Compset" pitchFamily="2" charset="-78"/>
              </a:rPr>
              <a:t>ACS </a:t>
            </a:r>
            <a:r>
              <a:rPr lang="fa-IR" sz="1800" b="1" dirty="0">
                <a:cs typeface="B Compset" pitchFamily="2" charset="-78"/>
              </a:rPr>
              <a:t> استفاده شود، آنها می توانند در کنار بیومارکرها،  </a:t>
            </a:r>
            <a:r>
              <a:rPr lang="en-US" sz="1800" b="1" dirty="0">
                <a:cs typeface="B Compset" pitchFamily="2" charset="-78"/>
              </a:rPr>
              <a:t>ECG، </a:t>
            </a:r>
            <a:r>
              <a:rPr lang="fa-IR" sz="1800" b="1" dirty="0">
                <a:cs typeface="B Compset" pitchFamily="2" charset="-78"/>
              </a:rPr>
              <a:t>ریسک فاکتورها و تست های تشخیصی دیگر در جهت تریاژ و تصمیم گیری برای درمان، کمک کننده باشند.</a:t>
            </a:r>
          </a:p>
          <a:p>
            <a:pPr algn="r" rtl="1"/>
            <a:endParaRPr lang="fa-IR" sz="1800" b="1" dirty="0">
              <a:cs typeface="B Compset" pitchFamily="2" charset="-78"/>
            </a:endParaRPr>
          </a:p>
        </p:txBody>
      </p:sp>
    </p:spTree>
    <p:extLst>
      <p:ext uri="{BB962C8B-B14F-4D97-AF65-F5344CB8AC3E}">
        <p14:creationId xmlns:p14="http://schemas.microsoft.com/office/powerpoint/2010/main" val="3773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360290"/>
            <a:ext cx="8077199" cy="1239910"/>
          </a:xfrm>
        </p:spPr>
        <p:txBody>
          <a:bodyPr/>
          <a:lstStyle/>
          <a:p>
            <a:pPr algn="ctr" rtl="1"/>
            <a:r>
              <a:rPr lang="fa-IR" sz="2400" b="1" dirty="0">
                <a:cs typeface="B Titr" pitchFamily="2" charset="-78"/>
              </a:rPr>
              <a:t>شاخص های تشخیصی بیماری </a:t>
            </a:r>
            <a:r>
              <a:rPr lang="en-US" sz="2400" b="1" dirty="0">
                <a:cs typeface="B Titr" pitchFamily="2" charset="-78"/>
              </a:rPr>
              <a:t>ACS</a:t>
            </a:r>
            <a:r>
              <a:rPr lang="fa-IR" sz="2400" b="1" dirty="0">
                <a:cs typeface="B Titr" pitchFamily="2" charset="-78"/>
              </a:rPr>
              <a:t> </a:t>
            </a:r>
            <a:endParaRPr lang="en-US" sz="2400" b="1" dirty="0">
              <a:cs typeface="B Titr" pitchFamily="2" charset="-78"/>
            </a:endParaRPr>
          </a:p>
        </p:txBody>
      </p:sp>
      <p:sp>
        <p:nvSpPr>
          <p:cNvPr id="3" name="Content Placeholder 2"/>
          <p:cNvSpPr>
            <a:spLocks noGrp="1"/>
          </p:cNvSpPr>
          <p:nvPr>
            <p:ph idx="1"/>
          </p:nvPr>
        </p:nvSpPr>
        <p:spPr>
          <a:xfrm>
            <a:off x="1885951" y="1760822"/>
            <a:ext cx="8505825" cy="4195481"/>
          </a:xfrm>
        </p:spPr>
        <p:txBody>
          <a:bodyPr>
            <a:normAutofit/>
          </a:bodyPr>
          <a:lstStyle/>
          <a:p>
            <a:pPr algn="r" rtl="1">
              <a:buNone/>
            </a:pPr>
            <a:r>
              <a:rPr lang="fa-IR" sz="1800" b="1" dirty="0">
                <a:cs typeface="B Compset" pitchFamily="2" charset="-78"/>
              </a:rPr>
              <a:t>علائم هشداردهنده زیر شک به</a:t>
            </a:r>
            <a:r>
              <a:rPr lang="en-US" sz="1800" b="1" dirty="0">
                <a:cs typeface="B Compset" pitchFamily="2" charset="-78"/>
              </a:rPr>
              <a:t>ACS </a:t>
            </a:r>
            <a:r>
              <a:rPr lang="fa-IR" sz="1800" b="1" dirty="0">
                <a:cs typeface="B Compset" pitchFamily="2" charset="-78"/>
              </a:rPr>
              <a:t> را افزایش می دهد:</a:t>
            </a:r>
          </a:p>
          <a:p>
            <a:pPr algn="r" rtl="1">
              <a:buNone/>
            </a:pPr>
            <a:endParaRPr lang="fa-IR" sz="1800" b="1" dirty="0">
              <a:cs typeface="B Compset" pitchFamily="2" charset="-78"/>
            </a:endParaRPr>
          </a:p>
          <a:p>
            <a:pPr algn="just" rtl="1"/>
            <a:r>
              <a:rPr lang="fa-IR" sz="1800" b="1" dirty="0">
                <a:cs typeface="B Compset" pitchFamily="2" charset="-78"/>
              </a:rPr>
              <a:t> هر گونه احساس درد و ناراحتی در قفسه سینه، گردن، فک، بازوها، پشت و شانه ها که ممکن است همراه با علائمی مانند تهوع، تعریق، تنگی نفس و سرگیجه همراه باشد.</a:t>
            </a:r>
          </a:p>
          <a:p>
            <a:pPr algn="just" rtl="1"/>
            <a:endParaRPr lang="fa-IR" sz="1800" b="1" dirty="0">
              <a:cs typeface="B Compset" pitchFamily="2" charset="-78"/>
            </a:endParaRPr>
          </a:p>
          <a:p>
            <a:pPr algn="just" rtl="1"/>
            <a:r>
              <a:rPr lang="fa-IR" sz="1800" b="1" dirty="0">
                <a:cs typeface="B Compset" pitchFamily="2" charset="-78"/>
              </a:rPr>
              <a:t>در برخی از بیماران ممکن است </a:t>
            </a:r>
            <a:r>
              <a:rPr lang="en-US" sz="1800" b="1" dirty="0">
                <a:cs typeface="B Compset" pitchFamily="2" charset="-78"/>
              </a:rPr>
              <a:t>ACS </a:t>
            </a:r>
            <a:r>
              <a:rPr lang="fa-IR" sz="1800" b="1" dirty="0">
                <a:cs typeface="B Compset" pitchFamily="2" charset="-78"/>
              </a:rPr>
              <a:t> فقط با علائم همراه تهوع، تعریق، تنگی نفس و سرگیجه بروز نماید </a:t>
            </a:r>
            <a:r>
              <a:rPr lang="en-US" sz="1800" b="1" dirty="0">
                <a:cs typeface="B Compset" pitchFamily="2" charset="-78"/>
              </a:rPr>
              <a:t>.(Angina Equivalent)</a:t>
            </a:r>
            <a:endParaRPr lang="fa-IR" sz="1800" b="1" dirty="0">
              <a:cs typeface="B Compset" pitchFamily="2" charset="-78"/>
            </a:endParaRPr>
          </a:p>
          <a:p>
            <a:pPr marL="0" indent="0" algn="just" rtl="1">
              <a:lnSpc>
                <a:spcPct val="150000"/>
              </a:lnSpc>
              <a:buNone/>
            </a:pPr>
            <a:endParaRPr lang="en-US" sz="1800" dirty="0">
              <a:cs typeface="B Compset" pitchFamily="2" charset="-78"/>
            </a:endParaRPr>
          </a:p>
        </p:txBody>
      </p:sp>
    </p:spTree>
    <p:extLst>
      <p:ext uri="{BB962C8B-B14F-4D97-AF65-F5344CB8AC3E}">
        <p14:creationId xmlns:p14="http://schemas.microsoft.com/office/powerpoint/2010/main" val="10783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r" rtl="1">
              <a:buNone/>
            </a:pPr>
            <a:r>
              <a:rPr lang="fa-IR" sz="1800" b="1" dirty="0">
                <a:cs typeface="B Compset" pitchFamily="2" charset="-78"/>
              </a:rPr>
              <a:t>درمان بیماران </a:t>
            </a:r>
            <a:r>
              <a:rPr lang="en-US" sz="1800" b="1" dirty="0">
                <a:cs typeface="B Compset" pitchFamily="2" charset="-78"/>
              </a:rPr>
              <a:t>ACS</a:t>
            </a:r>
            <a:r>
              <a:rPr lang="fa-IR" sz="1800" b="1" dirty="0">
                <a:cs typeface="B Compset" pitchFamily="2" charset="-78"/>
              </a:rPr>
              <a:t> میتوان به سه قسمت تقسیم نمود:</a:t>
            </a:r>
          </a:p>
          <a:p>
            <a:pPr marL="109728" indent="0" algn="r" rtl="1">
              <a:buNone/>
            </a:pPr>
            <a:endParaRPr lang="fa-IR" sz="1800" b="1" dirty="0">
              <a:cs typeface="B Compset" pitchFamily="2" charset="-78"/>
            </a:endParaRPr>
          </a:p>
          <a:p>
            <a:pPr marL="109728" indent="0" algn="r" rtl="1">
              <a:buNone/>
            </a:pPr>
            <a:r>
              <a:rPr lang="fa-IR" sz="1800" b="1" dirty="0">
                <a:cs typeface="B Compset" pitchFamily="2" charset="-78"/>
              </a:rPr>
              <a:t>1. درمان اولیه در آمبولانس و اورژانس</a:t>
            </a:r>
          </a:p>
          <a:p>
            <a:pPr marL="109728" indent="0" algn="r" rtl="1">
              <a:buNone/>
            </a:pPr>
            <a:endParaRPr lang="fa-IR" sz="1800" b="1" dirty="0">
              <a:cs typeface="B Compset" pitchFamily="2" charset="-78"/>
            </a:endParaRPr>
          </a:p>
          <a:p>
            <a:pPr marL="109728" indent="0" algn="r" rtl="1">
              <a:buNone/>
            </a:pPr>
            <a:r>
              <a:rPr lang="fa-IR" sz="1800" b="1" dirty="0">
                <a:cs typeface="B Compset" pitchFamily="2" charset="-78"/>
              </a:rPr>
              <a:t>2. ریپرفیوژن که شامل آنژیوپلاستی اولیه </a:t>
            </a:r>
            <a:r>
              <a:rPr lang="en-US" sz="1800" b="1" dirty="0">
                <a:cs typeface="B Compset" pitchFamily="2" charset="-78"/>
              </a:rPr>
              <a:t>)</a:t>
            </a:r>
            <a:r>
              <a:rPr lang="fa-IR" sz="1800" b="1" dirty="0">
                <a:cs typeface="B Compset" pitchFamily="2" charset="-78"/>
              </a:rPr>
              <a:t> </a:t>
            </a:r>
            <a:r>
              <a:rPr lang="en-US" sz="1800" b="1" dirty="0">
                <a:cs typeface="B Compset" pitchFamily="2" charset="-78"/>
              </a:rPr>
              <a:t>Primary PCI</a:t>
            </a:r>
            <a:r>
              <a:rPr lang="fa-IR" sz="1800" b="1" dirty="0">
                <a:cs typeface="B Compset" pitchFamily="2" charset="-78"/>
              </a:rPr>
              <a:t> </a:t>
            </a:r>
            <a:r>
              <a:rPr lang="en-US" sz="1800" b="1" dirty="0">
                <a:cs typeface="B Compset" pitchFamily="2" charset="-78"/>
              </a:rPr>
              <a:t>(</a:t>
            </a:r>
            <a:r>
              <a:rPr lang="fa-IR" sz="1800" b="1" dirty="0">
                <a:cs typeface="B Compset" pitchFamily="2" charset="-78"/>
              </a:rPr>
              <a:t> وترومبولیتیک تراپی در بیمار </a:t>
            </a:r>
            <a:r>
              <a:rPr lang="en-US" sz="1800" b="1" dirty="0">
                <a:cs typeface="B Compset" pitchFamily="2" charset="-78"/>
              </a:rPr>
              <a:t>STEMI</a:t>
            </a:r>
            <a:endParaRPr lang="fa-IR" sz="1800" b="1" dirty="0">
              <a:cs typeface="B Compset" pitchFamily="2" charset="-78"/>
            </a:endParaRPr>
          </a:p>
          <a:p>
            <a:pPr marL="109728" indent="0" algn="r" rtl="1">
              <a:buNone/>
            </a:pPr>
            <a:endParaRPr lang="fa-IR" sz="1800" b="1" dirty="0">
              <a:cs typeface="B Compset" pitchFamily="2" charset="-78"/>
            </a:endParaRPr>
          </a:p>
          <a:p>
            <a:pPr marL="109728" indent="0" algn="r" rtl="1">
              <a:buNone/>
            </a:pPr>
            <a:r>
              <a:rPr lang="fa-IR" sz="1800" b="1" dirty="0">
                <a:cs typeface="B Compset" pitchFamily="2" charset="-78"/>
              </a:rPr>
              <a:t>3. درمان در بخش </a:t>
            </a:r>
            <a:r>
              <a:rPr lang="en-US" sz="1800" b="1" dirty="0">
                <a:cs typeface="B Compset" pitchFamily="2" charset="-78"/>
              </a:rPr>
              <a:t>CCU</a:t>
            </a:r>
          </a:p>
        </p:txBody>
      </p:sp>
      <p:sp>
        <p:nvSpPr>
          <p:cNvPr id="3" name="Title 2"/>
          <p:cNvSpPr>
            <a:spLocks noGrp="1"/>
          </p:cNvSpPr>
          <p:nvPr>
            <p:ph type="title"/>
          </p:nvPr>
        </p:nvSpPr>
        <p:spPr/>
        <p:txBody>
          <a:bodyPr/>
          <a:lstStyle/>
          <a:p>
            <a:pPr rtl="1"/>
            <a:r>
              <a:rPr lang="fa-IR" sz="2400" dirty="0">
                <a:cs typeface="B Titr" pitchFamily="2" charset="-78"/>
              </a:rPr>
              <a:t>درمان</a:t>
            </a:r>
            <a:endParaRPr lang="en-US" sz="2400" dirty="0">
              <a:cs typeface="B Titr" pitchFamily="2" charset="-78"/>
            </a:endParaRPr>
          </a:p>
        </p:txBody>
      </p:sp>
    </p:spTree>
    <p:extLst>
      <p:ext uri="{BB962C8B-B14F-4D97-AF65-F5344CB8AC3E}">
        <p14:creationId xmlns:p14="http://schemas.microsoft.com/office/powerpoint/2010/main" val="3696200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endParaRPr lang="fa-IR" sz="1800" b="1" dirty="0">
              <a:cs typeface="B Compset" pitchFamily="2" charset="-78"/>
            </a:endParaRPr>
          </a:p>
          <a:p>
            <a:pPr algn="just" rtl="1"/>
            <a:endParaRPr lang="fa-IR" sz="1800" b="1" dirty="0">
              <a:cs typeface="B Compset" pitchFamily="2" charset="-78"/>
            </a:endParaRPr>
          </a:p>
          <a:p>
            <a:pPr algn="just" rtl="1"/>
            <a:r>
              <a:rPr lang="fa-IR" sz="1800" b="1" dirty="0">
                <a:cs typeface="B Compset" pitchFamily="2" charset="-78"/>
              </a:rPr>
              <a:t>بیمار باید حین انتقال از لحاظ ریتم قلبی بطور دقیق مونیتور شود و در صورت بروز آریتمی های با اهمیت به طور مناسب درمان شود (در صورتیکه دستگاه </a:t>
            </a:r>
            <a:r>
              <a:rPr lang="en-US" sz="1800" b="1" dirty="0">
                <a:cs typeface="B Compset" pitchFamily="2" charset="-78"/>
              </a:rPr>
              <a:t>AED</a:t>
            </a:r>
            <a:r>
              <a:rPr lang="fa-IR" sz="1800" b="1" dirty="0">
                <a:cs typeface="B Compset" pitchFamily="2" charset="-78"/>
              </a:rPr>
              <a:t> در اختیار دارید با کابل مانیتورینگ بیمار را مانیتور کنید و در صورت بروز آریتمی فورا پدها را وصل کنید).</a:t>
            </a:r>
          </a:p>
          <a:p>
            <a:pPr algn="just" rtl="1">
              <a:buNone/>
            </a:pPr>
            <a:endParaRPr lang="fa-IR" sz="1800" b="1" dirty="0">
              <a:cs typeface="B Compset" pitchFamily="2" charset="-78"/>
            </a:endParaRPr>
          </a:p>
        </p:txBody>
      </p:sp>
      <p:sp>
        <p:nvSpPr>
          <p:cNvPr id="3" name="Title 2"/>
          <p:cNvSpPr>
            <a:spLocks noGrp="1"/>
          </p:cNvSpPr>
          <p:nvPr>
            <p:ph type="title"/>
          </p:nvPr>
        </p:nvSpPr>
        <p:spPr/>
        <p:txBody>
          <a:bodyPr/>
          <a:lstStyle/>
          <a:p>
            <a:pPr rtl="1"/>
            <a:r>
              <a:rPr lang="fa-IR" sz="2400" dirty="0">
                <a:cs typeface="B Titr" pitchFamily="2" charset="-78"/>
              </a:rPr>
              <a:t>درمان اولیه در آمبولانس </a:t>
            </a:r>
            <a:endParaRPr lang="en-US" sz="2400" dirty="0"/>
          </a:p>
        </p:txBody>
      </p:sp>
    </p:spTree>
    <p:extLst>
      <p:ext uri="{BB962C8B-B14F-4D97-AF65-F5344CB8AC3E}">
        <p14:creationId xmlns:p14="http://schemas.microsoft.com/office/powerpoint/2010/main" val="307786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sz="1800" b="1" dirty="0">
                <a:cs typeface="B Compset" pitchFamily="2" charset="-78"/>
              </a:rPr>
              <a:t>وسایل و داروهای احیا قلبی ریوی ازجمله آمبوبگ و ماسک، لارنگوسکوپ و لوله تراشه باید در آمبولانس موجود باشد.</a:t>
            </a:r>
          </a:p>
          <a:p>
            <a:pPr algn="r" rtl="1"/>
            <a:endParaRPr lang="fa-IR" sz="1800" b="1" dirty="0">
              <a:cs typeface="B Compset" pitchFamily="2" charset="-78"/>
            </a:endParaRPr>
          </a:p>
          <a:p>
            <a:pPr algn="r" rtl="1"/>
            <a:r>
              <a:rPr lang="fa-IR" sz="1800" b="1" dirty="0">
                <a:cs typeface="B Compset" pitchFamily="2" charset="-78"/>
              </a:rPr>
              <a:t>بیمار باید در قبل و حین انتقال حداقل فعالیت را داشته باشد ترجیحا در وضعیت نیمه نشسته قرار بگیرد.</a:t>
            </a:r>
          </a:p>
          <a:p>
            <a:pPr algn="r" rtl="1"/>
            <a:endParaRPr lang="fa-IR" sz="1800" b="1" dirty="0">
              <a:cs typeface="B Compset" pitchFamily="2" charset="-78"/>
            </a:endParaRPr>
          </a:p>
          <a:p>
            <a:pPr algn="r" rtl="1"/>
            <a:endParaRPr lang="fa-IR" sz="1800" b="1" dirty="0">
              <a:cs typeface="B Compset" pitchFamily="2" charset="-78"/>
            </a:endParaRPr>
          </a:p>
          <a:p>
            <a:pPr algn="r" rtl="1"/>
            <a:r>
              <a:rPr lang="fa-IR" sz="1800" b="1" dirty="0">
                <a:cs typeface="B Compset" pitchFamily="2" charset="-78"/>
              </a:rPr>
              <a:t>علایم حیاتی و فشار خون بیمار باید هر پنج دقیقه اندازه گیری و ثبت گردد.</a:t>
            </a:r>
            <a:endParaRPr lang="en-US" sz="1800" b="1" dirty="0">
              <a:cs typeface="B Compset" pitchFamily="2" charset="-78"/>
            </a:endParaRPr>
          </a:p>
        </p:txBody>
      </p:sp>
      <p:sp>
        <p:nvSpPr>
          <p:cNvPr id="3" name="Title 2"/>
          <p:cNvSpPr>
            <a:spLocks noGrp="1"/>
          </p:cNvSpPr>
          <p:nvPr>
            <p:ph type="title"/>
          </p:nvPr>
        </p:nvSpPr>
        <p:spPr/>
        <p:txBody>
          <a:bodyPr/>
          <a:lstStyle/>
          <a:p>
            <a:r>
              <a:rPr lang="fa-IR" sz="2400" dirty="0">
                <a:cs typeface="B Titr" pitchFamily="2" charset="-78"/>
              </a:rPr>
              <a:t>درمان اولیه در آمبولانس </a:t>
            </a:r>
            <a:endParaRPr lang="en-US" sz="2400" dirty="0"/>
          </a:p>
        </p:txBody>
      </p:sp>
    </p:spTree>
    <p:extLst>
      <p:ext uri="{BB962C8B-B14F-4D97-AF65-F5344CB8AC3E}">
        <p14:creationId xmlns:p14="http://schemas.microsoft.com/office/powerpoint/2010/main" val="1510029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buNone/>
            </a:pPr>
            <a:endParaRPr lang="fa-IR" sz="1800" b="1" dirty="0">
              <a:cs typeface="B Compset" pitchFamily="2" charset="-78"/>
            </a:endParaRPr>
          </a:p>
          <a:p>
            <a:pPr algn="just" rtl="1"/>
            <a:r>
              <a:rPr lang="fa-IR" sz="1800" b="1" dirty="0">
                <a:cs typeface="B Compset" pitchFamily="2" charset="-78"/>
              </a:rPr>
              <a:t>این امیدواری وجود دارد که در آینده با تجهیز بیشتر آمبولانسها به امکانات </a:t>
            </a:r>
            <a:r>
              <a:rPr lang="en-US" sz="1800" b="1" dirty="0">
                <a:cs typeface="B Compset" pitchFamily="2" charset="-78"/>
              </a:rPr>
              <a:t>telemedicine</a:t>
            </a:r>
            <a:r>
              <a:rPr lang="fa-IR" sz="1800" b="1" dirty="0">
                <a:cs typeface="B Compset" pitchFamily="2" charset="-78"/>
              </a:rPr>
              <a:t> بتوان قبل از رسیدن آمبولانس به بیمارستان با ارسال نوار قلب و گرفتن تایید پزشک متخصص درمان ریپرفیوژن با ترومبولیتیک را قبل از رسیدن بیمار به بیمارستان آغاز نمود.</a:t>
            </a:r>
            <a:endParaRPr lang="en-US" sz="1800" b="1" dirty="0">
              <a:cs typeface="B Compset" pitchFamily="2" charset="-78"/>
            </a:endParaRPr>
          </a:p>
        </p:txBody>
      </p:sp>
      <p:sp>
        <p:nvSpPr>
          <p:cNvPr id="3" name="Title 2"/>
          <p:cNvSpPr>
            <a:spLocks noGrp="1"/>
          </p:cNvSpPr>
          <p:nvPr>
            <p:ph type="title"/>
          </p:nvPr>
        </p:nvSpPr>
        <p:spPr/>
        <p:txBody>
          <a:bodyPr/>
          <a:lstStyle/>
          <a:p>
            <a:r>
              <a:rPr lang="fa-IR" sz="2400" dirty="0">
                <a:cs typeface="B Titr" pitchFamily="2" charset="-78"/>
              </a:rPr>
              <a:t>درمان اولیه در آمبولانس </a:t>
            </a:r>
            <a:endParaRPr lang="en-US" sz="2400" dirty="0"/>
          </a:p>
        </p:txBody>
      </p:sp>
    </p:spTree>
    <p:extLst>
      <p:ext uri="{BB962C8B-B14F-4D97-AF65-F5344CB8AC3E}">
        <p14:creationId xmlns:p14="http://schemas.microsoft.com/office/powerpoint/2010/main" val="15376006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478118"/>
            <a:ext cx="7772400" cy="1198282"/>
          </a:xfrm>
        </p:spPr>
        <p:txBody>
          <a:bodyPr/>
          <a:lstStyle/>
          <a:p>
            <a:pPr algn="ctr" rtl="1"/>
            <a:r>
              <a:rPr lang="fa-IR" sz="2400" b="1" dirty="0">
                <a:cs typeface="B Titr" pitchFamily="2" charset="-78"/>
              </a:rPr>
              <a:t>تجویز داروی</a:t>
            </a:r>
            <a:r>
              <a:rPr lang="en-US" sz="2400" b="1" dirty="0">
                <a:cs typeface="B Titr" pitchFamily="2" charset="-78"/>
              </a:rPr>
              <a:t>ASA </a:t>
            </a:r>
            <a:r>
              <a:rPr lang="fa-IR" sz="2400" b="1" dirty="0">
                <a:cs typeface="B Titr" pitchFamily="2" charset="-78"/>
              </a:rPr>
              <a:t> در بیماران </a:t>
            </a:r>
            <a:r>
              <a:rPr lang="en-US" sz="2400" b="1" dirty="0">
                <a:cs typeface="B Titr" pitchFamily="2" charset="-78"/>
              </a:rPr>
              <a:t>ACS</a:t>
            </a:r>
          </a:p>
        </p:txBody>
      </p:sp>
      <p:sp>
        <p:nvSpPr>
          <p:cNvPr id="3" name="Content Placeholder 2"/>
          <p:cNvSpPr>
            <a:spLocks noGrp="1"/>
          </p:cNvSpPr>
          <p:nvPr>
            <p:ph idx="1"/>
          </p:nvPr>
        </p:nvSpPr>
        <p:spPr>
          <a:xfrm>
            <a:off x="2057400" y="1828801"/>
            <a:ext cx="8345092" cy="4195481"/>
          </a:xfrm>
        </p:spPr>
        <p:txBody>
          <a:bodyPr>
            <a:normAutofit/>
          </a:bodyPr>
          <a:lstStyle/>
          <a:p>
            <a:pPr algn="just" rtl="1"/>
            <a:r>
              <a:rPr lang="fa-IR" sz="1800" b="1" dirty="0">
                <a:cs typeface="B Compset" pitchFamily="2" charset="-78"/>
              </a:rPr>
              <a:t>داروی آسپرین باید به محض امکان بعد از شروع نشانه های بیمار با شک بیماری </a:t>
            </a:r>
            <a:r>
              <a:rPr lang="en-US" sz="1800" b="1" dirty="0">
                <a:cs typeface="B Compset" pitchFamily="2" charset="-78"/>
              </a:rPr>
              <a:t>ACS</a:t>
            </a:r>
            <a:r>
              <a:rPr lang="fa-IR" sz="1800" b="1" dirty="0">
                <a:cs typeface="B Compset" pitchFamily="2" charset="-78"/>
              </a:rPr>
              <a:t> تجویز شود.</a:t>
            </a:r>
          </a:p>
          <a:p>
            <a:pPr algn="just" rtl="1"/>
            <a:endParaRPr lang="fa-IR" sz="1800" b="1" dirty="0">
              <a:cs typeface="B Compset" pitchFamily="2" charset="-78"/>
            </a:endParaRPr>
          </a:p>
          <a:p>
            <a:pPr algn="just" rtl="1"/>
            <a:r>
              <a:rPr lang="fa-IR" sz="1800" b="1" dirty="0">
                <a:cs typeface="B Compset" pitchFamily="2" charset="-78"/>
              </a:rPr>
              <a:t> پرستار تریاژ تلفنی اورژانس 115 باید در راهنمایی بالینی بیمار با تاریخچه عدم آلرژی به آسپرین و بدون نشانه های خونریزی فعال گوارشی، جویدن 160 تا 325 میلی گرم آسپرین را در زمان انتظار برای رسیدن نیروهای فوریتهای پزشکی برای بیمارتوصیه نماید.</a:t>
            </a:r>
          </a:p>
          <a:p>
            <a:pPr algn="just" rtl="1"/>
            <a:endParaRPr lang="fa-IR" sz="1800" b="1" dirty="0">
              <a:cs typeface="B Compset" pitchFamily="2" charset="-78"/>
            </a:endParaRPr>
          </a:p>
          <a:p>
            <a:pPr algn="just" rtl="1"/>
            <a:r>
              <a:rPr lang="fa-IR" sz="1800" b="1" dirty="0">
                <a:cs typeface="B Compset" pitchFamily="2" charset="-78"/>
              </a:rPr>
              <a:t>در بیمارانی که زمان رسیدن تکنسین های اورژانس </a:t>
            </a:r>
            <a:r>
              <a:rPr lang="en-US" sz="1800" b="1" dirty="0">
                <a:cs typeface="B Compset" pitchFamily="2" charset="-78"/>
              </a:rPr>
              <a:t>ASA </a:t>
            </a:r>
            <a:r>
              <a:rPr lang="fa-IR" sz="1800" b="1" dirty="0">
                <a:cs typeface="B Compset" pitchFamily="2" charset="-78"/>
              </a:rPr>
              <a:t> دریافت نکرده </a:t>
            </a:r>
            <a:r>
              <a:rPr lang="fa-IR" sz="1800" b="1" dirty="0" err="1">
                <a:cs typeface="B Compset" pitchFamily="2" charset="-78"/>
              </a:rPr>
              <a:t>اند</a:t>
            </a:r>
            <a:r>
              <a:rPr lang="fa-IR" sz="1800" b="1" dirty="0">
                <a:cs typeface="B Compset" pitchFamily="2" charset="-78"/>
              </a:rPr>
              <a:t>، و حمله حاد آسم ندارند، سابقه آلرژی به </a:t>
            </a:r>
            <a:r>
              <a:rPr lang="fa-IR" sz="1800" b="1" dirty="0" err="1">
                <a:cs typeface="B Compset" pitchFamily="2" charset="-78"/>
              </a:rPr>
              <a:t>آسپرین</a:t>
            </a:r>
            <a:r>
              <a:rPr lang="fa-IR" sz="1800" b="1" dirty="0">
                <a:cs typeface="B Compset" pitchFamily="2" charset="-78"/>
              </a:rPr>
              <a:t>( شامل آسم ناشی از </a:t>
            </a:r>
            <a:r>
              <a:rPr lang="fa-IR" sz="1800" b="1" dirty="0" err="1">
                <a:cs typeface="B Compset" pitchFamily="2" charset="-78"/>
              </a:rPr>
              <a:t>آسپرین</a:t>
            </a:r>
            <a:r>
              <a:rPr lang="fa-IR" sz="1800" b="1" dirty="0">
                <a:cs typeface="B Compset" pitchFamily="2" charset="-78"/>
              </a:rPr>
              <a:t>) و خونریزی فعال گوارشی در آنها دیده </a:t>
            </a:r>
            <a:r>
              <a:rPr lang="fa-IR" sz="1800" b="1" dirty="0" err="1">
                <a:cs typeface="B Compset" pitchFamily="2" charset="-78"/>
              </a:rPr>
              <a:t>نمی</a:t>
            </a:r>
            <a:r>
              <a:rPr lang="fa-IR" sz="1800" b="1" dirty="0">
                <a:cs typeface="B Compset" pitchFamily="2" charset="-78"/>
              </a:rPr>
              <a:t> شود، تکنسین می بایست دو عدد </a:t>
            </a:r>
            <a:r>
              <a:rPr lang="fa-IR" sz="1800" b="1" dirty="0" err="1">
                <a:cs typeface="B Compset" pitchFamily="2" charset="-78"/>
              </a:rPr>
              <a:t>آسپرین</a:t>
            </a:r>
            <a:r>
              <a:rPr lang="fa-IR" sz="1800" b="1" dirty="0">
                <a:cs typeface="B Compset" pitchFamily="2" charset="-78"/>
              </a:rPr>
              <a:t> 80 یا یک عدد </a:t>
            </a:r>
            <a:r>
              <a:rPr lang="fa-IR" sz="1800" b="1" dirty="0" err="1">
                <a:cs typeface="B Compset" pitchFamily="2" charset="-78"/>
              </a:rPr>
              <a:t>آسپرین</a:t>
            </a:r>
            <a:r>
              <a:rPr lang="fa-IR" sz="1800" b="1" dirty="0">
                <a:cs typeface="B Compset" pitchFamily="2" charset="-78"/>
              </a:rPr>
              <a:t> 325  میلی گرم به صورت جویدنی در اولین فرصت تجویز نماید.</a:t>
            </a:r>
          </a:p>
          <a:p>
            <a:pPr marL="0" indent="0" algn="just" rtl="1">
              <a:lnSpc>
                <a:spcPct val="150000"/>
              </a:lnSpc>
              <a:buNone/>
            </a:pPr>
            <a:endParaRPr lang="en-US" sz="1800" b="1" dirty="0">
              <a:cs typeface="B Compset" pitchFamily="2" charset="-78"/>
            </a:endParaRPr>
          </a:p>
        </p:txBody>
      </p:sp>
    </p:spTree>
    <p:extLst>
      <p:ext uri="{BB962C8B-B14F-4D97-AF65-F5344CB8AC3E}">
        <p14:creationId xmlns:p14="http://schemas.microsoft.com/office/powerpoint/2010/main" val="26408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285728"/>
            <a:ext cx="8229600" cy="1143000"/>
          </a:xfrm>
        </p:spPr>
        <p:txBody>
          <a:bodyPr/>
          <a:lstStyle/>
          <a:p>
            <a:pPr rtl="1"/>
            <a:r>
              <a:rPr lang="fa-IR" sz="2400" b="1" dirty="0">
                <a:cs typeface="B Titr" pitchFamily="2" charset="-78"/>
              </a:rPr>
              <a:t>تجویز </a:t>
            </a:r>
            <a:r>
              <a:rPr lang="fa-IR" sz="2400" b="1" dirty="0" err="1">
                <a:cs typeface="B Titr" pitchFamily="2" charset="-78"/>
              </a:rPr>
              <a:t>آسپرین</a:t>
            </a:r>
            <a:endParaRPr lang="en-US" sz="2400" b="1" dirty="0">
              <a:cs typeface="B Titr" pitchFamily="2" charset="-78"/>
            </a:endParaRPr>
          </a:p>
        </p:txBody>
      </p:sp>
      <p:sp>
        <p:nvSpPr>
          <p:cNvPr id="3" name="Content Placeholder 2"/>
          <p:cNvSpPr>
            <a:spLocks noGrp="1"/>
          </p:cNvSpPr>
          <p:nvPr>
            <p:ph idx="1"/>
          </p:nvPr>
        </p:nvSpPr>
        <p:spPr/>
        <p:txBody>
          <a:bodyPr/>
          <a:lstStyle/>
          <a:p>
            <a:pPr marL="0" indent="0" algn="just" rtl="1">
              <a:buNone/>
            </a:pPr>
            <a:r>
              <a:rPr lang="fa-IR" sz="1800" b="1" dirty="0">
                <a:cs typeface="B Compset" pitchFamily="2" charset="-78"/>
              </a:rPr>
              <a:t>در صورتیکه  </a:t>
            </a:r>
            <a:r>
              <a:rPr lang="fa-IR" sz="1800" b="1" dirty="0">
                <a:effectLst>
                  <a:outerShdw blurRad="38100" dist="38100" dir="2700000" algn="tl">
                    <a:srgbClr val="000000">
                      <a:alpha val="43137"/>
                    </a:srgbClr>
                  </a:outerShdw>
                </a:effectLst>
                <a:cs typeface="B Compset" pitchFamily="2" charset="-78"/>
              </a:rPr>
              <a:t>آسپیرین در دسترس بیمار می باشد پس از رد حساسیت مشخص شده با </a:t>
            </a:r>
            <a:r>
              <a:rPr lang="fa-IR" sz="1800" b="1" dirty="0" err="1">
                <a:effectLst>
                  <a:outerShdw blurRad="38100" dist="38100" dir="2700000" algn="tl">
                    <a:srgbClr val="000000">
                      <a:alpha val="43137"/>
                    </a:srgbClr>
                  </a:outerShdw>
                </a:effectLst>
                <a:cs typeface="B Compset" pitchFamily="2" charset="-78"/>
              </a:rPr>
              <a:t>آسپرین</a:t>
            </a:r>
            <a:r>
              <a:rPr lang="fa-IR" sz="1800" b="1" dirty="0">
                <a:effectLst>
                  <a:outerShdw blurRad="38100" dist="38100" dir="2700000" algn="tl">
                    <a:srgbClr val="000000">
                      <a:alpha val="43137"/>
                    </a:srgbClr>
                  </a:outerShdw>
                </a:effectLst>
                <a:cs typeface="B Compset" pitchFamily="2" charset="-78"/>
              </a:rPr>
              <a:t> و رد </a:t>
            </a:r>
            <a:r>
              <a:rPr lang="fa-IR" sz="1800" b="1" dirty="0">
                <a:cs typeface="B Compset" pitchFamily="2" charset="-78"/>
              </a:rPr>
              <a:t>خونریزی فعال و اخیر(دو هفته پیش)، بخصوص خونریزی گوارشی؛ بیمار می تواند با دستور زیر قرص آسپیرین را بجود:</a:t>
            </a:r>
          </a:p>
          <a:p>
            <a:pPr marL="0" indent="0" algn="just" rtl="1">
              <a:buNone/>
            </a:pPr>
            <a:endParaRPr lang="en-US"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algn="just" rtl="1"/>
            <a:endParaRPr lang="fa-IR" sz="1800" b="1" dirty="0">
              <a:cs typeface="B Compset" pitchFamily="2" charset="-78"/>
            </a:endParaRPr>
          </a:p>
          <a:p>
            <a:pPr algn="just" rtl="1"/>
            <a:r>
              <a:rPr lang="fa-IR" sz="1800" b="1" dirty="0" err="1">
                <a:cs typeface="B Compset" pitchFamily="2" charset="-78"/>
              </a:rPr>
              <a:t>منس</a:t>
            </a:r>
            <a:r>
              <a:rPr lang="fa-IR" sz="1800" b="1" dirty="0">
                <a:cs typeface="B Compset" pitchFamily="2" charset="-78"/>
              </a:rPr>
              <a:t> جز موارد خونریزی </a:t>
            </a:r>
            <a:r>
              <a:rPr lang="fa-IR" sz="1800" b="1">
                <a:cs typeface="B Compset" pitchFamily="2" charset="-78"/>
              </a:rPr>
              <a:t>فعال قرار </a:t>
            </a:r>
            <a:r>
              <a:rPr lang="fa-IR" sz="1800" b="1" dirty="0">
                <a:cs typeface="B Compset" pitchFamily="2" charset="-78"/>
              </a:rPr>
              <a:t>نگرفته و میتوان پس از در نظر گرفتن شرایط، </a:t>
            </a:r>
            <a:r>
              <a:rPr lang="fa-IR" sz="1800" b="1" dirty="0" err="1">
                <a:cs typeface="B Compset" pitchFamily="2" charset="-78"/>
              </a:rPr>
              <a:t>آسپرین</a:t>
            </a:r>
            <a:r>
              <a:rPr lang="fa-IR" sz="1800" b="1" dirty="0">
                <a:cs typeface="B Compset" pitchFamily="2" charset="-78"/>
              </a:rPr>
              <a:t> مصرف نماید. در باقی موارد خونریزی فعال به عنوان مثال :خونریزی معده و یا خونریزی از بینی ، </a:t>
            </a:r>
            <a:r>
              <a:rPr lang="fa-IR" sz="1800" b="1" dirty="0" err="1">
                <a:cs typeface="B Compset" pitchFamily="2" charset="-78"/>
              </a:rPr>
              <a:t>آسپرین</a:t>
            </a:r>
            <a:r>
              <a:rPr lang="fa-IR" sz="1800" b="1" dirty="0">
                <a:cs typeface="B Compset" pitchFamily="2" charset="-78"/>
              </a:rPr>
              <a:t> توصیه </a:t>
            </a:r>
            <a:r>
              <a:rPr lang="fa-IR" sz="1800" b="1" dirty="0" err="1">
                <a:cs typeface="B Compset" pitchFamily="2" charset="-78"/>
              </a:rPr>
              <a:t>نمی</a:t>
            </a:r>
            <a:r>
              <a:rPr lang="fa-IR" sz="1800" b="1" dirty="0">
                <a:cs typeface="B Compset" pitchFamily="2" charset="-78"/>
              </a:rPr>
              <a:t> گردد.</a:t>
            </a:r>
          </a:p>
          <a:p>
            <a:pPr algn="just" rtl="1"/>
            <a:endParaRPr lang="fa-IR" sz="1800" b="1" dirty="0">
              <a:cs typeface="B Compset" pitchFamily="2" charset="-78"/>
            </a:endParaRPr>
          </a:p>
          <a:p>
            <a:pPr algn="just" rtl="1"/>
            <a:r>
              <a:rPr lang="fa-IR" sz="1800" b="1" dirty="0">
                <a:cs typeface="B Compset" pitchFamily="2" charset="-78"/>
              </a:rPr>
              <a:t>در صورتی که در بانوان باردار تمام </a:t>
            </a:r>
            <a:r>
              <a:rPr lang="fa-IR" sz="1800" b="1" dirty="0" err="1">
                <a:cs typeface="B Compset" pitchFamily="2" charset="-78"/>
              </a:rPr>
              <a:t>کنترااندیکاسیون</a:t>
            </a:r>
            <a:r>
              <a:rPr lang="fa-IR" sz="1800" b="1" dirty="0">
                <a:cs typeface="B Compset" pitchFamily="2" charset="-78"/>
              </a:rPr>
              <a:t> های </a:t>
            </a:r>
            <a:r>
              <a:rPr lang="fa-IR" sz="1800" b="1" dirty="0" err="1">
                <a:cs typeface="B Compset" pitchFamily="2" charset="-78"/>
              </a:rPr>
              <a:t>آسپرین</a:t>
            </a:r>
            <a:r>
              <a:rPr lang="fa-IR" sz="1800" b="1" dirty="0">
                <a:cs typeface="B Compset" pitchFamily="2" charset="-78"/>
              </a:rPr>
              <a:t> رد شد ممنوعیتی برای استفاده وجود ندارد. </a:t>
            </a:r>
          </a:p>
          <a:p>
            <a:pPr algn="just" rtl="1"/>
            <a:endParaRPr lang="fa-IR" sz="1800" b="1" dirty="0">
              <a:cs typeface="B Compset"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914069371"/>
              </p:ext>
            </p:extLst>
          </p:nvPr>
        </p:nvGraphicFramePr>
        <p:xfrm>
          <a:off x="3024166" y="3000372"/>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rtl="1"/>
                      <a:r>
                        <a:rPr lang="fa-IR" sz="1800" b="1" dirty="0">
                          <a:solidFill>
                            <a:schemeClr val="tx1"/>
                          </a:solidFill>
                          <a:cs typeface="B Compset" pitchFamily="2" charset="-78"/>
                        </a:rPr>
                        <a:t>2 عدد</a:t>
                      </a:r>
                      <a:endParaRPr lang="en-US" sz="1800" b="1" dirty="0">
                        <a:solidFill>
                          <a:schemeClr val="tx1"/>
                        </a:solidFill>
                        <a:cs typeface="B Compset" pitchFamily="2" charset="-78"/>
                      </a:endParaRPr>
                    </a:p>
                  </a:txBody>
                  <a:tcPr>
                    <a:solidFill>
                      <a:schemeClr val="accent5"/>
                    </a:solidFill>
                  </a:tcPr>
                </a:tc>
                <a:tc>
                  <a:txBody>
                    <a:bodyPr/>
                    <a:lstStyle/>
                    <a:p>
                      <a:pPr algn="ctr" rtl="1"/>
                      <a:r>
                        <a:rPr lang="fa-IR" sz="1800" b="1" dirty="0">
                          <a:solidFill>
                            <a:schemeClr val="tx1"/>
                          </a:solidFill>
                          <a:cs typeface="B Compset" pitchFamily="2" charset="-78"/>
                        </a:rPr>
                        <a:t>قرص 80 میلی گرم</a:t>
                      </a:r>
                      <a:endParaRPr lang="en-US" sz="1800" b="1" dirty="0">
                        <a:solidFill>
                          <a:schemeClr val="tx1"/>
                        </a:solidFill>
                        <a:cs typeface="B Compset" pitchFamily="2" charset="-78"/>
                      </a:endParaRPr>
                    </a:p>
                  </a:txBody>
                  <a:tcPr>
                    <a:solidFill>
                      <a:schemeClr val="accent5"/>
                    </a:solidFill>
                  </a:tcPr>
                </a:tc>
                <a:extLst>
                  <a:ext uri="{0D108BD9-81ED-4DB2-BD59-A6C34878D82A}">
                    <a16:rowId xmlns:a16="http://schemas.microsoft.com/office/drawing/2014/main" val="10000"/>
                  </a:ext>
                </a:extLst>
              </a:tr>
              <a:tr h="370840">
                <a:tc>
                  <a:txBody>
                    <a:bodyPr/>
                    <a:lstStyle/>
                    <a:p>
                      <a:pPr algn="ctr" rtl="1"/>
                      <a:r>
                        <a:rPr lang="fa-IR" sz="1800" b="1" dirty="0">
                          <a:solidFill>
                            <a:schemeClr val="tx1"/>
                          </a:solidFill>
                          <a:cs typeface="B Compset" pitchFamily="2" charset="-78"/>
                        </a:rPr>
                        <a:t>2 عدد</a:t>
                      </a:r>
                      <a:endParaRPr lang="en-US" sz="1800" b="1" dirty="0">
                        <a:solidFill>
                          <a:schemeClr val="tx1"/>
                        </a:solidFill>
                        <a:cs typeface="B Compset" pitchFamily="2" charset="-78"/>
                      </a:endParaRPr>
                    </a:p>
                  </a:txBody>
                  <a:tcPr>
                    <a:solidFill>
                      <a:schemeClr val="accent5"/>
                    </a:solidFill>
                  </a:tcPr>
                </a:tc>
                <a:tc>
                  <a:txBody>
                    <a:bodyPr/>
                    <a:lstStyle/>
                    <a:p>
                      <a:pPr algn="ctr" rtl="1"/>
                      <a:r>
                        <a:rPr lang="fa-IR" sz="1800" b="1" dirty="0">
                          <a:solidFill>
                            <a:schemeClr val="tx1"/>
                          </a:solidFill>
                          <a:cs typeface="B Compset" pitchFamily="2" charset="-78"/>
                        </a:rPr>
                        <a:t>قرص 100 میلی گرم</a:t>
                      </a:r>
                      <a:endParaRPr lang="en-US" sz="1800" b="1" dirty="0">
                        <a:solidFill>
                          <a:schemeClr val="tx1"/>
                        </a:solidFill>
                        <a:cs typeface="B Compset" pitchFamily="2" charset="-78"/>
                      </a:endParaRPr>
                    </a:p>
                  </a:txBody>
                  <a:tcPr>
                    <a:solidFill>
                      <a:schemeClr val="accent5"/>
                    </a:solidFill>
                  </a:tcPr>
                </a:tc>
                <a:extLst>
                  <a:ext uri="{0D108BD9-81ED-4DB2-BD59-A6C34878D82A}">
                    <a16:rowId xmlns:a16="http://schemas.microsoft.com/office/drawing/2014/main" val="10001"/>
                  </a:ext>
                </a:extLst>
              </a:tr>
              <a:tr h="370840">
                <a:tc>
                  <a:txBody>
                    <a:bodyPr/>
                    <a:lstStyle/>
                    <a:p>
                      <a:pPr algn="ctr" rtl="1"/>
                      <a:r>
                        <a:rPr lang="fa-IR" sz="1800" b="1" dirty="0">
                          <a:solidFill>
                            <a:schemeClr val="tx1"/>
                          </a:solidFill>
                          <a:cs typeface="B Compset" pitchFamily="2" charset="-78"/>
                        </a:rPr>
                        <a:t>1 عدد</a:t>
                      </a:r>
                      <a:endParaRPr lang="en-US" sz="1800" b="1" dirty="0">
                        <a:solidFill>
                          <a:schemeClr val="tx1"/>
                        </a:solidFill>
                        <a:cs typeface="B Compset" pitchFamily="2" charset="-78"/>
                      </a:endParaRPr>
                    </a:p>
                  </a:txBody>
                  <a:tcPr>
                    <a:solidFill>
                      <a:schemeClr val="accent5"/>
                    </a:solidFill>
                  </a:tcPr>
                </a:tc>
                <a:tc>
                  <a:txBody>
                    <a:bodyPr/>
                    <a:lstStyle/>
                    <a:p>
                      <a:pPr algn="ctr" rtl="1"/>
                      <a:r>
                        <a:rPr lang="fa-IR" sz="1800" b="1" dirty="0">
                          <a:solidFill>
                            <a:schemeClr val="tx1"/>
                          </a:solidFill>
                          <a:cs typeface="B Compset" pitchFamily="2" charset="-78"/>
                        </a:rPr>
                        <a:t>قرص 325 میلی گرم</a:t>
                      </a:r>
                      <a:endParaRPr lang="en-US" sz="1800" b="1" dirty="0">
                        <a:solidFill>
                          <a:schemeClr val="tx1"/>
                        </a:solidFill>
                        <a:cs typeface="B Compset" pitchFamily="2" charset="-78"/>
                      </a:endParaRPr>
                    </a:p>
                  </a:txBody>
                  <a:tcPr>
                    <a:solidFill>
                      <a:schemeClr val="accent5"/>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71866678"/>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{3A969164-80F7-514A-91A9-2E612645368F}tf10001120</Template>
  <TotalTime>399</TotalTime>
  <Words>16972</Words>
  <Application>Microsoft Office PowerPoint</Application>
  <PresentationFormat>Widescreen</PresentationFormat>
  <Paragraphs>1780</Paragraphs>
  <Slides>295</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295</vt:i4>
      </vt:variant>
    </vt:vector>
  </HeadingPairs>
  <TitlesOfParts>
    <vt:vector size="310" baseType="lpstr">
      <vt:lpstr>Vrinda</vt:lpstr>
      <vt:lpstr>B Compset</vt:lpstr>
      <vt:lpstr>Wingdings</vt:lpstr>
      <vt:lpstr>B Titr</vt:lpstr>
      <vt:lpstr>B Yagut</vt:lpstr>
      <vt:lpstr>Tahoma</vt:lpstr>
      <vt:lpstr>Symbol</vt:lpstr>
      <vt:lpstr>Wingdings 2</vt:lpstr>
      <vt:lpstr>B Nazanin</vt:lpstr>
      <vt:lpstr>Times New Roman</vt:lpstr>
      <vt:lpstr>Arial</vt:lpstr>
      <vt:lpstr>Verdana</vt:lpstr>
      <vt:lpstr>Compset</vt:lpstr>
      <vt:lpstr>Calibri</vt:lpstr>
      <vt:lpstr>Diseño predeterminado</vt:lpstr>
      <vt:lpstr>PowerPoint Presentation</vt:lpstr>
      <vt:lpstr>PowerPoint Presentation</vt:lpstr>
      <vt:lpstr>اپيدميولوژي و عوامل خطر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خونرسانی عضله قلب</vt:lpstr>
      <vt:lpstr>خونرسانی عضله قلب</vt:lpstr>
      <vt:lpstr>خونرسانی عضله قلب</vt:lpstr>
      <vt:lpstr>خونرسانی عضله قلب</vt:lpstr>
      <vt:lpstr>خونرسانی عضله قلب</vt:lpstr>
      <vt:lpstr>PowerPoint Presentation</vt:lpstr>
      <vt:lpstr>PowerPoint Presentation</vt:lpstr>
      <vt:lpstr>PowerPoint Presentation</vt:lpstr>
      <vt:lpstr>آشنایی با ECG و الکتروفیزیولوژی قلب</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تفسیر الکتروکاردیوگرام</vt:lpstr>
      <vt:lpstr>تفسیر الکتروکاردیوگرام</vt:lpstr>
      <vt:lpstr>تفسیر الکتروکاردیوگرام ریتم</vt:lpstr>
      <vt:lpstr>تفسیر الکتروکاردیوگرام ریتم</vt:lpstr>
      <vt:lpstr>تفسیر الکتروکاردیوگرام ریتم</vt:lpstr>
      <vt:lpstr>تفسیر الکتروکاردیوگرام سرعت (Rate)</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مروری بر الکتروفیزیولوژی قلب</vt:lpstr>
      <vt:lpstr>مروری بر الکتروفیزیولوژی قلب</vt:lpstr>
      <vt:lpstr>مروری بر الکتروفیزیولوژی قلب</vt:lpstr>
      <vt:lpstr>مروری بر الکتروفیزیولوژی قلب</vt:lpstr>
      <vt:lpstr>مروری بر الکتروفیزیولوژی قلب</vt:lpstr>
      <vt:lpstr>لیدهای قلبی</vt:lpstr>
      <vt:lpstr>لیدهای قلبی</vt:lpstr>
      <vt:lpstr>لیدهای قلبی</vt:lpstr>
      <vt:lpstr>لیدهای قلبی</vt:lpstr>
      <vt:lpstr>لیدهای قلبی</vt:lpstr>
      <vt:lpstr>محور قلب (AXIS)</vt:lpstr>
      <vt:lpstr>محور قلب (AXIS)</vt:lpstr>
      <vt:lpstr>محور قلب (AXIS)</vt:lpstr>
      <vt:lpstr>محور قلب (AXIS)</vt:lpstr>
      <vt:lpstr>محور قلب (AXIS)</vt:lpstr>
      <vt:lpstr>محور قلب (AXIS)</vt:lpstr>
      <vt:lpstr>سطوح قلبی</vt:lpstr>
      <vt:lpstr>سطوح قلبی</vt:lpstr>
      <vt:lpstr>سطوح قلبی</vt:lpstr>
      <vt:lpstr>سطوح قلبی</vt:lpstr>
      <vt:lpstr>سطوح قلبی</vt:lpstr>
      <vt:lpstr>سطوح قلبی</vt:lpstr>
      <vt:lpstr>سطوح قلبی</vt:lpstr>
      <vt:lpstr>سطوح قلبی</vt:lpstr>
      <vt:lpstr>PowerPoint Presentation</vt:lpstr>
      <vt:lpstr>PowerPoint Presentation</vt:lpstr>
      <vt:lpstr>PowerPoint Presentation</vt:lpstr>
      <vt:lpstr>نحوه شروع آترواسکلروز </vt:lpstr>
      <vt:lpstr>PowerPoint Presentation</vt:lpstr>
      <vt:lpstr>Acute Coronary Syndrome (ACS)</vt:lpstr>
      <vt:lpstr>)Angina Pectorisآنژین صدری (</vt:lpstr>
      <vt:lpstr>)Angina Pectoris آنژین صدری (</vt:lpstr>
      <vt:lpstr>)Angina Pectoris آنژین صدری (</vt:lpstr>
      <vt:lpstr>)Angina Pectoris آنژین صدری (</vt:lpstr>
      <vt:lpstr>تظاهرات بالینی آنژین صدری</vt:lpstr>
      <vt:lpstr>PowerPoint Presentation</vt:lpstr>
      <vt:lpstr>تظاهرات آتیپیک درد قفسه صدری</vt:lpstr>
      <vt:lpstr>علایم معادل آنژین (Angina Equivalent)</vt:lpstr>
      <vt:lpstr>سکته قلبی</vt:lpstr>
      <vt:lpstr>وضعیت ظاهری</vt:lpstr>
      <vt:lpstr>علایم حیاتی</vt:lpstr>
      <vt:lpstr>علایم حیاتی</vt:lpstr>
      <vt:lpstr>Unstable Angina   </vt:lpstr>
      <vt:lpstr>شرح حال</vt:lpstr>
      <vt:lpstr>شرح حال</vt:lpstr>
      <vt:lpstr>شرح حال</vt:lpstr>
      <vt:lpstr>معاینات فیزیکی</vt:lpstr>
      <vt:lpstr>شاخص های تشخیصی بیماری ACS </vt:lpstr>
      <vt:lpstr>شاخص های تشخیصی بیماری ACS </vt:lpstr>
      <vt:lpstr>درمان</vt:lpstr>
      <vt:lpstr>درمان اولیه در آمبولانس </vt:lpstr>
      <vt:lpstr>درمان اولیه در آمبولانس </vt:lpstr>
      <vt:lpstr>درمان اولیه در آمبولانس </vt:lpstr>
      <vt:lpstr>تجویز دارویASA  در بیماران ACS</vt:lpstr>
      <vt:lpstr>تجویز آسپرین</vt:lpstr>
      <vt:lpstr>تجویز اکسیژن در بیماران ACS</vt:lpstr>
      <vt:lpstr>تجویز داروهای فیبرینولیتیک  در بیماران ACS</vt:lpstr>
      <vt:lpstr>تجویز داروی TNGدر بیماران ACS</vt:lpstr>
      <vt:lpstr>نیترات ها</vt:lpstr>
      <vt:lpstr>تجویز داروی TNGدر بیماران ACS</vt:lpstr>
      <vt:lpstr>تجویز سرم نرمال سالین در بیماران ACS</vt:lpstr>
      <vt:lpstr>کنترل درد</vt:lpstr>
      <vt:lpstr>مورفین</vt:lpstr>
      <vt:lpstr>تجویز داروی مورفین در بیماران ACS</vt:lpstr>
      <vt:lpstr>داروهای خانواده Thienopyridine</vt:lpstr>
      <vt:lpstr>داروهای خانواده Thienopyridine</vt:lpstr>
      <vt:lpstr>داروهای خانواده Thienopyridine</vt:lpstr>
      <vt:lpstr>داروهای ضد انعقاد</vt:lpstr>
      <vt:lpstr>هپارین</vt:lpstr>
      <vt:lpstr>2. ریپرفیوژن</vt:lpstr>
      <vt:lpstr>2. ریپرفیوژن</vt:lpstr>
      <vt:lpstr>2. ریپرفیوژن</vt:lpstr>
      <vt:lpstr>2. ریپرفیوژن</vt:lpstr>
      <vt:lpstr>2. ریپرفیوژن</vt:lpstr>
      <vt:lpstr>اندیکاسیونهای ریپرفیوژن</vt:lpstr>
      <vt:lpstr>کنترا اندیکاسیونهای ریپرفیوژن</vt:lpstr>
      <vt:lpstr>کنترا اندیکاسیونهای ریپرفیوژن</vt:lpstr>
      <vt:lpstr>کنترا اندیکاسیونهای ریپرفیوژن</vt:lpstr>
      <vt:lpstr>کنترا اندیکاسیونهای ریپرفیوژن</vt:lpstr>
      <vt:lpstr>انواع ترومبولیتیکها</vt:lpstr>
      <vt:lpstr>انواع ترومبولیتیکها (اختصاصی برای فیبرین)</vt:lpstr>
      <vt:lpstr>انواع ترومبولیتیکها (اختصاصی برای فیبرین)</vt:lpstr>
      <vt:lpstr>عوارض ترومبولیتیک تراپی</vt:lpstr>
      <vt:lpstr>انواع ترومبولیتیکها (اختصاصی برای فیبرین)</vt:lpstr>
      <vt:lpstr>2. ریپرفیوژن</vt:lpstr>
      <vt:lpstr>آنژیوپلاستی اولیه</vt:lpstr>
      <vt:lpstr>آنژیوپلاستی اولیه</vt:lpstr>
      <vt:lpstr>زمان بندي و فيزيوپاتولوژي در سكته حاد قلبی</vt:lpstr>
      <vt:lpstr>زمان بندي و فيزيوپاتولوژي در سكته حاد قلبی</vt:lpstr>
      <vt:lpstr>زمان بندي و فيزيوپاتولوژي در سكته حاد قلبی</vt:lpstr>
      <vt:lpstr>زمان بندي و فيزيوپاتولوژي در سكته حاد قلبی</vt:lpstr>
      <vt:lpstr>زمان بندي و فيزيوپاتولوژي در سكته حاد قلبی</vt:lpstr>
      <vt:lpstr>شوك كارديوژنيك در سكته حاد قلبي</vt:lpstr>
      <vt:lpstr>درمان شوک کاردیوژنیک</vt:lpstr>
      <vt:lpstr>تریاژ تلفنی در ACS</vt:lpstr>
      <vt:lpstr>تریاژ تلفنی در ACS</vt:lpstr>
      <vt:lpstr>تغییرات ECG درانفارکتوس حاد میوکارد</vt:lpstr>
      <vt:lpstr>تغییرات ECG درانفارکتوس حاد میوکارد</vt:lpstr>
      <vt:lpstr>تغییرات ECG درانفارکتوس حاد میوکارد</vt:lpstr>
      <vt:lpstr>تغییرات ECG درانفارکتوس حاد STEMI</vt:lpstr>
      <vt:lpstr>Acute MI</vt:lpstr>
      <vt:lpstr> در مراحل مختلف سکته قلبی ECG تغییرات </vt:lpstr>
      <vt:lpstr> در مراحل مختلف سکته قلبی ECG توالی تغییرات </vt:lpstr>
      <vt:lpstr>ST  elevation / ST  Depression</vt:lpstr>
      <vt:lpstr>ST  Depression / ST  elevation</vt:lpstr>
      <vt:lpstr>ST  elevation</vt:lpstr>
      <vt:lpstr>ST  elevation (MI)</vt:lpstr>
      <vt:lpstr>ST  elevation</vt:lpstr>
      <vt:lpstr>Q wave</vt:lpstr>
      <vt:lpstr>Q wave</vt:lpstr>
      <vt:lpstr>Q wave</vt:lpstr>
      <vt:lpstr>T wave</vt:lpstr>
      <vt:lpstr>T wave</vt:lpstr>
      <vt:lpstr>T inverted</vt:lpstr>
      <vt:lpstr>Tall T</vt:lpstr>
      <vt:lpstr>QRS complex</vt:lpstr>
      <vt:lpstr>T وQRSهماهنگی جهت موج </vt:lpstr>
      <vt:lpstr>AVR</vt:lpstr>
      <vt:lpstr>R PROGRESSION</vt:lpstr>
      <vt:lpstr>Anterior MI</vt:lpstr>
      <vt:lpstr>Lateral MI</vt:lpstr>
      <vt:lpstr>Inferior MI</vt:lpstr>
      <vt:lpstr>Posterior Wall MI</vt:lpstr>
      <vt:lpstr>Posterior Wall MI</vt:lpstr>
      <vt:lpstr>RV MI</vt:lpstr>
      <vt:lpstr>Inferior- RV MI</vt:lpstr>
      <vt:lpstr>Inferior- RV MI</vt:lpstr>
      <vt:lpstr>Location of infarct combinations</vt:lpstr>
      <vt:lpstr>MI در انواع ECG تغییرات </vt:lpstr>
      <vt:lpstr> دیس ریتمی های دهلیزی</vt:lpstr>
      <vt:lpstr>برادیکاردی سینوسی (Sinus Bradycardia) </vt:lpstr>
      <vt:lpstr>برادیکاردی سینوسی (Sinus Bradycardia) </vt:lpstr>
      <vt:lpstr>برادیکاردی سینوسی (Sinus Bradycardia) </vt:lpstr>
      <vt:lpstr>برادیکاردی سینوسی (Sinus Bradycardia) </vt:lpstr>
      <vt:lpstr>PowerPoint Presentation</vt:lpstr>
      <vt:lpstr> تاکی‌کاردی سینوسی (Sinus Tachycardia)</vt:lpstr>
      <vt:lpstr> تاکی‌کاردی سینوسی (Sinus Tachycardia)</vt:lpstr>
      <vt:lpstr> تاکی‌کاردی سینوسی (Sinus Tachycardia)</vt:lpstr>
      <vt:lpstr> تاکی‌کاردی سینوسی (Sinus Tachycardia)</vt:lpstr>
      <vt:lpstr>PowerPoint Presentation</vt:lpstr>
      <vt:lpstr>ضربان زودرس دهلیزی (Premature Atrial Contracture/ PAC)</vt:lpstr>
      <vt:lpstr>ضربان زودرس دهلیزی (Premature Atrial Contracture/ PAC)</vt:lpstr>
      <vt:lpstr>تاکی‌کاردی چند کانونی دهلیزی (Multifocal Atrial Tachycardia/ MAT)</vt:lpstr>
      <vt:lpstr>تاکی‌کاردی چند کانونی دهلیزی (Multifocal Atrial Tachycardia/ MAT)</vt:lpstr>
      <vt:lpstr>تاکی‌کاردی چند کانونی دهلیزی (Multifocal Atrial Tachycardia/ MAT)</vt:lpstr>
      <vt:lpstr>تاکیکاردی حمله ای دهلیزی  Tachycardia / PAT) (Paroxysmal Atrial</vt:lpstr>
      <vt:lpstr>تاکیکاردی حمله ای دهلیزی Tachycardia / PAT) (Paroxysmal Atrial</vt:lpstr>
      <vt:lpstr>تاکیکاردی حمله ای دهلیزی Tachycardia / PAT) (Paroxysmal Atrial</vt:lpstr>
      <vt:lpstr>تاکیکاردی حمله ای دهلیزی Tachycardia / PAT) (Paroxysmal Atrial</vt:lpstr>
      <vt:lpstr>تاکیکاردی حمله ای دهلیزی Tachycardia / PAT) (Paroxysmal Atrial</vt:lpstr>
      <vt:lpstr>سندرم ولف پارکینسون وایت (WPW)</vt:lpstr>
      <vt:lpstr>سندرم ولف پارکینسون وایت (WPW)</vt:lpstr>
      <vt:lpstr>سندرم ولف پارکینسون وایت (WPW)</vt:lpstr>
      <vt:lpstr>سندرم ولف پارکینسون وایت (WPW)</vt:lpstr>
      <vt:lpstr>سندرم ولف پارکینسون وایت (WPW)</vt:lpstr>
      <vt:lpstr>فلوتر دهلیزی (Atrial Flutter)</vt:lpstr>
      <vt:lpstr>فلوتر دهلیزی (Atrial Flutter)</vt:lpstr>
      <vt:lpstr>شرایط بیمار ناپایدار</vt:lpstr>
      <vt:lpstr>فیبریلاسیون دهلیزی (Atrial Fibrillation/ AF)</vt:lpstr>
      <vt:lpstr>فیبریلاسیون دهلیزی (Atrial Fibrillation/ Af)</vt:lpstr>
      <vt:lpstr>فیبریلاسیون دهلیزی (Atrial Fibrillation/ AF)</vt:lpstr>
      <vt:lpstr>فیبریلاسیون دهلیزی (Atrial Fibrillation/ AF)</vt:lpstr>
      <vt:lpstr> دیس ریتمی های بطنی</vt:lpstr>
      <vt:lpstr>دیس ریتمی های  بطنی</vt:lpstr>
      <vt:lpstr>ریتم‌های بطنی</vt:lpstr>
      <vt:lpstr>ضربان زودرس بطنی (Premature Ventricular Complex/ PVC/ Ventricular Extrasystole)</vt:lpstr>
      <vt:lpstr> ضربان زودرس بطنی (Premature Ventricular Complex/ PVC/ Ventricular Extrasystole)</vt:lpstr>
      <vt:lpstr>ضربان زودرس بطنی  (Premature Ventricular Complex/ PVC/ Ventricular Extrasystole)</vt:lpstr>
      <vt:lpstr>ضربان زودرس بطنی (Premature Ventricular Complex/ PVC/ Ventricular Extrasystole)</vt:lpstr>
      <vt:lpstr>ضربان زودرس بطنی (Premature Ventricular Complex/ PVC/ Ventricular Extrasystole)</vt:lpstr>
      <vt:lpstr>تاکی کاردی بطنی ((Ventricular Tachycardia/ VT</vt:lpstr>
      <vt:lpstr>تاکی کاردی بطنی ((Ventricular Tachycardia/ VT</vt:lpstr>
      <vt:lpstr>تاکی کاردی بطنی ((Ventricular Tachycardia/ VT</vt:lpstr>
      <vt:lpstr>تورسادس دی پوینت (Torsades de Point)</vt:lpstr>
      <vt:lpstr>تورسادس دی پوینت (Torsades de Point)</vt:lpstr>
      <vt:lpstr>فیبریلاسیون بطنی (Ventricular Fibrillation)</vt:lpstr>
      <vt:lpstr>فیبریلاسیون بطنی (Ventricular Fibrillation)</vt:lpstr>
      <vt:lpstr>دفیبریلاتور</vt:lpstr>
      <vt:lpstr>دستگاه AED</vt:lpstr>
      <vt:lpstr>بلوک های قلبی</vt:lpstr>
      <vt:lpstr>بلوک قلبی</vt:lpstr>
      <vt:lpstr>بلوک گره سینوسی(Sinoatrial Block/ SA Block/ Sinus Exit Block)</vt:lpstr>
      <vt:lpstr>بلوک‌های AV</vt:lpstr>
      <vt:lpstr>بلوک‌ درجه 1 دهلیزی بطنی</vt:lpstr>
      <vt:lpstr>بلوک‌ درجه 1 دهلیزی بطنی</vt:lpstr>
      <vt:lpstr>بلوک‌ درجه 1 دهلیزی بطنی</vt:lpstr>
      <vt:lpstr>بلوک‌ درجه 2: ونکباخ  (Wenckebach Phenomenon)</vt:lpstr>
      <vt:lpstr>بلوک‌ درجه 2: موبیتز II</vt:lpstr>
      <vt:lpstr>بلوک‌ درجه 2: موبیتز II</vt:lpstr>
      <vt:lpstr>بلوک دهلیزی بطنی کامل یا بلوک درجه 3 (CHB)</vt:lpstr>
      <vt:lpstr>بلوک دهلیزی بطنی کامل یا بلوک درجه 3 (CHB)</vt:lpstr>
      <vt:lpstr>بلوک دهلیزی بطنی کامل یا بلوک درجه 3 (CHB)</vt:lpstr>
      <vt:lpstr>Bundle Branch Block</vt:lpstr>
      <vt:lpstr>Bundle Branch Block</vt:lpstr>
      <vt:lpstr>Bundle Branch Block</vt:lpstr>
      <vt:lpstr>Bundle Branch Block</vt:lpstr>
      <vt:lpstr>بلوک شاخه راست RBBB</vt:lpstr>
      <vt:lpstr>بلوک شاخه راست RBBB</vt:lpstr>
      <vt:lpstr>بلوک شاخه چپ LBBB</vt:lpstr>
      <vt:lpstr>بلوک شاخه چپ LBBB</vt:lpstr>
      <vt:lpstr>بلوک شاخه چپ LBBB</vt:lpstr>
      <vt:lpstr>بلوک شاخه چپ LBBB</vt:lpstr>
      <vt:lpstr>PowerPoint Presentation</vt:lpstr>
      <vt:lpstr>نارسای حاد قلبی و ادم حاد ریه</vt:lpstr>
      <vt:lpstr>تشخیص</vt:lpstr>
      <vt:lpstr>History, History, History</vt:lpstr>
      <vt:lpstr>علایم بالینی</vt:lpstr>
      <vt:lpstr>Symptoms</vt:lpstr>
      <vt:lpstr>Vitals</vt:lpstr>
      <vt:lpstr>Physical Exam</vt:lpstr>
      <vt:lpstr>Pitting Edema</vt:lpstr>
      <vt:lpstr>JVD</vt:lpstr>
      <vt:lpstr>PowerPoint Presentation</vt:lpstr>
      <vt:lpstr>PowerPoint Presentation</vt:lpstr>
      <vt:lpstr>PowerPoint Presentation</vt:lpstr>
      <vt:lpstr>علائم بالینی</vt:lpstr>
      <vt:lpstr>درمان ادم حاد ریه (Acute CHF )</vt:lpstr>
      <vt:lpstr>درمان ادم حاد ریه (Acute CHF )</vt:lpstr>
      <vt:lpstr>درمان ادم حاد ریه (Acute CHF )</vt:lpstr>
      <vt:lpstr>درمان ادم حاد ریه (Acute CHF )</vt:lpstr>
      <vt:lpstr>درمان ادم حاد ریه (Acute CHF )</vt:lpstr>
      <vt:lpstr>درمان ادم حاد ریه (Acute CHF )</vt:lpstr>
      <vt:lpstr>247</vt:lpstr>
      <vt:lpstr>مقدمه: </vt:lpstr>
      <vt:lpstr>بیماری های عروق کرونر بر اساس پاتولوژی زمینه ای به انواع زیر تقسیم می شوند:  </vt:lpstr>
      <vt:lpstr>هدف:  </vt:lpstr>
      <vt:lpstr>تعاریف: </vt:lpstr>
      <vt:lpstr>تعاریف: </vt:lpstr>
      <vt:lpstr>نفرات و تجهیزات لازم اورژانس پیش بیمارستانی  برای کد 247: </vt:lpstr>
      <vt:lpstr>  الزامات آموزشی و عملیاتی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فرآیند فعال شدن کد 247: </vt:lpstr>
      <vt:lpstr>شرح وظایف دیسپچ تخصصی 247: </vt:lpstr>
      <vt:lpstr>شرح وظایف دیسپچ تخصصی 247: </vt:lpstr>
      <vt:lpstr>فرایند مدیریت درمان بیمار با کد 247 در یک نگاه </vt:lpstr>
      <vt:lpstr>زمانهای مهم که در فرایند بیمار سکته حاد قلبی  باید ثبت شود: </vt:lpstr>
      <vt:lpstr>PowerPoint Presentation</vt:lpstr>
      <vt:lpstr>PowerPoint Presentation</vt:lpstr>
      <vt:lpstr>فرآیند عملیاتی کد 247 در بیمارستان: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arvan</dc:creator>
  <cp:lastModifiedBy>Fatemeh Rahmani</cp:lastModifiedBy>
  <cp:revision>51</cp:revision>
  <dcterms:created xsi:type="dcterms:W3CDTF">2018-08-18T05:26:01Z</dcterms:created>
  <dcterms:modified xsi:type="dcterms:W3CDTF">2022-03-16T04:52:14Z</dcterms:modified>
</cp:coreProperties>
</file>